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10"/>
  </p:notesMasterIdLst>
  <p:sldIdLst>
    <p:sldId id="258" r:id="rId2"/>
    <p:sldId id="259" r:id="rId3"/>
    <p:sldId id="257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A2D668"/>
    <a:srgbClr val="FFDC47"/>
    <a:srgbClr val="FFCC00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81ADDFD-DCC5-4DFD-AB01-6E1EE847B501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4" name="Zástupný symbol pro obrázek snímk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cs-CZ"/>
          </a:p>
        </p:txBody>
      </p:sp>
      <p:sp>
        <p:nvSpPr>
          <p:cNvPr id="5" name="Zástupný symbol pro poznámky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0790EA3-F12E-4877-93BD-339DAD6FAFED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xmlns="" val="21617536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5603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5604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8A16BB3D-F33F-404E-9520-A7EFF40044BE}" type="slidenum">
              <a:rPr lang="cs-CZ" smtClean="0"/>
              <a:pPr/>
              <a:t>1</a:t>
            </a:fld>
            <a:endParaRPr lang="cs-CZ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Zástupný symbol pro obrázek snímku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6627" name="Zástupný symbol pro poznámky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cs-CZ" smtClean="0"/>
          </a:p>
        </p:txBody>
      </p:sp>
      <p:sp>
        <p:nvSpPr>
          <p:cNvPr id="26628" name="Zástupný symbol pro číslo snímku 3"/>
          <p:cNvSpPr>
            <a:spLocks noGrp="1"/>
          </p:cNvSpPr>
          <p:nvPr>
            <p:ph type="sldNum" sz="quarter" idx="5"/>
          </p:nvPr>
        </p:nvSpPr>
        <p:spPr bwMode="auto">
          <a:noFill/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fld id="{EDFD5F57-CAAA-41A6-83D6-016911AC82F6}" type="slidenum">
              <a:rPr lang="cs-CZ" smtClean="0"/>
              <a:pPr/>
              <a:t>2</a:t>
            </a:fld>
            <a:endParaRPr lang="cs-CZ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Hypertextové odkazy – BEZ</a:t>
            </a:r>
            <a:r>
              <a:rPr lang="cs-CZ" baseline="0" dirty="0" smtClean="0"/>
              <a:t> CITOVÉHO ZABARVENÍ, S CITOVÝM ZABARVENÍM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0EA3-F12E-4877-93BD-339DAD6FAFED}" type="slidenum">
              <a:rPr lang="cs-CZ" smtClean="0"/>
              <a:pPr/>
              <a:t>3</a:t>
            </a:fld>
            <a:endParaRPr lang="cs-CZ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Hypertextový</a:t>
            </a:r>
            <a:r>
              <a:rPr lang="cs-CZ" baseline="0" dirty="0" smtClean="0"/>
              <a:t> odkaz – šipka na slide 3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0EA3-F12E-4877-93BD-339DAD6FAFED}" type="slidenum">
              <a:rPr lang="cs-CZ" smtClean="0"/>
              <a:pPr/>
              <a:t>4</a:t>
            </a:fld>
            <a:endParaRPr lang="cs-CZ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Podle</a:t>
            </a:r>
            <a:r>
              <a:rPr lang="cs-CZ" baseline="0" dirty="0" smtClean="0"/>
              <a:t> příkladů vyvodíme, zda jde o slova lichotivá či hanlivá a doplníme, jaký vztah vyjadřují.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0EA3-F12E-4877-93BD-339DAD6FAFED}" type="slidenum">
              <a:rPr lang="cs-CZ" smtClean="0"/>
              <a:pPr/>
              <a:t>5</a:t>
            </a:fld>
            <a:endParaRPr lang="cs-CZ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Určovat</a:t>
            </a:r>
            <a:r>
              <a:rPr lang="cs-CZ" baseline="0" dirty="0" smtClean="0"/>
              <a:t> po řádku – jablko, ptáček, kniha, želva,…</a:t>
            </a:r>
          </a:p>
          <a:p>
            <a:r>
              <a:rPr lang="cs-CZ" baseline="0" dirty="0" smtClean="0"/>
              <a:t>Kliknutím se slovo samo zařadí do správného sloupečku.</a:t>
            </a:r>
          </a:p>
          <a:p>
            <a:r>
              <a:rPr lang="cs-CZ" baseline="0" dirty="0" smtClean="0"/>
              <a:t>K daným slovům vymyslet slovo citově zabarvené či neutrální.</a:t>
            </a:r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0EA3-F12E-4877-93BD-339DAD6FAFED}" type="slidenum">
              <a:rPr lang="cs-CZ" smtClean="0"/>
              <a:pPr/>
              <a:t>6</a:t>
            </a:fld>
            <a:endParaRPr lang="cs-CZ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Nejdříve</a:t>
            </a:r>
            <a:r>
              <a:rPr lang="cs-CZ" baseline="0" dirty="0" smtClean="0"/>
              <a:t> hledáme pouze slova lichotivá, kliknutím zobrazíme řešení. Totéž provedeme s </a:t>
            </a:r>
            <a:r>
              <a:rPr lang="cs-CZ" baseline="0" smtClean="0"/>
              <a:t>hanlivými slovy.</a:t>
            </a:r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0790EA3-F12E-4877-93BD-339DAD6FAFED}" type="slidenum">
              <a:rPr lang="cs-CZ" smtClean="0"/>
              <a:pPr/>
              <a:t>7</a:t>
            </a:fld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Obdélník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Obdélník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Nadpis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Podnadpis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28" name="Zástupný symbol pro datum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17" name="Zástupný symbol pro zápatí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29" name="Zástupný symbol pro číslo snímku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8" name="Zástupný symbol pro obsah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7" name="Obdélník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8" name="Zástupný symbol pro datum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10" name="Zástupný symbol pro číslo snímku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2" name="Zástupný symbol pro zápatí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Zástupný symbol pro obsah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3" name="Zástupný symbol pro obsah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12" name="Zástupný symbol pro číslo snímku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cs-CZ"/>
          </a:p>
        </p:txBody>
      </p:sp>
      <p:sp>
        <p:nvSpPr>
          <p:cNvPr id="16" name="Zástupný symbol pro text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15" name="Zástupný symbol pro text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9" name="Zástupný symbol pro obsah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8" name="Obdélník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Obdélník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1" name="Obdélník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Zástupný symbol pro datum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13" name="Zástupný symbol pro číslo snímku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14" name="Zástupný symbol pro zápatí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Zástupný symbol pro nadpis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3" name="Zástupný symbol pro text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4" name="Zástupný symbol pro datum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6FB52D64-ABB3-4C15-8AD9-BA5E77F32400}" type="datetimeFigureOut">
              <a:rPr lang="cs-CZ" smtClean="0"/>
              <a:pPr/>
              <a:t>26.1.2013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sp>
        <p:nvSpPr>
          <p:cNvPr id="7" name="Obdélník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Obdélník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Obdélník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3" name="Zástupný symbol pro číslo snímku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5D4D01DE-018A-4ECF-BF33-433AB5AB544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kumimoji="0"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://www.zs-mozartova.cz/" TargetMode="External"/><Relationship Id="rId5" Type="http://schemas.openxmlformats.org/officeDocument/2006/relationships/hyperlink" Target="mailto:kundrum@centrum.cz" TargetMode="External"/><Relationship Id="rId4" Type="http://schemas.openxmlformats.org/officeDocument/2006/relationships/image" Target="../media/image4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openxmlformats.org/officeDocument/2006/relationships/hyperlink" Target="http://www.zs-mozartova.cz/" TargetMode="External"/><Relationship Id="rId4" Type="http://schemas.openxmlformats.org/officeDocument/2006/relationships/hyperlink" Target="mailto:kundrum@centrum.cz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4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slide" Target="slide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hyperlink" Target="mailto:kundrum@centrum.cz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zs-mozartova.cz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331913" y="2205038"/>
            <a:ext cx="6481762" cy="1411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195" name="Obdélník 5"/>
          <p:cNvSpPr>
            <a:spLocks noChangeArrowheads="1"/>
          </p:cNvSpPr>
          <p:nvPr/>
        </p:nvSpPr>
        <p:spPr bwMode="auto">
          <a:xfrm>
            <a:off x="0" y="4724400"/>
            <a:ext cx="9144000" cy="2155825"/>
          </a:xfrm>
          <a:prstGeom prst="rect">
            <a:avLst/>
          </a:prstGeom>
          <a:noFill/>
          <a:ln w="6350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cs-CZ" sz="2000" b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800" b="1" i="1">
                <a:latin typeface="Courier New" pitchFamily="49" charset="0"/>
                <a:cs typeface="Courier New" pitchFamily="49" charset="0"/>
              </a:rPr>
              <a:t>EU PENÍZE ŠKOLÁM</a:t>
            </a:r>
          </a:p>
          <a:p>
            <a:pPr algn="ctr"/>
            <a:endParaRPr lang="cs-CZ" sz="14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 b="1" i="1">
                <a:latin typeface="Courier New" pitchFamily="49" charset="0"/>
                <a:cs typeface="Courier New" pitchFamily="49" charset="0"/>
              </a:rPr>
              <a:t>Operační program Vzdělávání pro konkurenceschopnost</a:t>
            </a:r>
          </a:p>
          <a:p>
            <a:pPr algn="ctr"/>
            <a:endParaRPr lang="cs-CZ" sz="1200" b="1" i="1">
              <a:latin typeface="Courier New" pitchFamily="49" charset="0"/>
              <a:cs typeface="Courier New" pitchFamily="49" charset="0"/>
            </a:endParaRPr>
          </a:p>
          <a:p>
            <a:pPr algn="ctr"/>
            <a:r>
              <a:rPr lang="cs-CZ" sz="2000">
                <a:latin typeface="Courier New" pitchFamily="49" charset="0"/>
                <a:cs typeface="Courier New" pitchFamily="49" charset="0"/>
              </a:rPr>
              <a:t/>
            </a:r>
            <a:br>
              <a:rPr lang="cs-CZ" sz="2000">
                <a:latin typeface="Courier New" pitchFamily="49" charset="0"/>
                <a:cs typeface="Courier New" pitchFamily="49" charset="0"/>
              </a:rPr>
            </a:br>
            <a:endParaRPr lang="cs-CZ" sz="2000"/>
          </a:p>
        </p:txBody>
      </p:sp>
      <p:pic>
        <p:nvPicPr>
          <p:cNvPr id="8196" name="Picture 37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email: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kundrum@centrum.cz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  <a:hlinkClick r:id="rId6"/>
              </a:rPr>
              <a:t>www.zs-mozartova.cz</a:t>
            </a:r>
            <a:r>
              <a:rPr lang="cs-CZ" sz="1400" b="1" i="1" dirty="0">
                <a:solidFill>
                  <a:srgbClr val="002060"/>
                </a:solidFill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b="1" i="1" noProof="1">
              <a:solidFill>
                <a:srgbClr val="002060"/>
              </a:solidFill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sp>
        <p:nvSpPr>
          <p:cNvPr id="5121" name="Rectangle 1"/>
          <p:cNvSpPr>
            <a:spLocks noChangeArrowheads="1"/>
          </p:cNvSpPr>
          <p:nvPr/>
        </p:nvSpPr>
        <p:spPr bwMode="auto">
          <a:xfrm>
            <a:off x="684213" y="3871913"/>
            <a:ext cx="7883525" cy="646112"/>
          </a:xfrm>
          <a:prstGeom prst="rect">
            <a:avLst/>
          </a:prstGeom>
          <a:solidFill>
            <a:srgbClr val="D9D9D9"/>
          </a:solidFill>
          <a:ln w="9525">
            <a:solidFill>
              <a:schemeClr val="tx1">
                <a:lumMod val="65000"/>
                <a:lumOff val="35000"/>
              </a:schemeClr>
            </a:solidFill>
            <a:miter lim="800000"/>
            <a:headEnd/>
            <a:tailEnd/>
          </a:ln>
          <a:effectLst/>
        </p:spPr>
        <p:txBody>
          <a:bodyPr anchor="ctr">
            <a:spAutoFit/>
          </a:bodyPr>
          <a:lstStyle/>
          <a:p>
            <a:pPr algn="ctr"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Projekt: ŠKOLA RADOSTI, ŠKOLA KVALITY </a:t>
            </a:r>
            <a:endParaRPr lang="cs-CZ" dirty="0">
              <a:latin typeface="Arial" pitchFamily="34" charset="0"/>
              <a:cs typeface="Arial" pitchFamily="34" charset="0"/>
            </a:endParaRPr>
          </a:p>
          <a:p>
            <a:pPr algn="ctr" eaLnBrk="0" hangingPunct="0">
              <a:defRPr/>
            </a:pPr>
            <a:r>
              <a:rPr lang="cs-CZ" b="1" i="1" dirty="0">
                <a:latin typeface="Courier New" pitchFamily="49" charset="0"/>
                <a:ea typeface="Calibri" pitchFamily="34" charset="0"/>
                <a:cs typeface="Courier New" pitchFamily="49" charset="0"/>
              </a:rPr>
              <a:t>Registrační číslo projektu: CZ.1.07/1.4.00/21.3688</a:t>
            </a:r>
            <a:endParaRPr lang="cs-CZ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3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5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  <p:graphicFrame>
        <p:nvGraphicFramePr>
          <p:cNvPr id="7" name="Tabulka 6"/>
          <p:cNvGraphicFramePr>
            <a:graphicFrameLocks noGrp="1"/>
          </p:cNvGraphicFramePr>
          <p:nvPr/>
        </p:nvGraphicFramePr>
        <p:xfrm>
          <a:off x="468313" y="2492375"/>
          <a:ext cx="8208912" cy="3240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633048"/>
                <a:gridCol w="5575864"/>
              </a:tblGrid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Autor: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Mgr. Lenka </a:t>
                      </a:r>
                      <a:r>
                        <a:rPr lang="cs-CZ" sz="1600" i="1" dirty="0" err="1" smtClean="0">
                          <a:latin typeface="Courier New" pitchFamily="49" charset="0"/>
                          <a:cs typeface="Courier New" pitchFamily="49" charset="0"/>
                        </a:rPr>
                        <a:t>Panglová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oblast: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Jazyk a jazyková komunikace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Vzdělávací obor: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 a literatura</a:t>
                      </a:r>
                      <a:endParaRPr lang="cs-CZ" sz="1600" i="1" dirty="0" smtClean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smtClean="0">
                          <a:latin typeface="Courier New" pitchFamily="49" charset="0"/>
                          <a:cs typeface="Courier New" pitchFamily="49" charset="0"/>
                        </a:rPr>
                        <a:t>Vyučovací 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předmět: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Český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jazyk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Ročník: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4.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Tematická</a:t>
                      </a:r>
                      <a:r>
                        <a:rPr lang="cs-CZ" sz="1600" b="1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oblast</a:t>
                      </a:r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:</a:t>
                      </a: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Význam slova,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stavba slova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Téma hodiny: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Slova citově zabarvená</a:t>
                      </a:r>
                      <a:r>
                        <a:rPr lang="cs-CZ" sz="1600" i="1" baseline="0" dirty="0" smtClean="0">
                          <a:latin typeface="Courier New" pitchFamily="49" charset="0"/>
                          <a:cs typeface="Courier New" pitchFamily="49" charset="0"/>
                        </a:rPr>
                        <a:t> a neutrální 1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Označení DUM: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VY_32_INOVACE_05.09.PAN.CJ.4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  <a:tr h="360000">
                <a:tc>
                  <a:txBody>
                    <a:bodyPr/>
                    <a:lstStyle/>
                    <a:p>
                      <a:r>
                        <a:rPr lang="cs-CZ" sz="1600" b="1" i="1" dirty="0" smtClean="0">
                          <a:latin typeface="Courier New" pitchFamily="49" charset="0"/>
                          <a:cs typeface="Courier New" pitchFamily="49" charset="0"/>
                        </a:rPr>
                        <a:t>Vytvořeno:</a:t>
                      </a:r>
                      <a:endParaRPr lang="cs-CZ" sz="1600" b="1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cs-CZ" sz="1600" i="1" smtClean="0">
                          <a:latin typeface="Courier New" pitchFamily="49" charset="0"/>
                          <a:cs typeface="Courier New" pitchFamily="49" charset="0"/>
                        </a:rPr>
                        <a:t>06. </a:t>
                      </a:r>
                      <a:r>
                        <a:rPr lang="cs-CZ" sz="1600" i="1" dirty="0" smtClean="0">
                          <a:latin typeface="Courier New" pitchFamily="49" charset="0"/>
                          <a:cs typeface="Courier New" pitchFamily="49" charset="0"/>
                        </a:rPr>
                        <a:t>10. 2012</a:t>
                      </a:r>
                      <a:endParaRPr lang="cs-CZ" sz="1600" i="1" dirty="0">
                        <a:latin typeface="Courier New" pitchFamily="49" charset="0"/>
                        <a:cs typeface="Courier New" pitchFamily="49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noAutofit/>
          </a:bodyPr>
          <a:lstStyle/>
          <a:p>
            <a:pPr algn="ctr"/>
            <a:r>
              <a:rPr lang="cs-CZ" sz="8000" b="1" dirty="0" smtClean="0">
                <a:ln w="31550" cmpd="sng">
                  <a:gradFill>
                    <a:gsLst>
                      <a:gs pos="25000">
                        <a:schemeClr val="accent1">
                          <a:shade val="25000"/>
                          <a:satMod val="190000"/>
                        </a:schemeClr>
                      </a:gs>
                      <a:gs pos="80000">
                        <a:schemeClr val="accent1">
                          <a:tint val="75000"/>
                          <a:satMod val="19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rgbClr val="FFFFFF"/>
                </a:solidFill>
                <a:effectLst>
                  <a:outerShdw blurRad="41275" dist="12700" dir="12000000" algn="tl" rotWithShape="0">
                    <a:srgbClr val="000000">
                      <a:alpha val="40000"/>
                    </a:srgbClr>
                  </a:outerShdw>
                </a:effectLst>
              </a:rPr>
              <a:t>SLOVO</a:t>
            </a:r>
            <a:endParaRPr lang="cs-CZ" sz="8000" b="1" dirty="0">
              <a:ln w="18000">
                <a:solidFill>
                  <a:schemeClr val="accent2">
                    <a:satMod val="140000"/>
                  </a:scheme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4" name="TextovéPole 3">
            <a:hlinkClick r:id="rId3" action="ppaction://hlinksldjump"/>
          </p:cNvPr>
          <p:cNvSpPr txBox="1"/>
          <p:nvPr/>
        </p:nvSpPr>
        <p:spPr>
          <a:xfrm>
            <a:off x="611560" y="2204864"/>
            <a:ext cx="3888432" cy="95410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BEZ CITOVÉHO ZABARVENÍ</a:t>
            </a:r>
            <a:endParaRPr lang="cs-C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TextovéPole 4"/>
          <p:cNvSpPr txBox="1"/>
          <p:nvPr/>
        </p:nvSpPr>
        <p:spPr>
          <a:xfrm>
            <a:off x="1403648" y="3409836"/>
            <a:ext cx="2160240" cy="523220"/>
          </a:xfrm>
          <a:prstGeom prst="rect">
            <a:avLst/>
          </a:prstGeom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NEUTRÁLNÍ</a:t>
            </a:r>
            <a:endParaRPr lang="cs-CZ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6" name="TextovéPole 5">
            <a:hlinkClick r:id="rId4" action="ppaction://hlinksldjump"/>
          </p:cNvPr>
          <p:cNvSpPr txBox="1"/>
          <p:nvPr/>
        </p:nvSpPr>
        <p:spPr>
          <a:xfrm>
            <a:off x="4788024" y="2204864"/>
            <a:ext cx="3960440" cy="95410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 CITOVÝM ZABARVENÍM</a:t>
            </a:r>
            <a:endParaRPr lang="cs-CZ" sz="2800" b="1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7" name="TextovéPole 6"/>
          <p:cNvSpPr txBox="1"/>
          <p:nvPr/>
        </p:nvSpPr>
        <p:spPr>
          <a:xfrm>
            <a:off x="4788024" y="3409836"/>
            <a:ext cx="1872208" cy="523220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LICHOTNÁ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7164288" y="3409836"/>
            <a:ext cx="1584176" cy="523220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HANLIVÁ</a:t>
            </a:r>
            <a:endParaRPr lang="cs-CZ" sz="2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788024" y="4293097"/>
            <a:ext cx="1872208" cy="1008112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VYJADŘUJÍ KLADNÝ CITOVÝ VZTAH</a:t>
            </a:r>
            <a:endParaRPr lang="cs-CZ" sz="20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4788024" y="5673442"/>
            <a:ext cx="1872208" cy="707886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ZVLÁŠTĚ SLOVA ZDROBNĚLÁ</a:t>
            </a:r>
            <a:endParaRPr lang="cs-CZ" sz="2000" dirty="0"/>
          </a:p>
        </p:txBody>
      </p:sp>
      <p:sp>
        <p:nvSpPr>
          <p:cNvPr id="11" name="TextovéPole 10"/>
          <p:cNvSpPr txBox="1"/>
          <p:nvPr/>
        </p:nvSpPr>
        <p:spPr>
          <a:xfrm>
            <a:off x="7092280" y="4293096"/>
            <a:ext cx="1800200" cy="1015663"/>
          </a:xfrm>
          <a:prstGeom prst="rect">
            <a:avLst/>
          </a:prstGeom>
          <a:effectLst>
            <a:glow rad="1397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000" dirty="0" smtClean="0"/>
              <a:t>VYJADŘUJÍ ZÁPORNÝ CITOVÝ VZTAH</a:t>
            </a:r>
            <a:endParaRPr lang="cs-CZ" sz="2000" dirty="0"/>
          </a:p>
        </p:txBody>
      </p:sp>
      <p:cxnSp>
        <p:nvCxnSpPr>
          <p:cNvPr id="13" name="Přímá spojovací šipka 12"/>
          <p:cNvCxnSpPr/>
          <p:nvPr/>
        </p:nvCxnSpPr>
        <p:spPr>
          <a:xfrm flipH="1">
            <a:off x="3851920" y="1556792"/>
            <a:ext cx="792088" cy="576064"/>
          </a:xfrm>
          <a:prstGeom prst="straightConnector1">
            <a:avLst/>
          </a:prstGeom>
          <a:ln w="1270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Přímá spojovací šipka 14"/>
          <p:cNvCxnSpPr/>
          <p:nvPr/>
        </p:nvCxnSpPr>
        <p:spPr>
          <a:xfrm>
            <a:off x="4716016" y="1556792"/>
            <a:ext cx="720080" cy="576064"/>
          </a:xfrm>
          <a:prstGeom prst="straightConnector1">
            <a:avLst/>
          </a:prstGeom>
          <a:ln w="1270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ovací šipka 16"/>
          <p:cNvCxnSpPr/>
          <p:nvPr/>
        </p:nvCxnSpPr>
        <p:spPr>
          <a:xfrm>
            <a:off x="2555776" y="306896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ovací šipka 18"/>
          <p:cNvCxnSpPr/>
          <p:nvPr/>
        </p:nvCxnSpPr>
        <p:spPr>
          <a:xfrm>
            <a:off x="7740352" y="3861048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Přímá spojovací šipka 19"/>
          <p:cNvCxnSpPr/>
          <p:nvPr/>
        </p:nvCxnSpPr>
        <p:spPr>
          <a:xfrm>
            <a:off x="6012160" y="3861048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ovací šipka 20"/>
          <p:cNvCxnSpPr/>
          <p:nvPr/>
        </p:nvCxnSpPr>
        <p:spPr>
          <a:xfrm>
            <a:off x="7524328" y="3140968"/>
            <a:ext cx="216024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Přímá spojovací šipka 21"/>
          <p:cNvCxnSpPr/>
          <p:nvPr/>
        </p:nvCxnSpPr>
        <p:spPr>
          <a:xfrm flipH="1">
            <a:off x="6012160" y="3140968"/>
            <a:ext cx="144016" cy="360040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Přímá spojovací šipka 26"/>
          <p:cNvCxnSpPr/>
          <p:nvPr/>
        </p:nvCxnSpPr>
        <p:spPr>
          <a:xfrm>
            <a:off x="6012160" y="5229200"/>
            <a:ext cx="0" cy="432048"/>
          </a:xfrm>
          <a:prstGeom prst="straightConnector1">
            <a:avLst/>
          </a:prstGeom>
          <a:ln w="38100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800" decel="100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800" decel="100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800" decel="100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800" decel="100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800" decel="100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800" decel="100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0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800" decel="100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800" decel="100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3" presetID="3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800" decel="100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800" decel="100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1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3" dur="800" decel="100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4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5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6" dur="800" decel="100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9" presetID="3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1" dur="800" decel="100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2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3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800" decel="100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>
                      <p:stCondLst>
                        <p:cond delay="indefinite"/>
                      </p:stCondLst>
                      <p:childTnLst>
                        <p:par>
                          <p:cTn id="110" fill="hold">
                            <p:stCondLst>
                              <p:cond delay="0"/>
                            </p:stCondLst>
                            <p:childTnLst>
                              <p:par>
                                <p:cTn id="111" presetID="5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3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4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15" dur="1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6" presetID="5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Scale>
                                      <p:cBhvr>
                                        <p:cTn id="118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</p:cBhvr>
                                      <p:from x="250000" y="250000"/>
                                      <p:to x="100000" y="100000"/>
                                    </p:animScale>
                                    <p:animMotion origin="layout" path="M -0.46736 0.92887  C -0.37517 0.88508  -0.02552 0.75279  0.0908 0.66613  C  0.20747 0.57948  0.21649 0.50394  0.23177 0.40825  C 0.24705 0.31256  0.22118 0.15964   0.18264 0.09152  C 0.1441 0.02341  0.03802 0.0  0.0 0.0  " pathEditMode="relative" ptsTypes="">
                                      <p:cBhvr>
                                        <p:cTn id="119" dur="1000" decel="50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Effect transition="in" filter="fade">
                                      <p:cBhvr>
                                        <p:cTn id="120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12648" y="764704"/>
            <a:ext cx="8153400" cy="576064"/>
          </a:xfrm>
        </p:spPr>
        <p:txBody>
          <a:bodyPr>
            <a:normAutofit fontScale="90000"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algn="ctr"/>
            <a:r>
              <a:rPr lang="cs-CZ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  <a:t>BEZ CITOVÉHO ZABARVENÍ</a:t>
            </a:r>
            <a:br>
              <a:rPr lang="cs-CZ" b="1" cap="all" dirty="0" smtClean="0">
                <a:ln w="0"/>
                <a:gradFill flip="none">
                  <a:gsLst>
                    <a:gs pos="0">
                      <a:schemeClr val="accent1">
                        <a:tint val="75000"/>
                        <a:shade val="75000"/>
                        <a:satMod val="170000"/>
                      </a:schemeClr>
                    </a:gs>
                    <a:gs pos="49000">
                      <a:schemeClr val="accent1">
                        <a:tint val="88000"/>
                        <a:shade val="65000"/>
                        <a:satMod val="172000"/>
                      </a:schemeClr>
                    </a:gs>
                    <a:gs pos="50000">
                      <a:schemeClr val="accent1">
                        <a:shade val="65000"/>
                        <a:satMod val="130000"/>
                      </a:schemeClr>
                    </a:gs>
                    <a:gs pos="92000">
                      <a:schemeClr val="accent1">
                        <a:shade val="50000"/>
                        <a:satMod val="120000"/>
                      </a:schemeClr>
                    </a:gs>
                    <a:gs pos="100000">
                      <a:schemeClr val="accent1">
                        <a:shade val="48000"/>
                        <a:satMod val="120000"/>
                      </a:schemeClr>
                    </a:gs>
                  </a:gsLst>
                  <a:lin ang="5400000"/>
                </a:gra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</a:rPr>
            </a:br>
            <a:endParaRPr lang="cs-CZ" b="1" cap="all" dirty="0">
              <a:ln w="0"/>
              <a:gradFill flip="none">
                <a:gsLst>
                  <a:gs pos="0">
                    <a:schemeClr val="accent1">
                      <a:tint val="75000"/>
                      <a:shade val="75000"/>
                      <a:satMod val="170000"/>
                    </a:schemeClr>
                  </a:gs>
                  <a:gs pos="49000">
                    <a:schemeClr val="accent1">
                      <a:tint val="88000"/>
                      <a:shade val="65000"/>
                      <a:satMod val="172000"/>
                    </a:schemeClr>
                  </a:gs>
                  <a:gs pos="50000">
                    <a:schemeClr val="accent1">
                      <a:shade val="65000"/>
                      <a:satMod val="130000"/>
                    </a:schemeClr>
                  </a:gs>
                  <a:gs pos="92000">
                    <a:schemeClr val="accent1">
                      <a:shade val="50000"/>
                      <a:satMod val="120000"/>
                    </a:schemeClr>
                  </a:gs>
                  <a:gs pos="100000">
                    <a:schemeClr val="accent1">
                      <a:shade val="48000"/>
                      <a:satMod val="120000"/>
                    </a:schemeClr>
                  </a:gs>
                </a:gsLst>
                <a:lin ang="5400000"/>
              </a:gra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</a:endParaRPr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612776"/>
          </a:xfr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v"/>
            </a:pPr>
            <a:r>
              <a:rPr lang="cs-CZ" sz="3800" dirty="0" smtClean="0"/>
              <a:t>většina slov je bez citového zabarvení</a:t>
            </a:r>
          </a:p>
          <a:p>
            <a:pPr>
              <a:buClrTx/>
              <a:buFont typeface="Wingdings" pitchFamily="2" charset="2"/>
              <a:buChar char="v"/>
            </a:pPr>
            <a:r>
              <a:rPr lang="cs-CZ" sz="3800" dirty="0" smtClean="0"/>
              <a:t>jsou to slova __________</a:t>
            </a:r>
            <a:endParaRPr lang="cs-CZ" sz="3800" b="1" dirty="0" smtClean="0"/>
          </a:p>
          <a:p>
            <a:pPr>
              <a:buNone/>
            </a:pPr>
            <a:endParaRPr lang="cs-CZ" sz="3800" b="1" dirty="0" smtClean="0"/>
          </a:p>
        </p:txBody>
      </p:sp>
      <p:sp>
        <p:nvSpPr>
          <p:cNvPr id="4" name="TextovéPole 3"/>
          <p:cNvSpPr txBox="1"/>
          <p:nvPr/>
        </p:nvSpPr>
        <p:spPr>
          <a:xfrm>
            <a:off x="755576" y="3861048"/>
            <a:ext cx="2376264" cy="76944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dům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 rot="2188816">
            <a:off x="3275856" y="3684725"/>
            <a:ext cx="2376264" cy="76944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jíst</a:t>
            </a:r>
            <a:endParaRPr lang="cs-CZ" dirty="0"/>
          </a:p>
        </p:txBody>
      </p:sp>
      <p:sp>
        <p:nvSpPr>
          <p:cNvPr id="6" name="TextovéPole 5"/>
          <p:cNvSpPr txBox="1"/>
          <p:nvPr/>
        </p:nvSpPr>
        <p:spPr>
          <a:xfrm rot="1145243">
            <a:off x="1763688" y="5085184"/>
            <a:ext cx="2376264" cy="76944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Eva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5076056" y="5013176"/>
            <a:ext cx="2376264" cy="76944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spát</a:t>
            </a:r>
            <a:endParaRPr lang="cs-CZ" dirty="0"/>
          </a:p>
        </p:txBody>
      </p:sp>
      <p:sp>
        <p:nvSpPr>
          <p:cNvPr id="8" name="TextovéPole 7"/>
          <p:cNvSpPr txBox="1"/>
          <p:nvPr/>
        </p:nvSpPr>
        <p:spPr>
          <a:xfrm rot="1286868">
            <a:off x="6372200" y="3645024"/>
            <a:ext cx="2376264" cy="769441"/>
          </a:xfrm>
          <a:prstGeom prst="rect">
            <a:avLst/>
          </a:prstGeom>
          <a:solidFill>
            <a:schemeClr val="tx1">
              <a:lumMod val="95000"/>
              <a:lumOff val="5000"/>
            </a:schemeClr>
          </a:solidFill>
          <a:ln w="34925">
            <a:solidFill>
              <a:srgbClr val="FFFFFF"/>
            </a:solidFill>
          </a:ln>
          <a:effectLst>
            <a:outerShdw blurRad="317500" dir="2700000" algn="ctr">
              <a:srgbClr val="000000">
                <a:alpha val="43000"/>
              </a:srgbClr>
            </a:outerShdw>
          </a:effectLst>
          <a:scene3d>
            <a:camera prst="perspectiveFront" fov="2700000">
              <a:rot lat="19086000" lon="19067999" rev="3108000"/>
            </a:camera>
            <a:lightRig rig="threePt" dir="t">
              <a:rot lat="0" lon="0" rev="0"/>
            </a:lightRig>
          </a:scene3d>
          <a:sp3d extrusionH="38100" prstMaterial="clear">
            <a:bevelT w="260350" h="50800" prst="softRound"/>
            <a:bevelB prst="softRound"/>
          </a:sp3d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400" dirty="0" smtClean="0"/>
              <a:t>květák</a:t>
            </a:r>
            <a:endParaRPr lang="cs-CZ" dirty="0"/>
          </a:p>
        </p:txBody>
      </p:sp>
      <p:sp>
        <p:nvSpPr>
          <p:cNvPr id="9" name="TextovéPole 8"/>
          <p:cNvSpPr txBox="1"/>
          <p:nvPr/>
        </p:nvSpPr>
        <p:spPr>
          <a:xfrm>
            <a:off x="3563888" y="2204864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neutrální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10" name="Šipka doleva 9">
            <a:hlinkClick r:id="rId3" action="ppaction://hlinksldjump"/>
          </p:cNvPr>
          <p:cNvSpPr/>
          <p:nvPr/>
        </p:nvSpPr>
        <p:spPr>
          <a:xfrm>
            <a:off x="8028384" y="6093296"/>
            <a:ext cx="504056" cy="360040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3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500" tmFilter="0,0; .5, 1; 1, 1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9" dur="500" tmFilter="0,0; .5, 1; 1, 1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9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40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41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2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43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4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45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46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47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48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56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57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58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59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0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61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2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63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64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6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7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0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72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73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4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75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6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7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8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9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0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9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9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9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96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8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9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0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1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2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04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05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6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7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8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9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10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11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16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17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8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 animBg="1"/>
      <p:bldP spid="4" grpId="0" animBg="1"/>
      <p:bldP spid="5" grpId="0" animBg="1"/>
      <p:bldP spid="6" grpId="0" animBg="1"/>
      <p:bldP spid="7" grpId="0" animBg="1"/>
      <p:bldP spid="8" grpId="0" animBg="1"/>
      <p:bldP spid="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612648" y="764704"/>
            <a:ext cx="8153400" cy="576064"/>
          </a:xfrm>
          <a:prstGeom prst="rect">
            <a:avLst/>
          </a:prstGeom>
        </p:spPr>
        <p:txBody>
          <a:bodyPr vert="horz" anchor="ctr">
            <a:noAutofit/>
            <a:scene3d>
              <a:camera prst="orthographicFront">
                <a:rot lat="0" lon="0" rev="0"/>
              </a:camera>
              <a:lightRig rig="contrasting" dir="t">
                <a:rot lat="0" lon="0" rev="4500000"/>
              </a:lightRig>
            </a:scene3d>
            <a:sp3d contourW="6350" prstMaterial="metal">
              <a:bevelT w="127000" h="31750" prst="relaxedInset"/>
              <a:contourClr>
                <a:schemeClr val="accent1">
                  <a:shade val="75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 sz="4000" b="1" cap="all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latin typeface="+mj-lt"/>
                <a:ea typeface="+mj-ea"/>
                <a:cs typeface="+mj-cs"/>
              </a:rPr>
              <a:t>S </a:t>
            </a:r>
            <a:r>
              <a:rPr kumimoji="0" lang="cs-CZ" sz="4000" b="1" i="0" u="none" strike="noStrike" kern="1200" cap="all" normalizeH="0" baseline="0" noProof="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  <a:t>CITOVÝM ZABARVENÍM</a:t>
            </a:r>
            <a:br>
              <a:rPr kumimoji="0" lang="cs-CZ" sz="4000" b="1" i="0" u="none" strike="noStrike" kern="1200" cap="all" normalizeH="0" baseline="0" noProof="0" dirty="0" smtClean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  <a:reflection blurRad="12700" stA="50000" endPos="50000" dist="5000" dir="5400000" sy="-100000" rotWithShape="0"/>
                </a:effectLst>
                <a:uLnTx/>
                <a:uFillTx/>
                <a:latin typeface="+mj-lt"/>
                <a:ea typeface="+mj-ea"/>
                <a:cs typeface="+mj-cs"/>
              </a:rPr>
            </a:br>
            <a:endParaRPr kumimoji="0" lang="cs-CZ" sz="4000" b="1" i="0" u="none" strike="noStrike" kern="1200" cap="all" normalizeH="0" baseline="0" noProof="0" dirty="0">
              <a:ln w="0"/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  <a:reflection blurRad="12700" stA="50000" endPos="50000" dist="5000" dir="5400000" sy="-100000" rotWithShape="0"/>
              </a:effectLst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Zástupný symbol pro obsah 2"/>
          <p:cNvSpPr>
            <a:spLocks noGrp="1"/>
          </p:cNvSpPr>
          <p:nvPr>
            <p:ph sz="quarter" idx="1"/>
          </p:nvPr>
        </p:nvSpPr>
        <p:spPr>
          <a:xfrm>
            <a:off x="72008" y="1772816"/>
            <a:ext cx="7380312" cy="720080"/>
          </a:xfr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>
              <a:buClrTx/>
              <a:buFont typeface="Wingdings" pitchFamily="2" charset="2"/>
              <a:buChar char="v"/>
            </a:pPr>
            <a:r>
              <a:rPr lang="cs-CZ" sz="3800" dirty="0" smtClean="0"/>
              <a:t>slova _________ = _______ vztah</a:t>
            </a:r>
          </a:p>
          <a:p>
            <a:pPr>
              <a:buNone/>
            </a:pPr>
            <a:endParaRPr lang="cs-CZ" sz="3800" dirty="0" smtClean="0"/>
          </a:p>
        </p:txBody>
      </p:sp>
      <p:sp>
        <p:nvSpPr>
          <p:cNvPr id="6" name="Zástupný symbol pro obsah 2"/>
          <p:cNvSpPr txBox="1">
            <a:spLocks/>
          </p:cNvSpPr>
          <p:nvPr/>
        </p:nvSpPr>
        <p:spPr>
          <a:xfrm>
            <a:off x="72008" y="4437112"/>
            <a:ext cx="7380312" cy="720080"/>
          </a:xfrm>
          <a:prstGeom prst="rect">
            <a:avLst/>
          </a:prstGeom>
          <a:solidFill>
            <a:srgbClr val="002060"/>
          </a:solidFill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 vert="horz">
            <a:norm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Tx/>
              <a:buSzPct val="60000"/>
              <a:buFont typeface="Wingdings" pitchFamily="2" charset="2"/>
              <a:buChar char="v"/>
              <a:tabLst/>
              <a:defRPr/>
            </a:pPr>
            <a:r>
              <a:rPr kumimoji="0" lang="cs-CZ" sz="3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lt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slova _________ = _______ vztah</a:t>
            </a:r>
          </a:p>
        </p:txBody>
      </p:sp>
      <p:sp>
        <p:nvSpPr>
          <p:cNvPr id="7" name="TextovéPole 6"/>
          <p:cNvSpPr txBox="1"/>
          <p:nvPr/>
        </p:nvSpPr>
        <p:spPr>
          <a:xfrm>
            <a:off x="1619672" y="177281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lichotná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8" name="TextovéPole 7"/>
          <p:cNvSpPr txBox="1"/>
          <p:nvPr/>
        </p:nvSpPr>
        <p:spPr>
          <a:xfrm>
            <a:off x="4355976" y="1772816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kladný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4211960" y="4437112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záporný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10" name="TextovéPole 9"/>
          <p:cNvSpPr txBox="1"/>
          <p:nvPr/>
        </p:nvSpPr>
        <p:spPr>
          <a:xfrm>
            <a:off x="1763688" y="4437112"/>
            <a:ext cx="2448272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4000" b="1" dirty="0" smtClean="0">
                <a:solidFill>
                  <a:schemeClr val="bg1"/>
                </a:solidFill>
              </a:rPr>
              <a:t>hanlivá</a:t>
            </a:r>
            <a:endParaRPr lang="cs-CZ" sz="4000" dirty="0">
              <a:solidFill>
                <a:schemeClr val="bg1"/>
              </a:solidFill>
            </a:endParaRPr>
          </a:p>
        </p:txBody>
      </p:sp>
      <p:sp>
        <p:nvSpPr>
          <p:cNvPr id="11" name="TextovéPole 10"/>
          <p:cNvSpPr txBox="1"/>
          <p:nvPr/>
        </p:nvSpPr>
        <p:spPr>
          <a:xfrm>
            <a:off x="395536" y="2852936"/>
            <a:ext cx="2088232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pejsek</a:t>
            </a:r>
            <a:endParaRPr lang="cs-CZ" sz="1600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2483768" y="3429000"/>
            <a:ext cx="2088232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spinkat</a:t>
            </a:r>
            <a:endParaRPr lang="cs-CZ" sz="16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4139952" y="2947591"/>
            <a:ext cx="2088232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papání</a:t>
            </a:r>
            <a:endParaRPr lang="cs-CZ" sz="16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6444208" y="3019599"/>
            <a:ext cx="2088232" cy="707886"/>
          </a:xfrm>
          <a:prstGeom prst="rect">
            <a:avLst/>
          </a:prstGeom>
          <a:solidFill>
            <a:schemeClr val="accent2">
              <a:lumMod val="75000"/>
            </a:schemeClr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Evička</a:t>
            </a:r>
            <a:endParaRPr lang="cs-CZ" sz="16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395536" y="5589241"/>
            <a:ext cx="2232248" cy="70788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psisko</a:t>
            </a:r>
            <a:endParaRPr lang="cs-CZ" sz="16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2699792" y="5733257"/>
            <a:ext cx="2232248" cy="70788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chrnět</a:t>
            </a:r>
            <a:endParaRPr lang="cs-CZ" sz="16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572000" y="5445225"/>
            <a:ext cx="2232248" cy="70788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Evina</a:t>
            </a:r>
            <a:endParaRPr lang="cs-CZ" sz="1600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516216" y="5877273"/>
            <a:ext cx="2232248" cy="707886"/>
          </a:xfrm>
          <a:prstGeom prst="rect">
            <a:avLst/>
          </a:prstGeom>
          <a:solidFill>
            <a:srgbClr val="002060"/>
          </a:solidFill>
          <a:ln>
            <a:noFill/>
          </a:ln>
          <a:effectLst>
            <a:outerShdw blurRad="184150" dist="241300" dir="11520000" sx="110000" sy="110000" algn="ctr">
              <a:srgbClr val="000000">
                <a:alpha val="18000"/>
              </a:srgbClr>
            </a:outerShdw>
          </a:effectLst>
          <a:scene3d>
            <a:camera prst="perspectiveFront" fov="5100000">
              <a:rot lat="0" lon="2100000" rev="0"/>
            </a:camera>
            <a:lightRig rig="flood" dir="t">
              <a:rot lat="0" lon="0" rev="13800000"/>
            </a:lightRig>
          </a:scene3d>
          <a:sp3d extrusionH="107950" prstMaterial="plastic">
            <a:bevelT w="82550" h="63500" prst="divot"/>
            <a:bevelB/>
          </a:sp3d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4000" dirty="0" smtClean="0"/>
              <a:t>pracky</a:t>
            </a:r>
            <a:endParaRPr lang="cs-CZ" sz="16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800" decel="100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800" decel="100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39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0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1" dur="80"/>
                                        <p:tgtEl>
                                          <p:spTgt spid="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6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7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8" dur="80"/>
                                        <p:tgtEl>
                                          <p:spTgt spid="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800" decel="100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+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x-0.05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800" decel="100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0.4"/>
                                          </p:val>
                                        </p:tav>
                                        <p:tav tm="100000">
                                          <p:val>
                                            <p:strVal val="#ppt_y+0.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0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200" accel="1000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0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7" dur="500" tmFilter="0,0; .5, 1; 1, 1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4" dur="500" tmFilter="0,0; .5, 1; 1, 1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1" dur="500" tmFilter="0,0; .5, 1; 1, 1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4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8" dur="500" tmFilter="0,0; .5, 1; 1, 1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3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4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80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0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1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80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animBg="1"/>
      <p:bldP spid="6" grpId="0" animBg="1"/>
      <p:bldP spid="7" grpId="0"/>
      <p:bldP spid="8" grpId="0"/>
      <p:bldP spid="9" grpId="0"/>
      <p:bldP spid="10" grpId="0"/>
      <p:bldP spid="11" grpId="0" animBg="1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Obdélník se zakulaceným příčným rohem 18"/>
          <p:cNvSpPr/>
          <p:nvPr/>
        </p:nvSpPr>
        <p:spPr>
          <a:xfrm>
            <a:off x="251520" y="2132856"/>
            <a:ext cx="2520280" cy="3816424"/>
          </a:xfrm>
          <a:prstGeom prst="round2DiagRect">
            <a:avLst/>
          </a:prstGeom>
          <a:solidFill>
            <a:srgbClr val="A2D668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0" name="Obdélník se zakulaceným příčným rohem 19"/>
          <p:cNvSpPr/>
          <p:nvPr/>
        </p:nvSpPr>
        <p:spPr>
          <a:xfrm>
            <a:off x="6444208" y="2204864"/>
            <a:ext cx="2520280" cy="3816424"/>
          </a:xfrm>
          <a:prstGeom prst="round2DiagRect">
            <a:avLst/>
          </a:prstGeom>
          <a:solidFill>
            <a:srgbClr val="FFDC47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cs-CZ" dirty="0" smtClean="0"/>
              <a:t>Rozhodni, které slovo je s citovým zabarvením a které je neutrální</a:t>
            </a:r>
            <a:endParaRPr lang="cs-CZ" dirty="0"/>
          </a:p>
        </p:txBody>
      </p:sp>
      <p:sp>
        <p:nvSpPr>
          <p:cNvPr id="5" name="TextovéPole 4"/>
          <p:cNvSpPr txBox="1"/>
          <p:nvPr/>
        </p:nvSpPr>
        <p:spPr>
          <a:xfrm>
            <a:off x="323528" y="465313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JABLKO</a:t>
            </a:r>
            <a:endParaRPr lang="cs-CZ" sz="2800" dirty="0"/>
          </a:p>
        </p:txBody>
      </p:sp>
      <p:sp>
        <p:nvSpPr>
          <p:cNvPr id="6" name="TextovéPole 5"/>
          <p:cNvSpPr txBox="1"/>
          <p:nvPr/>
        </p:nvSpPr>
        <p:spPr>
          <a:xfrm>
            <a:off x="6876256" y="537321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BARVIČKA</a:t>
            </a:r>
            <a:endParaRPr lang="cs-CZ" sz="2800" dirty="0"/>
          </a:p>
        </p:txBody>
      </p:sp>
      <p:sp>
        <p:nvSpPr>
          <p:cNvPr id="7" name="TextovéPole 6"/>
          <p:cNvSpPr txBox="1"/>
          <p:nvPr/>
        </p:nvSpPr>
        <p:spPr>
          <a:xfrm>
            <a:off x="6876256" y="465313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PTÁČEK</a:t>
            </a:r>
            <a:endParaRPr lang="cs-CZ" sz="2800" dirty="0"/>
          </a:p>
        </p:txBody>
      </p:sp>
      <p:sp>
        <p:nvSpPr>
          <p:cNvPr id="8" name="TextovéPole 7"/>
          <p:cNvSpPr txBox="1"/>
          <p:nvPr/>
        </p:nvSpPr>
        <p:spPr>
          <a:xfrm>
            <a:off x="2555776" y="537321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ŽELVA</a:t>
            </a:r>
            <a:endParaRPr lang="cs-CZ" sz="2800" dirty="0"/>
          </a:p>
        </p:txBody>
      </p:sp>
      <p:sp>
        <p:nvSpPr>
          <p:cNvPr id="9" name="TextovéPole 8"/>
          <p:cNvSpPr txBox="1"/>
          <p:nvPr/>
        </p:nvSpPr>
        <p:spPr>
          <a:xfrm>
            <a:off x="4716016" y="537321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JOSEF</a:t>
            </a:r>
            <a:endParaRPr lang="cs-CZ" sz="2800" dirty="0"/>
          </a:p>
        </p:txBody>
      </p:sp>
      <p:sp>
        <p:nvSpPr>
          <p:cNvPr id="10" name="TextovéPole 9"/>
          <p:cNvSpPr txBox="1"/>
          <p:nvPr/>
        </p:nvSpPr>
        <p:spPr>
          <a:xfrm>
            <a:off x="323528" y="609329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VLASTIK</a:t>
            </a:r>
            <a:endParaRPr lang="cs-CZ" sz="2800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6876256" y="609329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ČUČET</a:t>
            </a:r>
            <a:endParaRPr lang="cs-CZ" sz="2800" dirty="0"/>
          </a:p>
        </p:txBody>
      </p:sp>
      <p:sp>
        <p:nvSpPr>
          <p:cNvPr id="14" name="TextovéPole 13"/>
          <p:cNvSpPr txBox="1"/>
          <p:nvPr/>
        </p:nvSpPr>
        <p:spPr>
          <a:xfrm>
            <a:off x="2555776" y="609329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KVĚT</a:t>
            </a:r>
            <a:endParaRPr lang="cs-CZ" sz="2800" dirty="0"/>
          </a:p>
        </p:txBody>
      </p:sp>
      <p:sp>
        <p:nvSpPr>
          <p:cNvPr id="15" name="TextovéPole 14"/>
          <p:cNvSpPr txBox="1"/>
          <p:nvPr/>
        </p:nvSpPr>
        <p:spPr>
          <a:xfrm>
            <a:off x="4716016" y="609329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PAPÁNÍ</a:t>
            </a:r>
            <a:endParaRPr lang="cs-CZ" sz="2800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23528" y="5373216"/>
            <a:ext cx="2016224" cy="52322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sz="2800" dirty="0" smtClean="0"/>
              <a:t>KNIHA</a:t>
            </a:r>
            <a:endParaRPr lang="cs-CZ" sz="2800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467544" y="162880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2800" b="1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ZABARVENÁ</a:t>
            </a:r>
            <a:endParaRPr lang="cs-CZ" sz="2800" b="1" dirty="0">
              <a:solidFill>
                <a:srgbClr val="00B05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8" name="TextovéPole 17"/>
          <p:cNvSpPr txBox="1"/>
          <p:nvPr/>
        </p:nvSpPr>
        <p:spPr>
          <a:xfrm>
            <a:off x="6660232" y="1628800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b="1" dirty="0" smtClean="0">
                <a:solidFill>
                  <a:srgbClr val="FFC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NEUTRÁLNÍ</a:t>
            </a:r>
            <a:endParaRPr lang="cs-CZ" sz="2800" b="1" dirty="0">
              <a:solidFill>
                <a:srgbClr val="FFC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3.33333E-6 L 0.70868 -0.32176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33333E-6 L -0.68507 -0.3217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" y="-16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3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2.77778E-7 2.22222E-6 L 0.70868 -0.3319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54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-0.01042 L 0.46458 -0.237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" y="-11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-0.03148 L 0.2283 -0.14306 " pathEditMode="relative" rAng="0" ptsTypes="AA">
                                      <p:cBhvr>
                                        <p:cTn id="22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10" y="-5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2.22222E-6 L -0.68507 -0.33195 " pathEditMode="relative" rAng="0" ptsTypes="AA">
                                      <p:cBhvr>
                                        <p:cTn id="26" dur="2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39" y="-1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3142 -0.00926 L 0.03142 -0.34259 " pathEditMode="relative" rAng="0" ptsTypes="AA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-1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6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781 0.00394 L 0.46458 -0.14977 " pathEditMode="relative" rAng="0" ptsTypes="AA">
                                      <p:cBhvr>
                                        <p:cTn id="3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28" y="-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798 -0.01042 L -0.44896 -0.24815 " pathEditMode="relative" rAng="0" ptsTypes="AA">
                                      <p:cBhvr>
                                        <p:cTn id="3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20" y="-119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64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018 0.00394 L -0.68489 -0.14977 " pathEditMode="relative" rAng="0" ptsTypes="AA">
                                      <p:cBhvr>
                                        <p:cTn id="42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343" y="-7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3" grpId="0" animBg="1"/>
      <p:bldP spid="14" grpId="0" animBg="1"/>
      <p:bldP spid="15" grpId="0" animBg="1"/>
      <p:bldP spid="1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Rozliš </a:t>
            </a:r>
            <a:r>
              <a:rPr lang="cs-CZ" smtClean="0"/>
              <a:t>slova </a:t>
            </a:r>
            <a:r>
              <a:rPr lang="cs-CZ" smtClean="0">
                <a:solidFill>
                  <a:schemeClr val="accent2">
                    <a:lumMod val="75000"/>
                  </a:schemeClr>
                </a:solidFill>
              </a:rPr>
              <a:t>lichotná </a:t>
            </a:r>
            <a:r>
              <a:rPr lang="cs-CZ" dirty="0" smtClean="0"/>
              <a:t>a </a:t>
            </a:r>
            <a:r>
              <a:rPr lang="cs-CZ" dirty="0" smtClean="0">
                <a:solidFill>
                  <a:srgbClr val="00B0F0"/>
                </a:solidFill>
              </a:rPr>
              <a:t>hanlivá</a:t>
            </a:r>
            <a:endParaRPr lang="cs-CZ" dirty="0">
              <a:solidFill>
                <a:srgbClr val="00B0F0"/>
              </a:solidFill>
            </a:endParaRPr>
          </a:p>
        </p:txBody>
      </p:sp>
      <p:sp>
        <p:nvSpPr>
          <p:cNvPr id="9" name="TextovéPole 8"/>
          <p:cNvSpPr txBox="1"/>
          <p:nvPr/>
        </p:nvSpPr>
        <p:spPr>
          <a:xfrm>
            <a:off x="1142976" y="2928934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ponožka</a:t>
            </a:r>
            <a:endParaRPr lang="cs-CZ" dirty="0"/>
          </a:p>
        </p:txBody>
      </p:sp>
      <p:sp>
        <p:nvSpPr>
          <p:cNvPr id="16" name="TextovéPole 15"/>
          <p:cNvSpPr txBox="1"/>
          <p:nvPr/>
        </p:nvSpPr>
        <p:spPr>
          <a:xfrm>
            <a:off x="3071802" y="4572008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ségra</a:t>
            </a:r>
            <a:endParaRPr lang="cs-CZ" dirty="0"/>
          </a:p>
        </p:txBody>
      </p:sp>
      <p:sp>
        <p:nvSpPr>
          <p:cNvPr id="17" name="TextovéPole 16"/>
          <p:cNvSpPr txBox="1"/>
          <p:nvPr/>
        </p:nvSpPr>
        <p:spPr>
          <a:xfrm>
            <a:off x="6858016" y="5500702"/>
            <a:ext cx="1214446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barabizna</a:t>
            </a:r>
            <a:endParaRPr lang="cs-CZ" dirty="0"/>
          </a:p>
        </p:txBody>
      </p:sp>
      <p:sp>
        <p:nvSpPr>
          <p:cNvPr id="18" name="TextovéPole 17"/>
          <p:cNvSpPr txBox="1"/>
          <p:nvPr/>
        </p:nvSpPr>
        <p:spPr>
          <a:xfrm>
            <a:off x="6357950" y="3286124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ňufat</a:t>
            </a:r>
            <a:endParaRPr lang="cs-CZ" dirty="0"/>
          </a:p>
        </p:txBody>
      </p:sp>
      <p:sp>
        <p:nvSpPr>
          <p:cNvPr id="19" name="TextovéPole 18"/>
          <p:cNvSpPr txBox="1"/>
          <p:nvPr/>
        </p:nvSpPr>
        <p:spPr>
          <a:xfrm>
            <a:off x="1357290" y="4786322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hajat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214810" y="3429000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kanárek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786314" y="5286388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taška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7643834" y="4143380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méďa</a:t>
            </a:r>
            <a:endParaRPr lang="cs-CZ" dirty="0"/>
          </a:p>
        </p:txBody>
      </p:sp>
      <p:sp>
        <p:nvSpPr>
          <p:cNvPr id="23" name="TextovéPole 22"/>
          <p:cNvSpPr txBox="1"/>
          <p:nvPr/>
        </p:nvSpPr>
        <p:spPr>
          <a:xfrm>
            <a:off x="928662" y="5786454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kravál</a:t>
            </a:r>
            <a:endParaRPr lang="cs-CZ" dirty="0"/>
          </a:p>
        </p:txBody>
      </p:sp>
      <p:sp>
        <p:nvSpPr>
          <p:cNvPr id="24" name="TextovéPole 23"/>
          <p:cNvSpPr txBox="1"/>
          <p:nvPr/>
        </p:nvSpPr>
        <p:spPr>
          <a:xfrm>
            <a:off x="714348" y="4000504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bumbat</a:t>
            </a:r>
            <a:endParaRPr lang="cs-CZ" dirty="0"/>
          </a:p>
        </p:txBody>
      </p:sp>
      <p:sp>
        <p:nvSpPr>
          <p:cNvPr id="25" name="TextovéPole 24"/>
          <p:cNvSpPr txBox="1"/>
          <p:nvPr/>
        </p:nvSpPr>
        <p:spPr>
          <a:xfrm>
            <a:off x="4857752" y="1785926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hulit</a:t>
            </a:r>
            <a:endParaRPr lang="cs-CZ" dirty="0"/>
          </a:p>
        </p:txBody>
      </p:sp>
      <p:sp>
        <p:nvSpPr>
          <p:cNvPr id="26" name="TextovéPole 25"/>
          <p:cNvSpPr txBox="1"/>
          <p:nvPr/>
        </p:nvSpPr>
        <p:spPr>
          <a:xfrm>
            <a:off x="3143240" y="5786454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talíř</a:t>
            </a:r>
            <a:endParaRPr lang="cs-CZ" dirty="0"/>
          </a:p>
        </p:txBody>
      </p:sp>
      <p:sp>
        <p:nvSpPr>
          <p:cNvPr id="27" name="TextovéPole 26"/>
          <p:cNvSpPr txBox="1"/>
          <p:nvPr/>
        </p:nvSpPr>
        <p:spPr>
          <a:xfrm>
            <a:off x="7072330" y="2143116"/>
            <a:ext cx="1357322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zeleňoučká</a:t>
            </a:r>
            <a:endParaRPr lang="cs-CZ" dirty="0"/>
          </a:p>
        </p:txBody>
      </p:sp>
      <p:sp>
        <p:nvSpPr>
          <p:cNvPr id="28" name="TextovéPole 27"/>
          <p:cNvSpPr txBox="1"/>
          <p:nvPr/>
        </p:nvSpPr>
        <p:spPr>
          <a:xfrm>
            <a:off x="5357818" y="4214818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rádio</a:t>
            </a:r>
            <a:endParaRPr lang="cs-CZ" dirty="0"/>
          </a:p>
        </p:txBody>
      </p:sp>
      <p:sp>
        <p:nvSpPr>
          <p:cNvPr id="29" name="TextovéPole 28"/>
          <p:cNvSpPr txBox="1"/>
          <p:nvPr/>
        </p:nvSpPr>
        <p:spPr>
          <a:xfrm>
            <a:off x="2928926" y="2571744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err="1" smtClean="0"/>
              <a:t>dovča</a:t>
            </a:r>
            <a:endParaRPr lang="cs-CZ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642910" y="1714488"/>
            <a:ext cx="1143008" cy="369332"/>
          </a:xfrm>
          <a:prstGeom prst="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cs-CZ" dirty="0" smtClean="0"/>
              <a:t>hotel</a:t>
            </a:r>
            <a:endParaRPr lang="cs-CZ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0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1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2" dur="20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4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5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6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2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6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7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8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0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1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2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4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5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6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mph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1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043608" y="2132856"/>
            <a:ext cx="7488832" cy="3888432"/>
          </a:xfrm>
        </p:spPr>
        <p:txBody>
          <a:bodyPr>
            <a:noAutofit/>
          </a:bodyPr>
          <a:lstStyle/>
          <a:p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Seznam použité literatury a pramenů</a:t>
            </a: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>:</a:t>
            </a:r>
            <a:b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  <a:t/>
            </a:r>
            <a:br>
              <a:rPr lang="cs-CZ" sz="1600" b="1" i="1" dirty="0" smtClean="0">
                <a:solidFill>
                  <a:srgbClr val="000000"/>
                </a:solidFill>
                <a:latin typeface="Courier New" pitchFamily="49" charset="0"/>
                <a:ea typeface="Calibri" pitchFamily="34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ZŠ. Praha : SPN, 2004. ISBN 80-7235-262-8.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16–17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 </a:t>
            </a:r>
            <a:br>
              <a:rPr lang="cs-CZ" sz="1600" i="1" dirty="0" smtClean="0">
                <a:latin typeface="Courier New" pitchFamily="49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1600" i="1" dirty="0" smtClean="0">
                <a:latin typeface="Courier New" pitchFamily="49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STYBLÍK, V. a kol. Český jazyk pro 4. ročník ZŠ – Pracovní sešit. Praha : SPN, 2004. ISBN 80-7235-166-4.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5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</a:t>
            </a:r>
            <a:br>
              <a:rPr lang="cs-CZ" sz="1600" i="1" dirty="0" smtClean="0">
                <a:latin typeface="Courier New" pitchFamily="49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1600" i="1" dirty="0" smtClean="0">
                <a:latin typeface="Courier New" pitchFamily="49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ZIMOVÁ, L. Český jazyk v sešitech pro 1. stupeň ZŠ – </a:t>
            </a:r>
            <a:br>
              <a:rPr lang="cs-CZ" sz="1600" i="1" dirty="0" smtClean="0">
                <a:latin typeface="Courier New" pitchFamily="49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 SLOVU. Praha : FORTUNA, 1993. ISBN 80-7168-010-9,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60-62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</a:t>
            </a:r>
            <a:br>
              <a:rPr lang="cs-CZ" sz="1600" i="1" dirty="0" smtClean="0">
                <a:latin typeface="Courier New" pitchFamily="49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/>
            </a:r>
            <a:br>
              <a:rPr lang="cs-CZ" sz="1600" i="1" dirty="0" smtClean="0">
                <a:latin typeface="Courier New" pitchFamily="49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ZIMOVÁ, L. Český jazyk v sešitech pro 1. stupeň ZŠ – </a:t>
            </a:r>
            <a:br>
              <a:rPr lang="cs-CZ" sz="1600" i="1" dirty="0" smtClean="0">
                <a:latin typeface="Courier New" pitchFamily="49" charset="0"/>
                <a:cs typeface="Courier New" pitchFamily="49" charset="0"/>
              </a:rPr>
            </a:b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O SLOVU – pracovní sešit. Praha : FORTUNA, 1993. ISBN 80-7168-013-3, s. 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26</a:t>
            </a:r>
            <a:r>
              <a:rPr lang="cs-CZ" sz="1600" i="1" dirty="0" smtClean="0">
                <a:latin typeface="Courier New" pitchFamily="49" charset="0"/>
                <a:cs typeface="Courier New" pitchFamily="49" charset="0"/>
              </a:rPr>
              <a:t>.</a:t>
            </a:r>
            <a:r>
              <a:rPr lang="cs-CZ" sz="1400" dirty="0" smtClean="0"/>
              <a:t/>
            </a:r>
            <a:br>
              <a:rPr lang="cs-CZ" sz="1400" dirty="0" smtClean="0"/>
            </a:br>
            <a:endParaRPr lang="cs-CZ" sz="1600" b="1" i="1" dirty="0">
              <a:solidFill>
                <a:srgbClr val="000000"/>
              </a:solidFill>
              <a:latin typeface="Courier New" pitchFamily="49" charset="0"/>
              <a:ea typeface="Calibri" pitchFamily="34" charset="0"/>
              <a:cs typeface="Courier New" pitchFamily="49" charset="0"/>
            </a:endParaRPr>
          </a:p>
        </p:txBody>
      </p:sp>
      <p:pic>
        <p:nvPicPr>
          <p:cNvPr id="4" name="Picture 3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55650" y="620713"/>
            <a:ext cx="1655763" cy="1360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Nadpis 1"/>
          <p:cNvSpPr txBox="1">
            <a:spLocks/>
          </p:cNvSpPr>
          <p:nvPr/>
        </p:nvSpPr>
        <p:spPr bwMode="auto">
          <a:xfrm>
            <a:off x="2627313" y="692150"/>
            <a:ext cx="5976937" cy="1295400"/>
          </a:xfrm>
          <a:prstGeom prst="rect">
            <a:avLst/>
          </a:prstGeom>
          <a:solidFill>
            <a:schemeClr val="bg1">
              <a:lumMod val="75000"/>
            </a:schemeClr>
          </a:solidFill>
          <a:ln w="9525">
            <a:solidFill>
              <a:schemeClr val="bg1">
                <a:lumMod val="50000"/>
              </a:schemeClr>
            </a:solidFill>
            <a:miter lim="800000"/>
            <a:headEnd/>
            <a:tailEnd/>
          </a:ln>
        </p:spPr>
        <p:txBody>
          <a:bodyPr anchor="ctr"/>
          <a:lstStyle/>
          <a:p>
            <a:pPr algn="ctr">
              <a:defRPr/>
            </a:pPr>
            <a:r>
              <a:rPr lang="cs-CZ" sz="2400" b="1" i="1" dirty="0">
                <a:latin typeface="Courier New" pitchFamily="49" charset="0"/>
                <a:ea typeface="+mj-ea"/>
                <a:cs typeface="Courier New" pitchFamily="49" charset="0"/>
              </a:rPr>
              <a:t>ZÁKLADNÍ ŠKOLA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příspěvková organizace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600" b="1" i="1" dirty="0">
                <a:latin typeface="Courier New" pitchFamily="49" charset="0"/>
                <a:ea typeface="+mj-ea"/>
                <a:cs typeface="Courier New" pitchFamily="49" charset="0"/>
              </a:rPr>
              <a:t>MOZARTOVA 48, 779 00 OLOMOUC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tel.: 585 427 142, 775 116 442; fax: 585 422 713</a:t>
            </a:r>
            <a:r>
              <a:rPr lang="cs-CZ" sz="1400" b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  <a:t/>
            </a:r>
            <a:br>
              <a:rPr lang="cs-CZ" sz="2000" dirty="0">
                <a:latin typeface="Courier New" pitchFamily="49" charset="0"/>
                <a:ea typeface="+mj-ea"/>
                <a:cs typeface="Courier New" pitchFamily="49" charset="0"/>
              </a:rPr>
            </a:br>
            <a:r>
              <a:rPr lang="cs-CZ" sz="1400" b="1" i="1" dirty="0">
                <a:latin typeface="Courier New" pitchFamily="49" charset="0"/>
                <a:ea typeface="+mj-ea"/>
                <a:cs typeface="Courier New" pitchFamily="49" charset="0"/>
              </a:rPr>
              <a:t>email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: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3"/>
              </a:rPr>
              <a:t>kundrum@centrum.cz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</a:rPr>
              <a:t>; </a:t>
            </a:r>
            <a:r>
              <a:rPr lang="cs-CZ" sz="1400" b="1" i="1" noProof="1">
                <a:latin typeface="Courier New" pitchFamily="49" charset="0"/>
                <a:ea typeface="+mj-ea"/>
                <a:cs typeface="Courier New" pitchFamily="49" charset="0"/>
                <a:hlinkClick r:id="rId4"/>
              </a:rPr>
              <a:t>www.zs-mozartova.cz</a:t>
            </a:r>
            <a:r>
              <a:rPr lang="cs-CZ" sz="1400" i="1" dirty="0">
                <a:latin typeface="Courier New" pitchFamily="49" charset="0"/>
                <a:ea typeface="+mj-ea"/>
                <a:cs typeface="Courier New" pitchFamily="49" charset="0"/>
              </a:rPr>
              <a:t> </a:t>
            </a:r>
            <a:endParaRPr lang="cs-CZ" sz="1400" i="1" noProof="1">
              <a:latin typeface="Courier New" pitchFamily="49" charset="0"/>
              <a:ea typeface="+mj-ea"/>
              <a:cs typeface="Courier New" pitchFamily="49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edián">
  <a:themeElements>
    <a:clrScheme name="Shluk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Mediá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á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Median</Template>
  <TotalTime>387</TotalTime>
  <Words>291</Words>
  <Application>Microsoft Office PowerPoint</Application>
  <PresentationFormat>Předvádění na obrazovce (4:3)</PresentationFormat>
  <Paragraphs>107</Paragraphs>
  <Slides>8</Slides>
  <Notes>7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8</vt:i4>
      </vt:variant>
    </vt:vector>
  </HeadingPairs>
  <TitlesOfParts>
    <vt:vector size="9" baseType="lpstr">
      <vt:lpstr>Medián</vt:lpstr>
      <vt:lpstr>Snímek 1</vt:lpstr>
      <vt:lpstr>Snímek 2</vt:lpstr>
      <vt:lpstr>SLOVO</vt:lpstr>
      <vt:lpstr>BEZ CITOVÉHO ZABARVENÍ </vt:lpstr>
      <vt:lpstr>Snímek 5</vt:lpstr>
      <vt:lpstr>Rozhodni, které slovo je s citovým zabarvením a které je neutrální</vt:lpstr>
      <vt:lpstr>Rozliš slova lichotná a hanlivá</vt:lpstr>
      <vt:lpstr>Seznam použité literatury a pramenů:  STYBLÍK, V. a kol. Český jazyk pro 4. ročník ZŠ. Praha : SPN, 2004. ISBN 80-7235-262-8. s. 16–17.   STYBLÍK, V. a kol. Český jazyk pro 4. ročník ZŠ – Pracovní sešit. Praha : SPN, 2004. ISBN 80-7235-166-4. s. 5.  ZIMOVÁ, L. Český jazyk v sešitech pro 1. stupeň ZŠ –  O SLOVU. Praha : FORTUNA, 1993. ISBN 80-7168-010-9, s. 60-62.  ZIMOVÁ, L. Český jazyk v sešitech pro 1. stupeň ZŠ –  O SLOVU – pracovní sešit. Praha : FORTUNA, 1993. ISBN 80-7168-013-3, s. 26.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oem</dc:creator>
  <cp:lastModifiedBy>PC7</cp:lastModifiedBy>
  <cp:revision>52</cp:revision>
  <dcterms:created xsi:type="dcterms:W3CDTF">2012-10-07T17:05:33Z</dcterms:created>
  <dcterms:modified xsi:type="dcterms:W3CDTF">2013-01-26T19:33:18Z</dcterms:modified>
</cp:coreProperties>
</file>