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68" r:id="rId2"/>
    <p:sldMasterId id="2147483780" r:id="rId3"/>
  </p:sldMasterIdLst>
  <p:notesMasterIdLst>
    <p:notesMasterId r:id="rId22"/>
  </p:notesMasterIdLst>
  <p:sldIdLst>
    <p:sldId id="264" r:id="rId4"/>
    <p:sldId id="265" r:id="rId5"/>
    <p:sldId id="256" r:id="rId6"/>
    <p:sldId id="257" r:id="rId7"/>
    <p:sldId id="258" r:id="rId8"/>
    <p:sldId id="259" r:id="rId9"/>
    <p:sldId id="260" r:id="rId10"/>
    <p:sldId id="267" r:id="rId11"/>
    <p:sldId id="261" r:id="rId12"/>
    <p:sldId id="262" r:id="rId13"/>
    <p:sldId id="266" r:id="rId14"/>
    <p:sldId id="268" r:id="rId15"/>
    <p:sldId id="269" r:id="rId16"/>
    <p:sldId id="270" r:id="rId17"/>
    <p:sldId id="271" r:id="rId18"/>
    <p:sldId id="272" r:id="rId19"/>
    <p:sldId id="276" r:id="rId20"/>
    <p:sldId id="27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EF1A6-97E0-47CF-863A-A8F9E9A5BC7F}" type="datetimeFigureOut">
              <a:rPr lang="cs-CZ" smtClean="0"/>
              <a:pPr/>
              <a:t>18.5.2014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DD0BD-6611-4614-BE06-86CEA3E00E1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271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9DD0BD-6611-4614-BE06-86CEA3E00E1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94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47DA-8E67-437C-910A-35DF8E4A74C7}" type="datetimeFigureOut">
              <a:rPr lang="cs-CZ" smtClean="0"/>
              <a:pPr/>
              <a:t>18.5.2014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D10CD1-52DF-4BA4-BFB9-3864B461AE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47DA-8E67-437C-910A-35DF8E4A74C7}" type="datetimeFigureOut">
              <a:rPr lang="cs-CZ" smtClean="0"/>
              <a:pPr/>
              <a:t>18.5.2014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0CD1-52DF-4BA4-BFB9-3864B461AE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47DA-8E67-437C-910A-35DF8E4A74C7}" type="datetimeFigureOut">
              <a:rPr lang="cs-CZ" smtClean="0"/>
              <a:pPr/>
              <a:t>18.5.2014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0CD1-52DF-4BA4-BFB9-3864B461AE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1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820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609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374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410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711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9213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36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47DA-8E67-437C-910A-35DF8E4A74C7}" type="datetimeFigureOut">
              <a:rPr lang="cs-CZ" smtClean="0"/>
              <a:pPr/>
              <a:t>18.5.2014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0CD1-52DF-4BA4-BFB9-3864B461AE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180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9308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1739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5017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038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0550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211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0833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6634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722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47DA-8E67-437C-910A-35DF8E4A74C7}" type="datetimeFigureOut">
              <a:rPr lang="cs-CZ" smtClean="0"/>
              <a:pPr/>
              <a:t>18.5.2014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0CD1-52DF-4BA4-BFB9-3864B461AE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488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0274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0771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11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47DA-8E67-437C-910A-35DF8E4A74C7}" type="datetimeFigureOut">
              <a:rPr lang="cs-CZ" smtClean="0"/>
              <a:pPr/>
              <a:t>18.5.2014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0CD1-52DF-4BA4-BFB9-3864B461AE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47DA-8E67-437C-910A-35DF8E4A74C7}" type="datetimeFigureOut">
              <a:rPr lang="cs-CZ" smtClean="0"/>
              <a:pPr/>
              <a:t>18.5.2014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0CD1-52DF-4BA4-BFB9-3864B461AE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47DA-8E67-437C-910A-35DF8E4A74C7}" type="datetimeFigureOut">
              <a:rPr lang="cs-CZ" smtClean="0"/>
              <a:pPr/>
              <a:t>18.5.2014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0CD1-52DF-4BA4-BFB9-3864B461AE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47DA-8E67-437C-910A-35DF8E4A74C7}" type="datetimeFigureOut">
              <a:rPr lang="cs-CZ" smtClean="0"/>
              <a:pPr/>
              <a:t>18.5.2014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0CD1-52DF-4BA4-BFB9-3864B461AE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47DA-8E67-437C-910A-35DF8E4A74C7}" type="datetimeFigureOut">
              <a:rPr lang="cs-CZ" smtClean="0"/>
              <a:pPr/>
              <a:t>18.5.2014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0CD1-52DF-4BA4-BFB9-3864B461AE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47DA-8E67-437C-910A-35DF8E4A74C7}" type="datetimeFigureOut">
              <a:rPr lang="cs-CZ" smtClean="0"/>
              <a:pPr/>
              <a:t>18.5.2014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10CD1-52DF-4BA4-BFB9-3864B461AE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B7E47DA-8E67-437C-910A-35DF8E4A74C7}" type="datetimeFigureOut">
              <a:rPr lang="cs-CZ" smtClean="0"/>
              <a:pPr/>
              <a:t>18.5.2014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D10CD1-52DF-4BA4-BFB9-3864B461AE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28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18.5.2014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41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endParaRPr lang="cs-CZ" sz="2000" dirty="0">
              <a:solidFill>
                <a:prstClr val="black"/>
              </a:solidFill>
            </a:endParaRPr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lang="cs-CZ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lang="cs-CZ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87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476672"/>
            <a:ext cx="8229600" cy="11235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dk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Okupace Československa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1" y="1844824"/>
            <a:ext cx="7130478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21. </a:t>
            </a:r>
            <a:r>
              <a:rPr lang="cs-CZ" sz="4000" i="1" dirty="0">
                <a:latin typeface="Arial Narrow" panose="020B0606020202030204" pitchFamily="34" charset="0"/>
              </a:rPr>
              <a:t>s</a:t>
            </a:r>
            <a:r>
              <a:rPr lang="cs-CZ" sz="4000" i="1" dirty="0" smtClean="0">
                <a:latin typeface="Arial Narrow" panose="020B0606020202030204" pitchFamily="34" charset="0"/>
              </a:rPr>
              <a:t>rpna 1968 vtrhla na naše území </a:t>
            </a:r>
          </a:p>
          <a:p>
            <a:r>
              <a:rPr lang="cs-CZ" sz="4000" i="1" dirty="0">
                <a:latin typeface="Arial Narrow" panose="020B0606020202030204" pitchFamily="34" charset="0"/>
              </a:rPr>
              <a:t>v</a:t>
            </a:r>
            <a:r>
              <a:rPr lang="cs-CZ" sz="4000" i="1" dirty="0" smtClean="0">
                <a:latin typeface="Arial Narrow" panose="020B0606020202030204" pitchFamily="34" charset="0"/>
              </a:rPr>
              <a:t>ojska pěti států v čele</a:t>
            </a:r>
            <a:endParaRPr lang="cs-CZ" sz="4000" i="1" dirty="0">
              <a:latin typeface="Arial Narrow" panose="020B0606020202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212219" y="3356992"/>
            <a:ext cx="4673074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s</a:t>
            </a:r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e Sovětským Svazem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57200" y="4365104"/>
            <a:ext cx="7083991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Symbolem této doby se stal student  </a:t>
            </a:r>
          </a:p>
          <a:p>
            <a:r>
              <a:rPr lang="cs-CZ" sz="4000" b="1" i="1" dirty="0" smtClean="0">
                <a:latin typeface="Arial Narrow" panose="020B0606020202030204" pitchFamily="34" charset="0"/>
              </a:rPr>
              <a:t>Jan</a:t>
            </a:r>
            <a:r>
              <a:rPr lang="cs-CZ" sz="4000" b="1" i="1" dirty="0">
                <a:latin typeface="Arial Narrow" panose="020B0606020202030204" pitchFamily="34" charset="0"/>
              </a:rPr>
              <a:t> </a:t>
            </a:r>
            <a:r>
              <a:rPr lang="cs-CZ" sz="4000" b="1" i="1" dirty="0" smtClean="0">
                <a:latin typeface="Arial Narrow" panose="020B0606020202030204" pitchFamily="34" charset="0"/>
              </a:rPr>
              <a:t>Palach, </a:t>
            </a:r>
            <a:r>
              <a:rPr lang="cs-CZ" sz="4000" i="1" dirty="0" smtClean="0">
                <a:latin typeface="Arial Narrow" panose="020B0606020202030204" pitchFamily="34" charset="0"/>
              </a:rPr>
              <a:t>který se v Praze upálil </a:t>
            </a:r>
            <a:endParaRPr lang="cs-CZ" sz="40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8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332657"/>
            <a:ext cx="8229600" cy="151216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dk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 </a:t>
            </a:r>
            <a:r>
              <a:rPr lang="cs-CZ" dirty="0"/>
              <a:t>T</a:t>
            </a:r>
            <a:r>
              <a:rPr lang="cs-CZ" dirty="0" smtClean="0"/>
              <a:t>otalitní vláda – období normalizace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7200" y="2060848"/>
            <a:ext cx="8229600" cy="19389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Obnovena  totalitní vláda komunistické strany – prezidentem se stává</a:t>
            </a:r>
          </a:p>
          <a:p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Gustav Husák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25884" y="4437112"/>
            <a:ext cx="8246168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Opět dochází k pronásledování občanů, </a:t>
            </a:r>
          </a:p>
          <a:p>
            <a:r>
              <a:rPr lang="cs-CZ" sz="4000" i="1" dirty="0" smtClean="0">
                <a:latin typeface="Arial Narrow" panose="020B0606020202030204" pitchFamily="34" charset="0"/>
              </a:rPr>
              <a:t>kteří nesouhlasili s komunistickým režimem</a:t>
            </a:r>
          </a:p>
          <a:p>
            <a:r>
              <a:rPr lang="cs-CZ" sz="4000" i="1" dirty="0" smtClean="0">
                <a:latin typeface="Arial Narrow" panose="020B0606020202030204" pitchFamily="34" charset="0"/>
              </a:rPr>
              <a:t>a okupací</a:t>
            </a:r>
          </a:p>
        </p:txBody>
      </p:sp>
    </p:spTree>
    <p:extLst>
      <p:ext uri="{BB962C8B-B14F-4D97-AF65-F5344CB8AC3E}">
        <p14:creationId xmlns:p14="http://schemas.microsoft.com/office/powerpoint/2010/main" val="7047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476672"/>
            <a:ext cx="8229600" cy="17281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dk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Propaganda komunistického režimu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71909" y="2420888"/>
            <a:ext cx="7970644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Vylepšovala se životní úroveň obyvatel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71909" y="3284984"/>
            <a:ext cx="4809330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600" i="1" dirty="0" smtClean="0">
                <a:latin typeface="Arial Narrow" panose="020B0606020202030204" pitchFamily="34" charset="0"/>
              </a:rPr>
              <a:t>Nízké ceny potravin a paliv</a:t>
            </a:r>
            <a:r>
              <a:rPr lang="cs-CZ" sz="36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endParaRPr lang="cs-CZ" sz="3600" i="1" dirty="0" smtClean="0">
              <a:latin typeface="Arial Narrow" panose="020B060602020203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57200" y="4221088"/>
            <a:ext cx="7251088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Mateřské příspěvky, rodinné přídavky </a:t>
            </a:r>
            <a:endParaRPr lang="cs-CZ" sz="4000" i="1" dirty="0">
              <a:latin typeface="Arial Narrow" panose="020B060602020203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57200" y="5085184"/>
            <a:ext cx="5562741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Výstavba panelových domů, </a:t>
            </a:r>
          </a:p>
          <a:p>
            <a:r>
              <a:rPr lang="cs-CZ" sz="4000" i="1" dirty="0" smtClean="0">
                <a:latin typeface="Arial Narrow" panose="020B0606020202030204" pitchFamily="34" charset="0"/>
              </a:rPr>
              <a:t>rekreačních chat a chalup</a:t>
            </a:r>
          </a:p>
        </p:txBody>
      </p:sp>
      <p:pic>
        <p:nvPicPr>
          <p:cNvPr id="2052" name="Picture 4" descr="C:\Users\admin\AppData\Local\Microsoft\Windows\Temporary Internet Files\Content.IE5\NSJODEZW\MP90040528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501008"/>
            <a:ext cx="2572308" cy="257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61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AppData\Local\Microsoft\Windows\Temporary Internet Files\Content.IE5\NSJODEZW\MC90015007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352" y="974631"/>
            <a:ext cx="2989152" cy="2391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71909" y="620688"/>
            <a:ext cx="6308137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V Praze zahájena stavba </a:t>
            </a:r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metra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71870" y="1772816"/>
            <a:ext cx="5440913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600" i="1" dirty="0" smtClean="0">
                <a:latin typeface="Arial Narrow" panose="020B0606020202030204" pitchFamily="34" charset="0"/>
              </a:rPr>
              <a:t>Stavba nových dálnic  a  silnic</a:t>
            </a:r>
            <a:r>
              <a:rPr lang="cs-CZ" sz="36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endParaRPr lang="cs-CZ" sz="3600" i="1" dirty="0" smtClean="0">
              <a:latin typeface="Arial Narrow" panose="020B0606020202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71870" y="2852935"/>
            <a:ext cx="7335663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úspěchy sportovců a umělců sloužily k</a:t>
            </a:r>
          </a:p>
          <a:p>
            <a:r>
              <a:rPr lang="cs-CZ" sz="4000" i="1" dirty="0">
                <a:latin typeface="Arial Narrow" panose="020B0606020202030204" pitchFamily="34" charset="0"/>
              </a:rPr>
              <a:t>p</a:t>
            </a:r>
            <a:r>
              <a:rPr lang="cs-CZ" sz="4000" i="1" dirty="0" smtClean="0">
                <a:latin typeface="Arial Narrow" panose="020B0606020202030204" pitchFamily="34" charset="0"/>
              </a:rPr>
              <a:t>ropagaci komunistické vlády  </a:t>
            </a:r>
            <a:endParaRPr lang="cs-CZ" sz="4000" i="1" dirty="0">
              <a:latin typeface="Arial Narrow" panose="020B060602020203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71909" y="4620630"/>
            <a:ext cx="822759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Sportovní slavnosti - </a:t>
            </a:r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spartakiády</a:t>
            </a:r>
          </a:p>
        </p:txBody>
      </p:sp>
      <p:pic>
        <p:nvPicPr>
          <p:cNvPr id="3075" name="Picture 3" descr="C:\Users\admin\AppData\Local\Microsoft\Windows\Temporary Internet Files\Content.IE5\TAP9CWHJ\MC90023517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015" y="5035601"/>
            <a:ext cx="1431036" cy="182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2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692696"/>
            <a:ext cx="5771132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Do vesmíru vyletěl </a:t>
            </a:r>
          </a:p>
          <a:p>
            <a:r>
              <a:rPr lang="cs-CZ" sz="4000" i="1" dirty="0" smtClean="0">
                <a:latin typeface="Arial Narrow" panose="020B0606020202030204" pitchFamily="34" charset="0"/>
              </a:rPr>
              <a:t>československý kosmonaut – </a:t>
            </a:r>
          </a:p>
          <a:p>
            <a:r>
              <a:rPr lang="cs-CZ" sz="40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Vladimír Remek</a:t>
            </a:r>
            <a:r>
              <a:rPr lang="cs-CZ" sz="4000" i="1" dirty="0" smtClean="0">
                <a:latin typeface="Arial Narrow" panose="020B0606020202030204" pitchFamily="34" charset="0"/>
              </a:rPr>
              <a:t>  </a:t>
            </a:r>
            <a:endParaRPr lang="cs-CZ" sz="4000" i="1" dirty="0">
              <a:latin typeface="Arial Narrow" panose="020B0606020202030204" pitchFamily="34" charset="0"/>
            </a:endParaRPr>
          </a:p>
        </p:txBody>
      </p:sp>
      <p:pic>
        <p:nvPicPr>
          <p:cNvPr id="4099" name="Picture 3" descr="C:\Users\admin\AppData\Local\Microsoft\Windows\Temporary Internet Files\Content.IE5\RRAWF2WP\MC90029746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916832"/>
            <a:ext cx="2365076" cy="228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80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476672"/>
            <a:ext cx="8229600" cy="112352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dk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Charta 77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9205" y="1988840"/>
            <a:ext cx="8227595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občanská iniciativa, které kritizovala vládu </a:t>
            </a:r>
          </a:p>
          <a:p>
            <a:r>
              <a:rPr lang="cs-CZ" sz="40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Komunistů za nedodržování lidských  práv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71870" y="4149080"/>
            <a:ext cx="8550739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Nejvýznamnější chartisté </a:t>
            </a:r>
          </a:p>
          <a:p>
            <a:r>
              <a:rPr lang="cs-CZ" sz="4000" i="1" dirty="0" smtClean="0">
                <a:latin typeface="Arial Narrow" panose="020B0606020202030204" pitchFamily="34" charset="0"/>
              </a:rPr>
              <a:t>byli režimem pronásledováni – Václav Havel,</a:t>
            </a:r>
          </a:p>
          <a:p>
            <a:r>
              <a:rPr lang="cs-CZ" sz="4000" i="1" dirty="0" smtClean="0">
                <a:latin typeface="Arial Narrow" panose="020B0606020202030204" pitchFamily="34" charset="0"/>
              </a:rPr>
              <a:t>Jan </a:t>
            </a:r>
            <a:r>
              <a:rPr lang="cs-CZ" sz="4000" i="1" dirty="0">
                <a:latin typeface="Arial Narrow" panose="020B0606020202030204" pitchFamily="34" charset="0"/>
              </a:rPr>
              <a:t>P</a:t>
            </a:r>
            <a:r>
              <a:rPr lang="cs-CZ" sz="4000" i="1" dirty="0" smtClean="0">
                <a:latin typeface="Arial Narrow" panose="020B0606020202030204" pitchFamily="34" charset="0"/>
              </a:rPr>
              <a:t>atočka, Zdeněk Mlynář, Pavel Kohout</a:t>
            </a:r>
          </a:p>
        </p:txBody>
      </p:sp>
    </p:spTree>
    <p:extLst>
      <p:ext uri="{BB962C8B-B14F-4D97-AF65-F5344CB8AC3E}">
        <p14:creationId xmlns:p14="http://schemas.microsoft.com/office/powerpoint/2010/main" val="389159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476672"/>
            <a:ext cx="8229600" cy="151216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dk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Sametová revoluce</a:t>
            </a:r>
          </a:p>
          <a:p>
            <a:r>
              <a:rPr lang="cs-CZ" dirty="0" smtClean="0"/>
              <a:t>1989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71909" y="2276872"/>
            <a:ext cx="8227595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17. Listopad 1989 – policie napadla v Praze průvod studentů</a:t>
            </a:r>
            <a:endParaRPr lang="cs-CZ" sz="4000" b="1" i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71909" y="3861048"/>
            <a:ext cx="7383753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Následovaly stávky studentů, herců,</a:t>
            </a:r>
          </a:p>
          <a:p>
            <a:r>
              <a:rPr lang="cs-CZ" sz="4000" i="1" dirty="0">
                <a:latin typeface="Arial Narrow" panose="020B0606020202030204" pitchFamily="34" charset="0"/>
              </a:rPr>
              <a:t>p</a:t>
            </a:r>
            <a:r>
              <a:rPr lang="cs-CZ" sz="4000" i="1" dirty="0" smtClean="0">
                <a:latin typeface="Arial Narrow" panose="020B0606020202030204" pitchFamily="34" charset="0"/>
              </a:rPr>
              <a:t>řidávali se občané po celé republice  </a:t>
            </a:r>
            <a:endParaRPr lang="cs-CZ" sz="4000" i="1" dirty="0">
              <a:latin typeface="Arial Narrow" panose="020B060602020203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71909" y="5373216"/>
            <a:ext cx="8227595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Akce přerostly ve státní převrat – </a:t>
            </a:r>
            <a:r>
              <a:rPr lang="cs-CZ" sz="4000" b="1" i="1" dirty="0" smtClean="0">
                <a:solidFill>
                  <a:srgbClr val="00B0F0"/>
                </a:solidFill>
                <a:latin typeface="Arial Narrow" panose="020B0606020202030204" pitchFamily="34" charset="0"/>
              </a:rPr>
              <a:t>„Sametová revoluce“</a:t>
            </a:r>
            <a:r>
              <a:rPr lang="cs-CZ" sz="4000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254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solidFill>
                <a:prstClr val="black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78726" y="943564"/>
            <a:ext cx="8136904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ČAPKA, </a:t>
            </a:r>
            <a:r>
              <a:rPr lang="cs-CZ" sz="1600" i="1" dirty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F</a:t>
            </a: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. Vlastivěda 5. Významné události nových českých dějin, učebnice pro 5.ročník. Brno: Nová škola, 2013. ISBN 978-80-7289-480-2. s. 25 – 27.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ČAPKA, F. Člověk a jeho svět. Lidé a čas. Obrazy z novějších českých dějin. Všeň: Alter, 2012. ISBN 978-80-7245-229-3. s. 59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Dlouhý, A., Chmelařová, H. Pracovní listy k učebnici Obrazy z novějších českých dějin. Všeň: ALTER, 2011. 47 s. ISBN 80-7168-013-3. </a:t>
            </a:r>
            <a:endParaRPr lang="cs-CZ" sz="16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13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22362" y="548680"/>
            <a:ext cx="813690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Strana 8</a:t>
            </a: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[OBR.1][cit.2013-12-10]. Dostupný pod licencí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Creative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Commons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na WWW:&lt;http://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cs.wikipedia.org/wiki/St%C3%A1tn%C3%AD_znak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_%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C4%8Cesk%C3%A9_republiky.</a:t>
            </a:r>
            <a:r>
              <a:rPr lang="cs-CZ" sz="16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svg</a:t>
            </a:r>
            <a:r>
              <a:rPr lang="cs-CZ" sz="16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r>
              <a:rPr lang="cs-CZ" sz="1600" dirty="0">
                <a:solidFill>
                  <a:prstClr val="black"/>
                </a:solidFill>
              </a:rPr>
              <a:t> </a:t>
            </a: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solidFill>
                <a:prstClr val="black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OBR.2][cit.2013-12-10].Dostupný 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pod licencí </a:t>
            </a:r>
            <a:r>
              <a:rPr lang="cs-CZ" sz="1600" i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Creative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cs-CZ" sz="1600" i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Commons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na </a:t>
            </a:r>
            <a:endParaRPr lang="en-US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WWW:&lt;http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://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cs.wikipedia.org/wiki/St%C3%A1tn%C3%AD_znak_%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C4%8Ceskoslovensk%C3%A9_socialistick%C3%A9_republiky.</a:t>
            </a:r>
            <a:r>
              <a:rPr lang="cs-CZ" sz="16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svg</a:t>
            </a:r>
            <a:r>
              <a:rPr lang="en-US" sz="16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.&gt;.</a:t>
            </a:r>
            <a:endParaRPr lang="cs-CZ" sz="16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Nečíslovaný obrazový materiál je použit z kolekce programu Microsoft PowerPoint.</a:t>
            </a: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43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solidFill>
                <a:prstClr val="black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841620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Marie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Švandová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</a:t>
                      </a:r>
                      <a:r>
                        <a:rPr lang="cs-CZ" sz="1600" i="1" baseline="0" smtClean="0">
                          <a:latin typeface="Courier New" pitchFamily="49" charset="0"/>
                          <a:cs typeface="Courier New" pitchFamily="49" charset="0"/>
                        </a:rPr>
                        <a:t>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5.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České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dějiny 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Nové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Československo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VY_32_INOVACE_41.18.ŠVA.VL.5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12. 12. 2013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97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i="1" u="sng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Nové Československo</a:t>
            </a:r>
            <a:endParaRPr lang="cs-CZ" b="1" i="1" u="sng" dirty="0">
              <a:solidFill>
                <a:srgbClr val="FFC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i="1" dirty="0" smtClean="0">
                <a:solidFill>
                  <a:srgbClr val="92D050"/>
                </a:solidFill>
                <a:latin typeface="Arial Narrow" panose="020B0606020202030204" pitchFamily="34" charset="0"/>
              </a:rPr>
              <a:t>Poválečný vývoj</a:t>
            </a:r>
            <a:endParaRPr lang="cs-CZ" sz="3600" b="1" i="1" dirty="0">
              <a:solidFill>
                <a:srgbClr val="92D05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20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346591"/>
            <a:ext cx="668324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Po skončení války v roce 1945 se  </a:t>
            </a:r>
          </a:p>
          <a:p>
            <a:r>
              <a:rPr lang="cs-CZ" sz="4000" i="1" dirty="0" smtClean="0">
                <a:latin typeface="Arial Narrow" panose="020B0606020202030204" pitchFamily="34" charset="0"/>
              </a:rPr>
              <a:t>      Československo pomalu </a:t>
            </a:r>
          </a:p>
          <a:p>
            <a:r>
              <a:rPr lang="cs-CZ" sz="4000" i="1" dirty="0" smtClean="0">
                <a:latin typeface="Arial Narrow" panose="020B0606020202030204" pitchFamily="34" charset="0"/>
              </a:rPr>
              <a:t>vracelo do mírového života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717264" y="1916832"/>
            <a:ext cx="2789810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Nastala řada změn: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85439" y="2708920"/>
            <a:ext cx="373692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Podkarpatská Rus </a:t>
            </a:r>
            <a:endParaRPr lang="cs-CZ" sz="4000" i="1" dirty="0">
              <a:solidFill>
                <a:srgbClr val="00B05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01904" y="3717032"/>
            <a:ext cx="600517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Připojena k Sovětskému Svazu</a:t>
            </a:r>
            <a:endParaRPr lang="cs-CZ" sz="4000" i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48945" y="4725144"/>
            <a:ext cx="4414991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Německé obyvatelstvo</a:t>
            </a:r>
            <a:endParaRPr lang="cs-CZ" sz="4000" i="1" dirty="0">
              <a:latin typeface="Arial Narrow" panose="020B060602020203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195730" y="5786973"/>
            <a:ext cx="6311343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Odsunuto a majetek byl zabaven</a:t>
            </a:r>
            <a:endParaRPr lang="cs-CZ" sz="40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03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admin\AppData\Local\Microsoft\Windows\Temporary Internet Files\Content.IE5\UBC11F21\MC90030391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278" y="4096073"/>
            <a:ext cx="1800454" cy="1659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admin\AppData\Local\Microsoft\Windows\Temporary Internet Files\Content.IE5\ZGWSO2KS\MC9001961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76" y="4406736"/>
            <a:ext cx="1776413" cy="163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234589" y="332656"/>
            <a:ext cx="4911922" cy="7694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Znárodnění průmyslu</a:t>
            </a:r>
            <a:endParaRPr lang="cs-CZ" sz="44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8985" y="1616794"/>
            <a:ext cx="2891112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Velké továrny</a:t>
            </a:r>
            <a:endParaRPr lang="cs-CZ" sz="4000" b="1" i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20160" y="2659012"/>
            <a:ext cx="1188146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b="1" i="1" dirty="0" smtClean="0">
                <a:solidFill>
                  <a:schemeClr val="accent2"/>
                </a:solidFill>
                <a:latin typeface="Arial Narrow" panose="020B0606020202030204" pitchFamily="34" charset="0"/>
              </a:rPr>
              <a:t>Doly</a:t>
            </a:r>
            <a:r>
              <a:rPr lang="cs-CZ" sz="3200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endParaRPr lang="cs-CZ" sz="3200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68382" y="2675859"/>
            <a:ext cx="144623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b="1" i="1" dirty="0" smtClean="0">
                <a:solidFill>
                  <a:srgbClr val="00B050"/>
                </a:solidFill>
                <a:latin typeface="Arial Narrow" panose="020B0606020202030204" pitchFamily="34" charset="0"/>
              </a:rPr>
              <a:t>Banky</a:t>
            </a:r>
            <a:endParaRPr lang="cs-CZ" sz="4000" b="1" i="1" dirty="0">
              <a:solidFill>
                <a:srgbClr val="00B05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380436" y="1616794"/>
            <a:ext cx="1117614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Hutě</a:t>
            </a:r>
            <a:endParaRPr lang="cs-CZ" sz="4000" b="1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1029" name="Picture 5" descr="C:\Users\admin\AppData\Local\Microsoft\Windows\Temporary Internet Files\Content.IE5\ETE0JAY5\MC90023455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233" y="3060231"/>
            <a:ext cx="2073039" cy="2071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dmin\AppData\Local\Microsoft\Windows\Temporary Internet Files\Content.IE5\UBC11F21\MC90029344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493" y="1220979"/>
            <a:ext cx="2190915" cy="2647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dmin\AppData\Local\Microsoft\Windows\Temporary Internet Files\Content.IE5\NSJODEZW\MC900440380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870" y="2675859"/>
            <a:ext cx="2213187" cy="221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911584" y="5222711"/>
            <a:ext cx="5557932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Byly zabaveny a staly se </a:t>
            </a:r>
          </a:p>
          <a:p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společným majetkem státu</a:t>
            </a:r>
            <a:endParaRPr lang="cs-CZ" sz="4000" b="1" i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42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069577" y="1080898"/>
            <a:ext cx="684835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600" i="1" dirty="0" smtClean="0">
                <a:latin typeface="Arial Narrow" panose="020B0606020202030204" pitchFamily="34" charset="0"/>
              </a:rPr>
              <a:t>Rostla síla a vliv </a:t>
            </a:r>
            <a:r>
              <a:rPr lang="cs-CZ" sz="36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Komunistické strany </a:t>
            </a:r>
          </a:p>
          <a:p>
            <a:r>
              <a:rPr lang="cs-CZ" sz="36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Československa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69577" y="2420888"/>
            <a:ext cx="6221575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600" i="1" dirty="0" smtClean="0">
                <a:latin typeface="Arial Narrow" panose="020B0606020202030204" pitchFamily="34" charset="0"/>
              </a:rPr>
              <a:t>Předseda vlády  </a:t>
            </a:r>
            <a:r>
              <a:rPr lang="cs-CZ" sz="36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Klement Gottwald</a:t>
            </a:r>
            <a:endParaRPr lang="cs-CZ" sz="36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77592" y="3501007"/>
            <a:ext cx="6213560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600" i="1" dirty="0" smtClean="0">
                <a:latin typeface="Arial Narrow" panose="020B0606020202030204" pitchFamily="34" charset="0"/>
              </a:rPr>
              <a:t>Rostla závislost Československa </a:t>
            </a:r>
            <a:r>
              <a:rPr lang="cs-CZ" sz="36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na</a:t>
            </a:r>
          </a:p>
          <a:p>
            <a:r>
              <a:rPr lang="cs-CZ" sz="36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Sovětském Svazu </a:t>
            </a:r>
            <a:endParaRPr lang="cs-CZ" sz="3600" i="1" dirty="0" smtClean="0">
              <a:latin typeface="Arial Narrow" panose="020B060602020203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77592" y="5013174"/>
            <a:ext cx="5689378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600" b="1" i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Československo vnímáno jako</a:t>
            </a:r>
          </a:p>
          <a:p>
            <a:r>
              <a:rPr lang="cs-CZ" sz="3600" b="1" i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s</a:t>
            </a:r>
            <a:r>
              <a:rPr lang="cs-CZ" sz="3600" b="1" i="1" smtClean="0">
                <a:solidFill>
                  <a:srgbClr val="0070C0"/>
                </a:solidFill>
                <a:latin typeface="Arial Narrow" panose="020B0606020202030204" pitchFamily="34" charset="0"/>
              </a:rPr>
              <a:t>oučást </a:t>
            </a:r>
            <a:r>
              <a:rPr lang="cs-CZ" sz="3600" b="1" i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východního bloku</a:t>
            </a:r>
            <a:endParaRPr lang="cs-CZ" sz="3600" b="1" i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72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235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Únor 1948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1" y="1844824"/>
            <a:ext cx="6053260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Dokončeno znárodnění továren</a:t>
            </a:r>
            <a:endParaRPr lang="cs-CZ" sz="4000" i="1" dirty="0">
              <a:latin typeface="Arial Narrow" panose="020B060602020203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80896" y="3220519"/>
            <a:ext cx="1847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4000" i="1" dirty="0">
              <a:latin typeface="Arial Narrow" panose="020B060602020203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49887" y="2763703"/>
            <a:ext cx="7476727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Na venkově hospodaření </a:t>
            </a:r>
          </a:p>
          <a:p>
            <a:r>
              <a:rPr lang="cs-CZ" sz="4000" i="1" dirty="0" smtClean="0">
                <a:latin typeface="Arial Narrow" panose="020B0606020202030204" pitchFamily="34" charset="0"/>
              </a:rPr>
              <a:t>v jednotných zemědělských družstvech</a:t>
            </a:r>
            <a:endParaRPr lang="cs-CZ" sz="4000" i="1" dirty="0">
              <a:latin typeface="Arial Narrow" panose="020B060602020203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39551" y="4293096"/>
            <a:ext cx="726513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Hospodářství se řídilo pětiletými plány</a:t>
            </a:r>
            <a:endParaRPr lang="cs-CZ" sz="4000" i="1" dirty="0">
              <a:latin typeface="Arial Narrow" panose="020B060602020203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5541625"/>
            <a:ext cx="579197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Začalo budování socialismu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50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476672"/>
            <a:ext cx="8229600" cy="11235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dk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1960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1" y="1844824"/>
            <a:ext cx="8085868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Česká republika dostává nový název</a:t>
            </a:r>
          </a:p>
          <a:p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Československá socialistická republika</a:t>
            </a:r>
          </a:p>
          <a:p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ČSSR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949376" y="3847533"/>
            <a:ext cx="3479781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Změnil se státní </a:t>
            </a:r>
          </a:p>
          <a:p>
            <a:r>
              <a:rPr lang="cs-CZ" sz="4000" i="1" dirty="0" smtClean="0">
                <a:latin typeface="Arial Narrow" panose="020B0606020202030204" pitchFamily="34" charset="0"/>
              </a:rPr>
              <a:t>znak</a:t>
            </a:r>
          </a:p>
        </p:txBody>
      </p:sp>
      <p:pic>
        <p:nvPicPr>
          <p:cNvPr id="1026" name="Picture 2" descr="http://ts3.mm.bing.net/th?&amp;id=HN.608012415431085434&amp;w=300&amp;h=300&amp;c=0&amp;pid=1.9&amp;rs=0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763529"/>
            <a:ext cx="24098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s3.mm.bing.net/th?&amp;id=HN.608005148349435729&amp;w=300&amp;h=300&amp;c=0&amp;pid=1.9&amp;rs=0&amp;p=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847533"/>
            <a:ext cx="19907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468956" y="6335701"/>
            <a:ext cx="956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cs-CZ" dirty="0" smtClean="0"/>
              <a:t>Obr. 1</a:t>
            </a:r>
            <a:r>
              <a:rPr lang="en-US" dirty="0" smtClean="0"/>
              <a:t>]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652120" y="6335701"/>
            <a:ext cx="956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cs-CZ" dirty="0" smtClean="0"/>
              <a:t>Obr. </a:t>
            </a:r>
            <a:r>
              <a:rPr lang="cs-CZ" dirty="0"/>
              <a:t>2</a:t>
            </a:r>
            <a:r>
              <a:rPr lang="en-US" dirty="0" smtClean="0"/>
              <a:t>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70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476672"/>
            <a:ext cx="8229600" cy="11235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dk1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Pražské jaro 1968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7200" y="1844823"/>
            <a:ext cx="8229600" cy="13234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Do vedení komunistické strany se dostává</a:t>
            </a:r>
          </a:p>
          <a:p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Alexandr Dubček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57200" y="3329696"/>
            <a:ext cx="8227595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i="1" dirty="0" smtClean="0">
                <a:latin typeface="Arial Narrow" panose="020B0606020202030204" pitchFamily="34" charset="0"/>
              </a:rPr>
              <a:t>Období  </a:t>
            </a:r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budování socialismu s lidskou </a:t>
            </a:r>
          </a:p>
          <a:p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tváří</a:t>
            </a:r>
            <a:endParaRPr lang="cs-CZ" sz="4000" b="1" i="1" dirty="0">
              <a:latin typeface="Arial Narrow" panose="020B060602020203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78108" y="4309993"/>
            <a:ext cx="6406260" cy="25545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b="1" i="1" dirty="0" smtClean="0">
                <a:latin typeface="Arial Narrow" panose="020B0606020202030204" pitchFamily="34" charset="0"/>
              </a:rPr>
              <a:t>S tím nesouhlasila vláda Sovětského Svazu a okolních států, kde vládli komunisté</a:t>
            </a:r>
          </a:p>
          <a:p>
            <a:endParaRPr lang="cs-CZ" sz="40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347</TotalTime>
  <Words>551</Words>
  <Application>Microsoft Office PowerPoint</Application>
  <PresentationFormat>Předvádění na obrazovce (4:3)</PresentationFormat>
  <Paragraphs>143</Paragraphs>
  <Slides>18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Exekutivní</vt:lpstr>
      <vt:lpstr>Motiv sady Office</vt:lpstr>
      <vt:lpstr>1_Motiv sady Office</vt:lpstr>
      <vt:lpstr>Prezentace aplikace PowerPoint</vt:lpstr>
      <vt:lpstr>Prezentace aplikace PowerPoint</vt:lpstr>
      <vt:lpstr>Nové Československo</vt:lpstr>
      <vt:lpstr>Prezentace aplikace PowerPoint</vt:lpstr>
      <vt:lpstr>Prezentace aplikace PowerPoint</vt:lpstr>
      <vt:lpstr>Prezentace aplikace PowerPoint</vt:lpstr>
      <vt:lpstr>Únor 1948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Československo</dc:title>
  <dc:creator>admin</dc:creator>
  <cp:lastModifiedBy>admin</cp:lastModifiedBy>
  <cp:revision>28</cp:revision>
  <dcterms:created xsi:type="dcterms:W3CDTF">2013-12-12T19:26:06Z</dcterms:created>
  <dcterms:modified xsi:type="dcterms:W3CDTF">2014-05-18T11:19:15Z</dcterms:modified>
</cp:coreProperties>
</file>