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2" r:id="rId2"/>
    <p:sldMasterId id="2147483804" r:id="rId3"/>
    <p:sldMasterId id="2147483816" r:id="rId4"/>
  </p:sldMasterIdLst>
  <p:notesMasterIdLst>
    <p:notesMasterId r:id="rId24"/>
  </p:notesMasterIdLst>
  <p:sldIdLst>
    <p:sldId id="264" r:id="rId5"/>
    <p:sldId id="265" r:id="rId6"/>
    <p:sldId id="256" r:id="rId7"/>
    <p:sldId id="258" r:id="rId8"/>
    <p:sldId id="257" r:id="rId9"/>
    <p:sldId id="259" r:id="rId10"/>
    <p:sldId id="260" r:id="rId11"/>
    <p:sldId id="261" r:id="rId12"/>
    <p:sldId id="262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5" r:id="rId22"/>
    <p:sldId id="276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12A357-5655-49C2-A86F-4809B34B2C7F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82D404-3473-44F8-8602-1691AF9A7B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207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cs-CZ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cs-CZ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4398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2968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46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9484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4058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1957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8143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512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4073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9929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5405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0959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3819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8337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7659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5436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9767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91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5484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7279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4402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22751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6713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06135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817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66966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29034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09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28396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68678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11456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55143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909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598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0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488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4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endParaRPr lang="cs-CZ" sz="2000" dirty="0">
              <a:solidFill>
                <a:prstClr val="black"/>
              </a:solidFill>
            </a:endParaRPr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b="1" i="1" dirty="0" smtClean="0">
                <a:solidFill>
                  <a:prstClr val="black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lang="cs-CZ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i="1" dirty="0" smtClean="0">
                <a:solidFill>
                  <a:prstClr val="black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lang="cs-CZ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81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2267744" y="404664"/>
            <a:ext cx="4248472" cy="122413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i="1" dirty="0" smtClean="0"/>
              <a:t>Boj proti okupantům </a:t>
            </a:r>
            <a:endParaRPr lang="cs-CZ" sz="4400" b="1" i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530477" y="2348880"/>
            <a:ext cx="840005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v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znikaly různé organizace, které bojovaly proti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 okupantům – nejznámější </a:t>
            </a:r>
            <a:r>
              <a:rPr lang="cs-CZ" sz="2800" b="1" i="1" dirty="0" smtClean="0">
                <a:solidFill>
                  <a:schemeClr val="accent6">
                    <a:lumMod val="50000"/>
                  </a:schemeClr>
                </a:solidFill>
              </a:rPr>
              <a:t>českoslovenští letci</a:t>
            </a:r>
          </a:p>
          <a:p>
            <a:r>
              <a:rPr lang="cs-CZ" sz="28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b="1" i="1" dirty="0" smtClean="0">
                <a:solidFill>
                  <a:schemeClr val="accent6">
                    <a:lumMod val="50000"/>
                  </a:schemeClr>
                </a:solidFill>
              </a:rPr>
              <a:t>   v Anglii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endParaRPr lang="cs-CZ" sz="2800" i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30478" y="3861048"/>
            <a:ext cx="774442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v lesích a horách se tvořily zbrojené oddíly –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  </a:t>
            </a:r>
            <a:r>
              <a:rPr lang="cs-CZ" sz="2800" b="1" i="1" dirty="0" smtClean="0">
                <a:solidFill>
                  <a:schemeClr val="accent6">
                    <a:lumMod val="50000"/>
                  </a:schemeClr>
                </a:solidFill>
              </a:rPr>
              <a:t>partyzánů</a:t>
            </a:r>
            <a:endParaRPr lang="cs-CZ" sz="2800" i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0477" y="4941168"/>
            <a:ext cx="833914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v květnu 1942 byl v Praze proveden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  </a:t>
            </a:r>
            <a:r>
              <a:rPr lang="cs-CZ" sz="2800" b="1" i="1" dirty="0" smtClean="0">
                <a:solidFill>
                  <a:schemeClr val="accent6">
                    <a:lumMod val="50000"/>
                  </a:schemeClr>
                </a:solidFill>
              </a:rPr>
              <a:t>atentát na R. Heydricha –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říšský protektor</a:t>
            </a:r>
            <a:endParaRPr lang="cs-CZ" sz="2800" i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454" y="1772816"/>
            <a:ext cx="523875" cy="594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774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2264236" y="548680"/>
            <a:ext cx="4248472" cy="122413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i="1" dirty="0" smtClean="0"/>
              <a:t>Lidice a Ležáky</a:t>
            </a:r>
            <a:r>
              <a:rPr lang="cs-CZ" sz="4400" b="1" i="1" dirty="0" smtClean="0"/>
              <a:t> </a:t>
            </a:r>
            <a:endParaRPr lang="cs-CZ" sz="4400" b="1" i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454" y="1970733"/>
            <a:ext cx="523875" cy="594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95536" y="2564904"/>
            <a:ext cx="874790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v roce 1942 nacisté vypálily obce Lidice a Ležáky –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  odveta za  atentát na Heydricha</a:t>
            </a:r>
            <a:endParaRPr lang="cs-CZ" sz="2800" i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0477" y="4365732"/>
            <a:ext cx="696216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byvatelé byly zavražděni, děti poslány 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 na převýchovu  do Německa </a:t>
            </a:r>
            <a:endParaRPr lang="cs-CZ" sz="2800" i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073" name="Picture 1" descr="C:\Users\admin\AppData\Local\Microsoft\Windows\Temporary Internet Files\Content.IE5\UBC11F21\MC9000245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284984"/>
            <a:ext cx="1512887" cy="175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960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upload.wikimedia.org/wikipedia/commons/thumb/9/95/Peter_Stehlik_2009.05.12_Lidice_004a.jpg/800px-Peter_Stehlik_2009.05.12_Lidice_004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76672"/>
            <a:ext cx="7229475" cy="481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1331640" y="5646439"/>
            <a:ext cx="6486071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i="1" dirty="0" smtClean="0"/>
              <a:t>Památník  Lidice -  národní kulturní památka</a:t>
            </a:r>
            <a:endParaRPr lang="cs-CZ" sz="2400" i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7164288" y="4725144"/>
            <a:ext cx="1187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</a:t>
            </a:r>
            <a:r>
              <a:rPr lang="cs-CZ" dirty="0" smtClean="0"/>
              <a:t>Obr. 1</a:t>
            </a:r>
            <a:r>
              <a:rPr lang="en-US" dirty="0" smtClean="0"/>
              <a:t>]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002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upload.wikimedia.org/wikipedia/commons/thumb/a/ac/Lidice-zed_se_jmeny.jpg/800px-Lidice-zed_se_jmen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32656"/>
            <a:ext cx="6438900" cy="4829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1619672" y="5561895"/>
            <a:ext cx="5384807" cy="46166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dirty="0" smtClean="0"/>
              <a:t>Zeď se jmény ….. a byly vinní i nevinní</a:t>
            </a:r>
            <a:endParaRPr lang="cs-CZ" sz="2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5580112" y="4674622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[</a:t>
            </a:r>
            <a:r>
              <a:rPr lang="cs-CZ" sz="1600" dirty="0" smtClean="0"/>
              <a:t>Obr. 2</a:t>
            </a:r>
            <a:r>
              <a:rPr lang="en-US" sz="1600" dirty="0" smtClean="0"/>
              <a:t>]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92306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2264236" y="548680"/>
            <a:ext cx="4248472" cy="122413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i="1" dirty="0" smtClean="0"/>
              <a:t>Konec války</a:t>
            </a:r>
            <a:r>
              <a:rPr lang="cs-CZ" sz="4400" b="1" i="1" dirty="0" smtClean="0"/>
              <a:t> </a:t>
            </a:r>
            <a:endParaRPr lang="cs-CZ" sz="4400" b="1" i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518300" y="2303294"/>
            <a:ext cx="846898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osvobozování Československa začalo od podzimu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  1944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cs-CZ" sz="2800" i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453" y="1937310"/>
            <a:ext cx="523875" cy="594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518299" y="3429000"/>
            <a:ext cx="85475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d východu  postupovala přes Podkarpatskou Rus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 a Slovensko </a:t>
            </a:r>
            <a:r>
              <a:rPr lang="cs-CZ" sz="2800" b="1" i="1" dirty="0" smtClean="0">
                <a:solidFill>
                  <a:schemeClr val="accent6">
                    <a:lumMod val="50000"/>
                  </a:schemeClr>
                </a:solidFill>
              </a:rPr>
              <a:t>sovětská vojska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endParaRPr lang="cs-CZ" sz="2800" i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18300" y="4509120"/>
            <a:ext cx="795923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d  západních hranic vstoupila  na území Čech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 </a:t>
            </a:r>
            <a:r>
              <a:rPr lang="cs-CZ" sz="2800" b="1" i="1" dirty="0" smtClean="0">
                <a:solidFill>
                  <a:schemeClr val="accent6">
                    <a:lumMod val="50000"/>
                  </a:schemeClr>
                </a:solidFill>
              </a:rPr>
              <a:t>americká armáda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, osvobodila řadu měst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 v západních Čechách - Plzeň</a:t>
            </a:r>
          </a:p>
          <a:p>
            <a:endParaRPr lang="cs-CZ" sz="2800" i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965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\AppData\Local\Microsoft\Windows\Temporary Internet Files\Content.IE5\A2QW4OY8\MC900279626[2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3905" y="4542231"/>
            <a:ext cx="1292047" cy="182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505658" y="3140968"/>
            <a:ext cx="810029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b="1" i="1" dirty="0">
                <a:solidFill>
                  <a:schemeClr val="accent6">
                    <a:lumMod val="50000"/>
                  </a:schemeClr>
                </a:solidFill>
              </a:rPr>
              <a:t>9</a:t>
            </a:r>
            <a:r>
              <a:rPr lang="cs-CZ" sz="2800" b="1" i="1" dirty="0" smtClean="0">
                <a:solidFill>
                  <a:schemeClr val="accent6">
                    <a:lumMod val="50000"/>
                  </a:schemeClr>
                </a:solidFill>
              </a:rPr>
              <a:t>. května 1945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- osvobodila sovětská vojska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Prahu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endParaRPr lang="cs-CZ" sz="2800" i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05658" y="2190785"/>
            <a:ext cx="71080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b="1" i="1" dirty="0" smtClean="0">
                <a:solidFill>
                  <a:schemeClr val="accent6">
                    <a:lumMod val="50000"/>
                  </a:schemeClr>
                </a:solidFill>
              </a:rPr>
              <a:t>8. května 1945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- kapitulace Německa  </a:t>
            </a:r>
            <a:endParaRPr lang="cs-CZ" sz="2800" i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56218" y="548680"/>
            <a:ext cx="789671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b="1" i="1" dirty="0" smtClean="0">
                <a:solidFill>
                  <a:schemeClr val="accent6">
                    <a:lumMod val="50000"/>
                  </a:schemeClr>
                </a:solidFill>
              </a:rPr>
              <a:t>5. května 1945 </a:t>
            </a: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- vypuklo v Praze povstání, 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v ulicích byly postaveny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barikády</a:t>
            </a:r>
            <a:endParaRPr lang="cs-CZ" sz="2800" i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07448" y="4071179"/>
            <a:ext cx="814678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Během války zemřelo 20 mil. vojáků a 35 mil. 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c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ivilistů, 6 mil. Židů padlo za oběť </a:t>
            </a:r>
            <a:r>
              <a:rPr lang="cs-CZ" sz="2800" b="1" i="1" dirty="0" smtClean="0">
                <a:solidFill>
                  <a:schemeClr val="accent6">
                    <a:lumMod val="50000"/>
                  </a:schemeClr>
                </a:solidFill>
              </a:rPr>
              <a:t>holokaustu –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p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rogramovanému vyhlazování Židů.</a:t>
            </a:r>
          </a:p>
        </p:txBody>
      </p:sp>
    </p:spTree>
    <p:extLst>
      <p:ext uri="{BB962C8B-B14F-4D97-AF65-F5344CB8AC3E}">
        <p14:creationId xmlns:p14="http://schemas.microsoft.com/office/powerpoint/2010/main" val="233604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>
          <a:xfrm>
            <a:off x="2264236" y="548680"/>
            <a:ext cx="4248472" cy="72008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i="1" dirty="0" smtClean="0"/>
              <a:t>Znáš odpověď?</a:t>
            </a:r>
            <a:r>
              <a:rPr lang="cs-CZ" sz="3200" b="1" i="1" dirty="0" smtClean="0"/>
              <a:t> </a:t>
            </a:r>
            <a:endParaRPr lang="cs-CZ" sz="3200" b="1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556792"/>
            <a:ext cx="726032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Jak se nazývá uvedení státu do vojenské 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   pohotovosti?           ………..............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139952" y="1949628"/>
            <a:ext cx="1930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i="1" dirty="0">
                <a:solidFill>
                  <a:srgbClr val="FF0000"/>
                </a:solidFill>
              </a:rPr>
              <a:t>M</a:t>
            </a:r>
            <a:r>
              <a:rPr lang="cs-CZ" sz="2400" b="1" i="1" dirty="0" smtClean="0">
                <a:solidFill>
                  <a:srgbClr val="FF0000"/>
                </a:solidFill>
              </a:rPr>
              <a:t>obilizace</a:t>
            </a:r>
            <a:endParaRPr lang="cs-CZ" sz="2400" b="1" i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95536" y="2523532"/>
            <a:ext cx="781496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 startAt="2"/>
            </a:pP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Nejstrašnější vězení, v němž docházelo 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   k masovým vraždám? …………………………….  </a:t>
            </a:r>
            <a:endParaRPr lang="cs-CZ" sz="2800" i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644008" y="2889901"/>
            <a:ext cx="3345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i="1" dirty="0" smtClean="0">
                <a:solidFill>
                  <a:srgbClr val="FF0000"/>
                </a:solidFill>
              </a:rPr>
              <a:t>Koncentrační tábor</a:t>
            </a:r>
            <a:endParaRPr lang="cs-CZ" sz="2400" b="1" i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78117" y="3645024"/>
            <a:ext cx="82269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3.  Programové vyhlazování Židů? ………………….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279217" y="3568760"/>
            <a:ext cx="1864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i="1" dirty="0">
                <a:solidFill>
                  <a:srgbClr val="FF0000"/>
                </a:solidFill>
              </a:rPr>
              <a:t>H</a:t>
            </a:r>
            <a:r>
              <a:rPr lang="cs-CZ" sz="2400" b="1" i="1" dirty="0" smtClean="0">
                <a:solidFill>
                  <a:srgbClr val="FF0000"/>
                </a:solidFill>
              </a:rPr>
              <a:t>olokaust</a:t>
            </a:r>
            <a:endParaRPr lang="cs-CZ" sz="2400" b="1" i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57090" y="4325178"/>
            <a:ext cx="84144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4. </a:t>
            </a: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Krutá německá policie se nazývala ……………...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cs-CZ" sz="2800" i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697600" y="4199076"/>
            <a:ext cx="1446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i="1" dirty="0" smtClean="0">
                <a:solidFill>
                  <a:srgbClr val="FF0000"/>
                </a:solidFill>
              </a:rPr>
              <a:t>gestapo</a:t>
            </a:r>
            <a:endParaRPr lang="cs-CZ" sz="2400" b="1" i="1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71678" y="5013176"/>
            <a:ext cx="8638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5.  Ozbrojené oddíly v lesích a v horách ………………… </a:t>
            </a:r>
            <a:endParaRPr lang="cs-CZ" sz="2800" i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6893799" y="4848398"/>
            <a:ext cx="17764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i="1" dirty="0" smtClean="0">
                <a:solidFill>
                  <a:srgbClr val="FF0000"/>
                </a:solidFill>
              </a:rPr>
              <a:t>partyzáni</a:t>
            </a:r>
            <a:endParaRPr lang="cs-CZ" sz="2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95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620688"/>
            <a:ext cx="793518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 startAt="6"/>
            </a:pP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Nedemokratická vláda jedné politické strany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   ………………………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cs-CZ" sz="2800" i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331639" y="961757"/>
            <a:ext cx="1736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i="1" dirty="0" smtClean="0">
                <a:solidFill>
                  <a:srgbClr val="FF0000"/>
                </a:solidFill>
              </a:rPr>
              <a:t>diktatura</a:t>
            </a:r>
            <a:endParaRPr lang="cs-CZ" sz="2400" b="1" i="1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5536" y="1799818"/>
            <a:ext cx="732925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7. </a:t>
            </a: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zbrojený útok na život významné osoby </a:t>
            </a:r>
            <a:endParaRPr lang="cs-CZ" sz="2800" i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   z politických důvodů   ……………………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932040" y="2077688"/>
            <a:ext cx="1359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i="1" dirty="0" smtClean="0">
                <a:solidFill>
                  <a:srgbClr val="FF0000"/>
                </a:solidFill>
              </a:rPr>
              <a:t>atentát</a:t>
            </a:r>
            <a:endParaRPr lang="cs-CZ" sz="2400" b="1" i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95536" y="3140968"/>
            <a:ext cx="78357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8. Přiznání porážky, vzdání se ………………………</a:t>
            </a:r>
            <a:endParaRPr lang="cs-CZ" sz="2800" i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647021" y="3014216"/>
            <a:ext cx="1890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i="1" dirty="0" smtClean="0">
                <a:solidFill>
                  <a:srgbClr val="FF0000"/>
                </a:solidFill>
              </a:rPr>
              <a:t>kapitulace</a:t>
            </a:r>
            <a:endParaRPr lang="cs-CZ" sz="2400" b="1" i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29246" y="3923890"/>
            <a:ext cx="858921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 startAt="9"/>
            </a:pP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Mimořádné opatření státní moci v oblasti 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    trestního práva ( po atentátu) ……………………….. </a:t>
            </a:r>
            <a:endParaRPr lang="cs-CZ" sz="2800" i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159723" y="4214995"/>
            <a:ext cx="2303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i="1" dirty="0">
                <a:solidFill>
                  <a:srgbClr val="FF0000"/>
                </a:solidFill>
              </a:rPr>
              <a:t>s</a:t>
            </a:r>
            <a:r>
              <a:rPr lang="cs-CZ" sz="2400" b="1" i="1" dirty="0" smtClean="0">
                <a:solidFill>
                  <a:srgbClr val="FF0000"/>
                </a:solidFill>
              </a:rPr>
              <a:t>tanné právo</a:t>
            </a:r>
            <a:endParaRPr lang="cs-CZ" sz="2400" b="1" i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95536" y="5373216"/>
            <a:ext cx="828464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10. Státní svátek ČR na paměť ukončení 2.sv.války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    ………………………………  </a:t>
            </a:r>
            <a:endParaRPr lang="cs-CZ" sz="2800" i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916094" y="5727365"/>
            <a:ext cx="1641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i="1" dirty="0" smtClean="0">
                <a:solidFill>
                  <a:srgbClr val="FF0000"/>
                </a:solidFill>
              </a:rPr>
              <a:t>8. květen</a:t>
            </a:r>
            <a:endParaRPr lang="cs-CZ" sz="2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85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solidFill>
                <a:prstClr val="black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78726" y="943564"/>
            <a:ext cx="8136904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prstClr val="black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ČAPKA, </a:t>
            </a:r>
            <a:r>
              <a:rPr lang="cs-CZ" sz="1600" i="1" dirty="0">
                <a:solidFill>
                  <a:prstClr val="black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F</a:t>
            </a:r>
            <a:r>
              <a:rPr lang="cs-CZ" sz="1600" i="1" dirty="0" smtClean="0">
                <a:solidFill>
                  <a:prstClr val="black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. Vlastivěda 5. Významné události nových českých dějin, učebnice pro 5.ročník. Brno: Nová škola, 2013. ISBN 978-80-7289-480-2. s. 25 – 27.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>
              <a:solidFill>
                <a:prstClr val="black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prstClr val="black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ČAPKA, F. Člověk a jeho svět. Lidé a čas. Obrazy z novějších českých dějin. Všeň: Alter, 2012. ISBN 978-80-7245-229-3. s. 59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Dlouhý, A., Chmelařová, H. Pracovní listy k učebnici Obrazy z novějších českých dějin. Všeň: ALTER, 2011. 47 s. ISBN 80-7168-013-3. </a:t>
            </a:r>
            <a:endParaRPr lang="cs-CZ" sz="16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 galerie obrázků a klipartů Microsoft Office.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21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22362" y="-559315"/>
            <a:ext cx="8136904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Strana </a:t>
            </a:r>
            <a:r>
              <a:rPr lang="cs-CZ" sz="1600" i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7</a:t>
            </a:r>
            <a:endParaRPr lang="cs-CZ" sz="16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[cit.2013-11-25]. 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Dostupný pod licencí </a:t>
            </a:r>
            <a:r>
              <a:rPr lang="cs-CZ" sz="1600" i="1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Creative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Commons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na WWW:&lt;http</a:t>
            </a:r>
            <a:r>
              <a:rPr lang="cs-CZ" sz="1600" i="1" dirty="0" smtClean="0">
                <a:solidFill>
                  <a:srgbClr val="000000"/>
                </a:solidFill>
                <a:latin typeface="Courier New" panose="02070309020205020404" pitchFamily="49" charset="0"/>
                <a:ea typeface="Times New Roman" pitchFamily="18" charset="0"/>
                <a:cs typeface="Courier New" pitchFamily="49" charset="0"/>
              </a:rPr>
              <a:t>://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commons.wikimedia.org/wiki/</a:t>
            </a:r>
            <a:r>
              <a:rPr lang="cs-CZ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File:Judenstern_JMW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jpg</a:t>
            </a:r>
            <a:r>
              <a:rPr lang="cs-CZ" sz="1600" i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6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6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&gt;.</a:t>
            </a:r>
            <a:r>
              <a:rPr lang="cs-CZ" sz="1600" dirty="0">
                <a:solidFill>
                  <a:prstClr val="black"/>
                </a:solidFill>
              </a:rPr>
              <a:t> </a:t>
            </a:r>
            <a:endParaRPr lang="cs-CZ" sz="16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Strana </a:t>
            </a:r>
            <a:r>
              <a:rPr lang="cs-CZ" sz="1600" i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12</a:t>
            </a:r>
            <a:endParaRPr lang="cs-CZ" sz="16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[OBR.1][cit.2013-11-25].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Dostupný </a:t>
            </a:r>
            <a:r>
              <a:rPr lang="cs-CZ" sz="1600" i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pod licencí </a:t>
            </a:r>
            <a:r>
              <a:rPr lang="cs-CZ" sz="1600" i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Creative</a:t>
            </a:r>
            <a:r>
              <a:rPr lang="cs-CZ" sz="1600" i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cs-CZ" sz="1600" i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Commons</a:t>
            </a:r>
            <a:r>
              <a:rPr lang="cs-CZ" sz="1600" i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na </a:t>
            </a:r>
            <a:endParaRPr lang="en-US" sz="1600" i="1" dirty="0" smtClean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WWW:&lt;http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://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cs.wikipedia.org/wiki/Pam%C3%A1tn%C3%ADk_Lidice#mediaviewer/Soubor:Peter_Stehlik_2009.05.12_Lidice_004a.jpg</a:t>
            </a:r>
            <a:r>
              <a:rPr lang="en-US" sz="16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.&gt;.</a:t>
            </a:r>
            <a:endParaRPr lang="cs-CZ" sz="1600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Strana </a:t>
            </a:r>
            <a:r>
              <a:rPr lang="cs-CZ" sz="1600" i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13</a:t>
            </a:r>
            <a:endParaRPr lang="cs-CZ" sz="16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OBR.2][</a:t>
            </a:r>
            <a:r>
              <a:rPr lang="cs-CZ" sz="1600" i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cit.2013-11-25].Dostupný pod licencí </a:t>
            </a:r>
            <a:r>
              <a:rPr lang="cs-CZ" sz="1600" i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Creative</a:t>
            </a:r>
            <a:r>
              <a:rPr lang="cs-CZ" sz="1600" i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cs-CZ" sz="1600" i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Commons</a:t>
            </a:r>
            <a:r>
              <a:rPr lang="cs-CZ" sz="1600" i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WWW:&lt;http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://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cs.wikipedia.org/wiki/Pam%C3%A1tn%C3%ADk_Lidice#mediaviewer/Soubor:Lidice-zed_se_jmeny.jpg</a:t>
            </a:r>
            <a:r>
              <a:rPr lang="en-US" sz="16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.&gt;.</a:t>
            </a:r>
            <a:endParaRPr lang="cs-CZ" sz="1600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endParaRPr lang="en-US" sz="1600" i="1" dirty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Nečíslovaný 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obrazový materiál je použit z kolekce programu Microsoft PowerPoint.</a:t>
            </a:r>
            <a:endParaRPr lang="cs-CZ" sz="16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42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solidFill>
                <a:prstClr val="black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689187"/>
              </p:ext>
            </p:extLst>
          </p:nvPr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Marie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Švandová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Člověk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a jeho svět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Člověk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a </a:t>
                      </a:r>
                      <a:r>
                        <a:rPr lang="cs-CZ" sz="1600" i="1" baseline="0" smtClean="0">
                          <a:latin typeface="Courier New" pitchFamily="49" charset="0"/>
                          <a:cs typeface="Courier New" pitchFamily="49" charset="0"/>
                        </a:rPr>
                        <a:t>jeho svět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Vlastivěda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5.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České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dějiny 2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2.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světová válka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VY_32_INOVACE_41.16.ŠVA.VL.5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29. </a:t>
                      </a: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11. 2013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497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3645024"/>
            <a:ext cx="7560840" cy="1800200"/>
          </a:xfrm>
        </p:spPr>
        <p:txBody>
          <a:bodyPr>
            <a:normAutofit fontScale="77500" lnSpcReduction="20000"/>
          </a:bodyPr>
          <a:lstStyle/>
          <a:p>
            <a:r>
              <a:rPr lang="cs-CZ" sz="3900" b="1" i="1" dirty="0" smtClean="0">
                <a:solidFill>
                  <a:srgbClr val="C00000"/>
                </a:solidFill>
                <a:latin typeface="+mj-lt"/>
              </a:rPr>
              <a:t>Období  1938 – 1945</a:t>
            </a:r>
          </a:p>
          <a:p>
            <a:endParaRPr lang="cs-CZ" sz="3900" b="1" i="1" dirty="0" smtClean="0">
              <a:solidFill>
                <a:srgbClr val="C00000"/>
              </a:solidFill>
              <a:latin typeface="+mj-lt"/>
            </a:endParaRPr>
          </a:p>
          <a:p>
            <a:r>
              <a:rPr lang="cs-CZ" sz="3900" b="1" i="1" dirty="0" smtClean="0">
                <a:solidFill>
                  <a:srgbClr val="002060"/>
                </a:solidFill>
                <a:latin typeface="+mj-lt"/>
              </a:rPr>
              <a:t>Největší válečný konflikt lidstva</a:t>
            </a:r>
            <a:endParaRPr lang="cs-CZ" sz="3900" b="1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1556792"/>
            <a:ext cx="6696744" cy="1600327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5400" b="1" i="1" dirty="0" smtClean="0">
                <a:solidFill>
                  <a:schemeClr val="accent3">
                    <a:lumMod val="50000"/>
                  </a:schemeClr>
                </a:solidFill>
              </a:rPr>
              <a:t>2. světová válka</a:t>
            </a:r>
            <a:endParaRPr lang="cs-CZ" sz="54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55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1619672" y="836712"/>
            <a:ext cx="5688632" cy="165618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i="1" dirty="0" smtClean="0"/>
              <a:t>Mnichov 1938</a:t>
            </a:r>
            <a:endParaRPr lang="cs-CZ" sz="4400" b="1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1887167" y="5253902"/>
            <a:ext cx="5731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nastal konec první republiky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27583" y="3427265"/>
            <a:ext cx="706796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Pohraniční území Československa – 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tzv. </a:t>
            </a:r>
            <a:r>
              <a:rPr lang="cs-CZ" sz="2800" b="1" i="1" dirty="0" smtClean="0">
                <a:solidFill>
                  <a:schemeClr val="accent6">
                    <a:lumMod val="50000"/>
                  </a:schemeClr>
                </a:solidFill>
              </a:rPr>
              <a:t>Sudety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– připojeny k Německu</a:t>
            </a:r>
            <a:endParaRPr lang="cs-CZ" sz="28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Šipka dolů 10"/>
          <p:cNvSpPr/>
          <p:nvPr/>
        </p:nvSpPr>
        <p:spPr>
          <a:xfrm>
            <a:off x="4191133" y="2674639"/>
            <a:ext cx="48463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lů 11"/>
          <p:cNvSpPr/>
          <p:nvPr/>
        </p:nvSpPr>
        <p:spPr>
          <a:xfrm>
            <a:off x="4191133" y="4421731"/>
            <a:ext cx="48463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109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9" grpId="0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1619672" y="836712"/>
            <a:ext cx="5688632" cy="165618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i="1" dirty="0" smtClean="0"/>
              <a:t>Protektorát Čechy a Morava</a:t>
            </a:r>
            <a:endParaRPr lang="cs-CZ" sz="4400" b="1" i="1" dirty="0"/>
          </a:p>
        </p:txBody>
      </p:sp>
      <p:sp>
        <p:nvSpPr>
          <p:cNvPr id="4" name="Šipka dolů 3"/>
          <p:cNvSpPr/>
          <p:nvPr/>
        </p:nvSpPr>
        <p:spPr>
          <a:xfrm>
            <a:off x="4208472" y="2622572"/>
            <a:ext cx="4846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358991" y="3126628"/>
            <a:ext cx="651332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15. března 1939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 Okupace - celé </a:t>
            </a: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Č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echy a Morava </a:t>
            </a:r>
          </a:p>
          <a:p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  připojeny k  Německu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306893" y="4511623"/>
            <a:ext cx="66175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Slováci – samostatný Slovenský 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              stát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358991" y="5465730"/>
            <a:ext cx="471956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Podkarpatská Rus – 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 obsazena  Maďarskem</a:t>
            </a:r>
          </a:p>
        </p:txBody>
      </p:sp>
    </p:spTree>
    <p:extLst>
      <p:ext uri="{BB962C8B-B14F-4D97-AF65-F5344CB8AC3E}">
        <p14:creationId xmlns:p14="http://schemas.microsoft.com/office/powerpoint/2010/main" val="3844792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Šipka dolů 3"/>
          <p:cNvSpPr/>
          <p:nvPr/>
        </p:nvSpPr>
        <p:spPr>
          <a:xfrm>
            <a:off x="4237969" y="2726923"/>
            <a:ext cx="48463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1619672" y="836712"/>
            <a:ext cx="5688632" cy="165618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i="1" dirty="0" smtClean="0"/>
              <a:t>Září 1939 </a:t>
            </a:r>
            <a:endParaRPr lang="cs-CZ" sz="4400" b="1" i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1043608" y="3455422"/>
            <a:ext cx="762901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napadení </a:t>
            </a:r>
            <a:r>
              <a:rPr lang="cs-CZ" sz="2800" b="1" i="1" dirty="0" smtClean="0">
                <a:solidFill>
                  <a:schemeClr val="accent6">
                    <a:lumMod val="50000"/>
                  </a:schemeClr>
                </a:solidFill>
              </a:rPr>
              <a:t>Polska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, postupně další státy</a:t>
            </a:r>
          </a:p>
          <a:p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  - </a:t>
            </a:r>
            <a:r>
              <a:rPr lang="cs-CZ" sz="2800" b="1" i="1" dirty="0" smtClean="0">
                <a:solidFill>
                  <a:schemeClr val="accent6">
                    <a:lumMod val="50000"/>
                  </a:schemeClr>
                </a:solidFill>
              </a:rPr>
              <a:t>Francie, Sovětský svaz, Anglie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43608" y="5229200"/>
            <a:ext cx="47644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k Německu se přidává </a:t>
            </a:r>
          </a:p>
          <a:p>
            <a:r>
              <a:rPr lang="cs-CZ" sz="28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b="1" i="1" dirty="0" smtClean="0">
                <a:solidFill>
                  <a:schemeClr val="accent6">
                    <a:lumMod val="50000"/>
                  </a:schemeClr>
                </a:solidFill>
              </a:rPr>
              <a:t>     Itálie a Japonsko </a:t>
            </a:r>
          </a:p>
        </p:txBody>
      </p:sp>
      <p:sp>
        <p:nvSpPr>
          <p:cNvPr id="9" name="Šipka dolů 8"/>
          <p:cNvSpPr/>
          <p:nvPr/>
        </p:nvSpPr>
        <p:spPr>
          <a:xfrm>
            <a:off x="4248067" y="4469425"/>
            <a:ext cx="48463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757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/>
      <p:bldP spid="8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2555776" y="836712"/>
            <a:ext cx="4248472" cy="122413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i="1" dirty="0"/>
              <a:t>G</a:t>
            </a:r>
            <a:r>
              <a:rPr lang="cs-CZ" sz="4400" b="1" i="1" dirty="0" smtClean="0"/>
              <a:t>estapo </a:t>
            </a:r>
            <a:endParaRPr lang="cs-CZ" sz="4400" b="1" i="1" dirty="0"/>
          </a:p>
        </p:txBody>
      </p:sp>
      <p:sp>
        <p:nvSpPr>
          <p:cNvPr id="3" name="Šipka dolů 2"/>
          <p:cNvSpPr/>
          <p:nvPr/>
        </p:nvSpPr>
        <p:spPr>
          <a:xfrm>
            <a:off x="4237969" y="2366883"/>
            <a:ext cx="48463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029814" y="3454127"/>
            <a:ext cx="730039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zvláštní německá policie, vyvolávala 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 strach, používala kruté násilí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29814" y="4616036"/>
            <a:ext cx="712566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zatýkala občany a posílala do 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koncentračních táborů – většina zde</a:t>
            </a:r>
            <a:endParaRPr lang="cs-CZ" sz="2800" i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  zahynula – hlad, mučení</a:t>
            </a:r>
          </a:p>
        </p:txBody>
      </p:sp>
    </p:spTree>
    <p:extLst>
      <p:ext uri="{BB962C8B-B14F-4D97-AF65-F5344CB8AC3E}">
        <p14:creationId xmlns:p14="http://schemas.microsoft.com/office/powerpoint/2010/main" val="3482652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2555776" y="836712"/>
            <a:ext cx="4248472" cy="122413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i="1" dirty="0" smtClean="0"/>
              <a:t>České školství </a:t>
            </a:r>
            <a:endParaRPr lang="cs-CZ" sz="4400" b="1" i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530478" y="2681183"/>
            <a:ext cx="829906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učebnice vyřazeny, nahrazeny německými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 od 1.třídy se vyučovalo německy</a:t>
            </a:r>
          </a:p>
        </p:txBody>
      </p:sp>
      <p:sp>
        <p:nvSpPr>
          <p:cNvPr id="4" name="Šipka dolů 3"/>
          <p:cNvSpPr/>
          <p:nvPr/>
        </p:nvSpPr>
        <p:spPr>
          <a:xfrm>
            <a:off x="4257899" y="2280139"/>
            <a:ext cx="484632" cy="6069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92997" y="3789040"/>
            <a:ext cx="809869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vysoké školy uzavřeny, zastřelen student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 medicíny Jan Opletal ( pocházel ze Lhoty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 u Nákla – nedaleko Olomouce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64427" y="5179675"/>
            <a:ext cx="810350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mladí lidé posíláni do německých továren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 na nucené práce </a:t>
            </a:r>
          </a:p>
        </p:txBody>
      </p:sp>
    </p:spTree>
    <p:extLst>
      <p:ext uri="{BB962C8B-B14F-4D97-AF65-F5344CB8AC3E}">
        <p14:creationId xmlns:p14="http://schemas.microsoft.com/office/powerpoint/2010/main" val="195738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979984" y="524868"/>
            <a:ext cx="4248472" cy="122413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i="1" dirty="0" smtClean="0"/>
              <a:t>Židé </a:t>
            </a:r>
            <a:endParaRPr lang="cs-CZ" sz="4400" b="1" i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827584" y="2636912"/>
            <a:ext cx="68531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měli zvlášť těžké podmínky, nosili 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označení šesticípé hvězdy</a:t>
            </a:r>
          </a:p>
        </p:txBody>
      </p:sp>
      <p:pic>
        <p:nvPicPr>
          <p:cNvPr id="2052" name="Picture 4" descr="http://upload.wikimedia.org/wikipedia/commons/thumb/c/c9/Judenstern_JMW.jpg/220px-Judenstern_JM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605172"/>
            <a:ext cx="2095500" cy="189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827584" y="3597536"/>
            <a:ext cx="764824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postupně násilně odváženi 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 do koncentračních táborů – zavražděni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                      </a:t>
            </a:r>
            <a:r>
              <a:rPr lang="cs-CZ" sz="2800" b="1" i="1" dirty="0" smtClean="0">
                <a:solidFill>
                  <a:schemeClr val="accent6">
                    <a:lumMod val="50000"/>
                  </a:schemeClr>
                </a:solidFill>
              </a:rPr>
              <a:t>Terezín</a:t>
            </a:r>
            <a:endParaRPr lang="cs-CZ" sz="2800" i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979984" y="4941168"/>
            <a:ext cx="76081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podobný osud měli </a:t>
            </a:r>
            <a:r>
              <a:rPr lang="cs-CZ" sz="2800" b="1" i="1" dirty="0" smtClean="0">
                <a:solidFill>
                  <a:schemeClr val="accent6">
                    <a:lumMod val="50000"/>
                  </a:schemeClr>
                </a:solidFill>
              </a:rPr>
              <a:t>Romové,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cikánské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   tábory </a:t>
            </a:r>
            <a:r>
              <a:rPr lang="cs-CZ" sz="2800" b="1" i="1" dirty="0" smtClean="0">
                <a:solidFill>
                  <a:schemeClr val="accent6">
                    <a:lumMod val="50000"/>
                  </a:schemeClr>
                </a:solidFill>
              </a:rPr>
              <a:t>Lety  </a:t>
            </a: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u Písku </a:t>
            </a:r>
          </a:p>
        </p:txBody>
      </p:sp>
      <p:sp>
        <p:nvSpPr>
          <p:cNvPr id="8" name="Šipka dolů 7"/>
          <p:cNvSpPr/>
          <p:nvPr/>
        </p:nvSpPr>
        <p:spPr>
          <a:xfrm>
            <a:off x="4299438" y="2013069"/>
            <a:ext cx="484632" cy="6069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622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6" grpId="0"/>
      <p:bldP spid="7" grpId="0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257</TotalTime>
  <Words>770</Words>
  <Application>Microsoft Office PowerPoint</Application>
  <PresentationFormat>Předvádění na obrazovce (4:3)</PresentationFormat>
  <Paragraphs>173</Paragraphs>
  <Slides>19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4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Administrativní</vt:lpstr>
      <vt:lpstr>Motiv sady Office</vt:lpstr>
      <vt:lpstr>1_Motiv sady Office</vt:lpstr>
      <vt:lpstr>2_Motiv sady Office</vt:lpstr>
      <vt:lpstr>Prezentace aplikace PowerPoint</vt:lpstr>
      <vt:lpstr>Prezentace aplikace PowerPoint</vt:lpstr>
      <vt:lpstr>2. světová válka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světová válka</dc:title>
  <dc:creator>admin</dc:creator>
  <cp:lastModifiedBy>admin</cp:lastModifiedBy>
  <cp:revision>22</cp:revision>
  <dcterms:created xsi:type="dcterms:W3CDTF">2014-04-11T21:51:57Z</dcterms:created>
  <dcterms:modified xsi:type="dcterms:W3CDTF">2014-04-27T13:46:10Z</dcterms:modified>
</cp:coreProperties>
</file>