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2" r:id="rId3"/>
    <p:sldMasterId id="2147483744" r:id="rId4"/>
    <p:sldMasterId id="2147483756" r:id="rId5"/>
  </p:sldMasterIdLst>
  <p:notesMasterIdLst>
    <p:notesMasterId r:id="rId21"/>
  </p:notesMasterIdLst>
  <p:sldIdLst>
    <p:sldId id="260" r:id="rId6"/>
    <p:sldId id="259" r:id="rId7"/>
    <p:sldId id="256" r:id="rId8"/>
    <p:sldId id="257" r:id="rId9"/>
    <p:sldId id="261" r:id="rId10"/>
    <p:sldId id="263" r:id="rId11"/>
    <p:sldId id="264" r:id="rId12"/>
    <p:sldId id="265" r:id="rId13"/>
    <p:sldId id="267" r:id="rId14"/>
    <p:sldId id="268" r:id="rId15"/>
    <p:sldId id="266" r:id="rId16"/>
    <p:sldId id="269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5E1C0-76D2-4790-AF4D-1723BB4F81CE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55EAE-4CA1-4486-B4CE-927BAB4A4A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66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9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3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9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3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3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0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24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88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84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0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24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6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59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04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24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23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67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87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29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14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1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39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71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00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93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48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19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0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96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93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595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0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017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12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6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494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02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9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0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4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4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4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9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7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0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8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BCEE-9DA7-4381-936F-B58416DFED0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15.3.2014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0BC14-9899-48DC-BEBF-B3F48A08306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3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9/93/Czech_Legion_in_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1" y="548680"/>
            <a:ext cx="76200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738810"/>
            <a:ext cx="78102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n</a:t>
            </a:r>
            <a:r>
              <a:rPr lang="cs-CZ" sz="3600" i="1" dirty="0" smtClean="0">
                <a:latin typeface="Arial Rounded MT Bold" panose="020F0704030504030204" pitchFamily="34" charset="0"/>
              </a:rPr>
              <a:t>ávrat  legionářů do vlasti byl 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složitý, domů se vrátili až v roce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1920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2490087"/>
            <a:ext cx="5342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a</a:t>
            </a:r>
            <a:r>
              <a:rPr lang="cs-CZ" sz="3600" i="1" dirty="0" smtClean="0">
                <a:latin typeface="Arial Rounded MT Bold" panose="020F0704030504030204" pitchFamily="34" charset="0"/>
              </a:rPr>
              <a:t>ž do samostatného 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Československa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742184" y="548073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cs-CZ" b="1" dirty="0" smtClean="0"/>
              <a:t>Obr</a:t>
            </a:r>
            <a:r>
              <a:rPr lang="en-US" b="1" dirty="0" smtClean="0"/>
              <a:t>. </a:t>
            </a:r>
            <a:r>
              <a:rPr lang="cs-CZ" b="1" dirty="0"/>
              <a:t>3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74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AppData\Local\Microsoft\Windows\Temporary Internet Files\Content.IE5\10P7RZJZ\MC9002996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502">
            <a:off x="6378133" y="4430874"/>
            <a:ext cx="1450238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AppData\Local\Microsoft\Windows\Temporary Internet Files\Content.IE5\HQEFM449\MC9003470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08" y="2526256"/>
            <a:ext cx="1839773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2334510" y="332656"/>
            <a:ext cx="4536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latin typeface="Arial Rounded MT Bold" panose="020F0704030504030204" pitchFamily="34" charset="0"/>
              </a:rPr>
              <a:t>Život za války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16015"/>
            <a:ext cx="6293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v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zemi byl zaveden tvrdý 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polovojenský režim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2648" y="2516344"/>
            <a:ext cx="7359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n</a:t>
            </a:r>
            <a:r>
              <a:rPr lang="cs-CZ" sz="3600" i="1" dirty="0" smtClean="0">
                <a:latin typeface="Arial Rounded MT Bold" panose="020F0704030504030204" pitchFamily="34" charset="0"/>
              </a:rPr>
              <a:t>edostatek potravin a surovin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2648" y="3162675"/>
            <a:ext cx="6277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p</a:t>
            </a:r>
            <a:r>
              <a:rPr lang="cs-CZ" sz="3600" i="1" dirty="0" smtClean="0">
                <a:latin typeface="Arial Rounded MT Bold" panose="020F0704030504030204" pitchFamily="34" charset="0"/>
              </a:rPr>
              <a:t>řídělový lístkový systém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7752" y="3830710"/>
            <a:ext cx="7819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z</a:t>
            </a:r>
            <a:r>
              <a:rPr lang="cs-CZ" sz="3600" i="1" dirty="0" smtClean="0">
                <a:latin typeface="Arial Rounded MT Bold" panose="020F0704030504030204" pitchFamily="34" charset="0"/>
              </a:rPr>
              <a:t>horšila se úroveň vyučování ve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 školách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7751" y="4869160"/>
            <a:ext cx="7825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l</a:t>
            </a:r>
            <a:r>
              <a:rPr lang="cs-CZ" sz="3600" i="1" dirty="0" smtClean="0">
                <a:latin typeface="Arial Rounded MT Bold" panose="020F0704030504030204" pitchFamily="34" charset="0"/>
              </a:rPr>
              <a:t>idé (i děti) umírali hladem a na 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 různé nemoci</a:t>
            </a:r>
          </a:p>
        </p:txBody>
      </p:sp>
    </p:spTree>
    <p:extLst>
      <p:ext uri="{BB962C8B-B14F-4D97-AF65-F5344CB8AC3E}">
        <p14:creationId xmlns:p14="http://schemas.microsoft.com/office/powerpoint/2010/main" val="9808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979712" y="332656"/>
            <a:ext cx="533383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latin typeface="Arial Rounded MT Bold" panose="020F0704030504030204" pitchFamily="34" charset="0"/>
              </a:rPr>
              <a:t>Konec války 1918</a:t>
            </a:r>
            <a:r>
              <a:rPr lang="cs-CZ" sz="4000" i="1" dirty="0" smtClean="0">
                <a:latin typeface="Arial Rounded MT Bold" panose="020F0704030504030204" pitchFamily="34" charset="0"/>
              </a:rPr>
              <a:t>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264814"/>
            <a:ext cx="84557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v</a:t>
            </a:r>
            <a:r>
              <a:rPr lang="cs-CZ" sz="3600" i="1" dirty="0" smtClean="0">
                <a:latin typeface="Arial Rounded MT Bold" panose="020F0704030504030204" pitchFamily="34" charset="0"/>
              </a:rPr>
              <a:t>stup Spojených států amerických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 pomohl ukončit  čtyřleté zabíjení 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 a mrzačení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3050809"/>
            <a:ext cx="76227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v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listopadu 1918 válka skončila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 porážkou Rakouska-Uherska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 a Německa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5085184"/>
            <a:ext cx="8809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m</a:t>
            </a:r>
            <a:r>
              <a:rPr lang="cs-CZ" sz="3600" i="1" dirty="0" smtClean="0">
                <a:latin typeface="Arial Rounded MT Bold" panose="020F0704030504030204" pitchFamily="34" charset="0"/>
              </a:rPr>
              <a:t>onarchie se rozpadla na jednotlivé</a:t>
            </a:r>
          </a:p>
          <a:p>
            <a:r>
              <a:rPr lang="cs-CZ" sz="3600" i="1" dirty="0" smtClean="0">
                <a:latin typeface="Arial Rounded MT Bold" panose="020F0704030504030204" pitchFamily="34" charset="0"/>
              </a:rPr>
              <a:t>     samostatné státy</a:t>
            </a:r>
          </a:p>
        </p:txBody>
      </p:sp>
    </p:spTree>
    <p:extLst>
      <p:ext uri="{BB962C8B-B14F-4D97-AF65-F5344CB8AC3E}">
        <p14:creationId xmlns:p14="http://schemas.microsoft.com/office/powerpoint/2010/main" val="11423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ile:První &amp;Ccaron;eskoslovenská republika do 1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84864"/>
            <a:ext cx="76200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AppData\Local\Microsoft\Windows\Temporary Internet Files\Content.IE5\RRAWF2WP\MC9000159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58" y="2007280"/>
            <a:ext cx="2376264" cy="18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979712" y="332656"/>
            <a:ext cx="533383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latin typeface="Arial Rounded MT Bold" panose="020F0704030504030204" pitchFamily="34" charset="0"/>
              </a:rPr>
              <a:t>28. </a:t>
            </a:r>
            <a:r>
              <a:rPr lang="cs-CZ" sz="4000" i="1" dirty="0">
                <a:latin typeface="Arial Rounded MT Bold" panose="020F0704030504030204" pitchFamily="34" charset="0"/>
              </a:rPr>
              <a:t>ř</a:t>
            </a:r>
            <a:r>
              <a:rPr lang="cs-CZ" sz="4000" i="1" dirty="0" smtClean="0">
                <a:latin typeface="Arial Rounded MT Bold" panose="020F0704030504030204" pitchFamily="34" charset="0"/>
              </a:rPr>
              <a:t>íjna 1918</a:t>
            </a:r>
            <a:r>
              <a:rPr lang="cs-CZ" sz="4000" i="1" dirty="0" smtClean="0">
                <a:latin typeface="Arial Rounded MT Bold" panose="020F0704030504030204" pitchFamily="34" charset="0"/>
              </a:rPr>
              <a:t>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7340" y="1412776"/>
            <a:ext cx="6591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 smtClean="0">
                <a:latin typeface="Arial Rounded MT Bold" panose="020F0704030504030204" pitchFamily="34" charset="0"/>
              </a:rPr>
              <a:t>Den vzniku samostatného 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Československa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40383" y="4725144"/>
            <a:ext cx="5195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 smtClean="0">
                <a:latin typeface="Arial Rounded MT Bold" panose="020F0704030504030204" pitchFamily="34" charset="0"/>
              </a:rPr>
              <a:t>Kde domov můj ……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031621" y="568180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cs-CZ" sz="1400" dirty="0" smtClean="0"/>
              <a:t>Obr. 4</a:t>
            </a:r>
            <a:r>
              <a:rPr lang="en-US" sz="1400" dirty="0" smtClean="0"/>
              <a:t>]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1130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solidFill>
                <a:prstClr val="black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536" y="2179112"/>
            <a:ext cx="83718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ČAPKA,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F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Vlastivěda 5. Významné události nových českých dějin, učebnice pro 5.ročník. Brno: Nová škola, 2013. ISBN 978-80-7289-480-2. s. 17 - 18.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Čapka, F. Člověk a jeho svět. Lidé a čas. Obrazy z novějších českých dějin. Všeň: ALTER, 2012. 59 s. ISBN 978-80-7245-229-3</a:t>
            </a:r>
            <a:r>
              <a:rPr lang="cs-CZ" sz="1600" i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cs-CZ" sz="1600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Dlouhý, A., Chmelařová, H. Pracovní listy k učebnici Obrazy z novějších českých dějin. Všeň: ALTER, 2011. 47 s. ISBN 80-7168-013-3. </a:t>
            </a:r>
            <a:endParaRPr lang="cs-CZ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dirty="0">
                <a:solidFill>
                  <a:prstClr val="black"/>
                </a:solidFill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 galerie obrázků a klipartů Microsoft Office.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2866" y="-1852075"/>
            <a:ext cx="8136904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OBR.1] 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[cit.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2013-06-11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cs-CZ" sz="1600" i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cs.wikipedia.org/wiki/Franti%C5%A1ek_Ferdinand_d%27Este.jpg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Strana 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[OBR.2] </a:t>
            </a:r>
            <a:r>
              <a:rPr lang="en-US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cit.2013-06-11</a:t>
            </a:r>
            <a:r>
              <a:rPr lang="en-US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]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Dostupný 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na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WWW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://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upload.wikimedia.org/wikipedia/commons/2/20/WWImontage.jpg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rgbClr val="000000"/>
              </a:solidFill>
              <a:latin typeface="Courier New" panose="02070309020205020404" pitchFamily="49" charset="0"/>
              <a:ea typeface="Times New Roman" pitchFamily="18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Strana 10</a:t>
            </a: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OBR.3] 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cit.2013-06-11</a:t>
            </a:r>
            <a:r>
              <a:rPr lang="en-US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]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na </a:t>
            </a:r>
          </a:p>
          <a:p>
            <a:r>
              <a:rPr lang="cs-CZ" sz="1600" i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WWW:</a:t>
            </a:r>
            <a:r>
              <a:rPr lang="en-US" sz="1600" dirty="0">
                <a:solidFill>
                  <a:prstClr val="black"/>
                </a:solidFill>
              </a:rPr>
              <a:t>&lt;</a:t>
            </a:r>
            <a:r>
              <a:rPr lang="cs-CZ" sz="1600" i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cs-CZ" sz="1600" i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upload.wikimedia.org/wikipedia/commons/9/93/Czech_Legion_in_forest.jpg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Strana 13</a:t>
            </a:r>
            <a:endParaRPr lang="cs-CZ" sz="1600" i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OBR.4] 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cit.2013-06-11</a:t>
            </a:r>
            <a:r>
              <a:rPr lang="en-US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]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na </a:t>
            </a: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WWW:&lt;http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://</a:t>
            </a:r>
            <a:r>
              <a:rPr lang="cs-CZ" sz="1600" dirty="0"/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commons.wikimedia.org/wiki/File:Prvn%C3%AD_%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C4%8Ceskoslovensk%C3%A1_republika_do_1928.jpg?uselang=cs</a:t>
            </a:r>
            <a:r>
              <a:rPr lang="cs-CZ" sz="1600" i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.jpg</a:t>
            </a:r>
            <a:r>
              <a:rPr lang="en-US" sz="1600" i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Nečíslovaný obrazový materiál je použit z kolekce programu Microsoft PowerPoint.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cs-CZ" sz="1600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solidFill>
                <a:prstClr val="black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19110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Marie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Švandová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</a:t>
                      </a:r>
                      <a:r>
                        <a:rPr lang="cs-CZ" sz="1600" i="1" baseline="0" smtClean="0">
                          <a:latin typeface="Courier New" pitchFamily="49" charset="0"/>
                          <a:cs typeface="Courier New" pitchFamily="49" charset="0"/>
                        </a:rPr>
                        <a:t>jeho svět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České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dějiny 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Světová válka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VY_32_INOVACE_41.11.ŠVA.VL.5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07. </a:t>
                      </a: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11.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2675" y="2185219"/>
            <a:ext cx="6553200" cy="457200"/>
          </a:xfrm>
        </p:spPr>
        <p:txBody>
          <a:bodyPr/>
          <a:lstStyle/>
          <a:p>
            <a:r>
              <a:rPr lang="cs-CZ" b="1" i="1" dirty="0" smtClean="0">
                <a:solidFill>
                  <a:schemeClr val="accent4"/>
                </a:solidFill>
              </a:rPr>
              <a:t>Válka zákopová</a:t>
            </a:r>
            <a:endParaRPr lang="cs-CZ" b="1" i="1" dirty="0">
              <a:solidFill>
                <a:schemeClr val="accent4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6629400" cy="1219201"/>
          </a:xfrm>
        </p:spPr>
        <p:txBody>
          <a:bodyPr/>
          <a:lstStyle/>
          <a:p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cs-CZ" b="1" i="1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</a:rPr>
              <a:t>větová válka</a:t>
            </a:r>
            <a:endParaRPr lang="cs-CZ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ETE0JAY5\MC9004151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4138943" cy="34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339752" y="692696"/>
            <a:ext cx="4536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latin typeface="Arial Rounded MT Bold" panose="020F0704030504030204" pitchFamily="34" charset="0"/>
              </a:rPr>
              <a:t>Psal se rok </a:t>
            </a:r>
            <a:r>
              <a:rPr lang="cs-CZ" sz="40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1914</a:t>
            </a:r>
            <a:r>
              <a:rPr lang="cs-CZ" sz="4000" i="1" dirty="0" smtClean="0">
                <a:latin typeface="Arial Rounded MT Bold" panose="020F0704030504030204" pitchFamily="34" charset="0"/>
              </a:rPr>
              <a:t>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31640" y="2001034"/>
            <a:ext cx="5998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i="1" dirty="0" smtClean="0">
                <a:latin typeface="Arial Rounded MT Bold" panose="020F0704030504030204" pitchFamily="34" charset="0"/>
              </a:rPr>
              <a:t>V  Evropě vypukla válka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pic>
        <p:nvPicPr>
          <p:cNvPr id="2051" name="Picture 3" descr="C:\Users\admin\AppData\Local\Microsoft\Windows\Temporary Internet Files\Content.IE5\TAP9CWHJ\MC9003514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47505"/>
            <a:ext cx="4036638" cy="33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04" y="1980823"/>
            <a:ext cx="3397477" cy="416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51892" y="446218"/>
            <a:ext cx="322723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Příčiny války</a:t>
            </a:r>
            <a:endParaRPr lang="cs-CZ" sz="4000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2098" y="1191912"/>
            <a:ext cx="5462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s</a:t>
            </a:r>
            <a:r>
              <a:rPr lang="cs-CZ" sz="3600" i="1" dirty="0" smtClean="0">
                <a:latin typeface="Arial Rounded MT Bold" panose="020F0704030504030204" pitchFamily="34" charset="0"/>
              </a:rPr>
              <a:t>pory velmocí o nové</a:t>
            </a:r>
          </a:p>
          <a:p>
            <a:r>
              <a:rPr lang="cs-CZ" sz="3600" i="1" dirty="0" smtClean="0">
                <a:latin typeface="Arial Rounded MT Bold" panose="020F0704030504030204" pitchFamily="34" charset="0"/>
              </a:rPr>
              <a:t>     rozdělení světa</a:t>
            </a:r>
            <a:endParaRPr lang="cs-CZ" sz="3600" i="1" dirty="0">
              <a:latin typeface="Arial Rounded MT Bold" panose="020F07040305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45200" y="2564484"/>
            <a:ext cx="23019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Záminka</a:t>
            </a:r>
            <a:endParaRPr lang="cs-CZ" sz="4000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60782" y="3349812"/>
            <a:ext cx="597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a</a:t>
            </a:r>
            <a:r>
              <a:rPr lang="cs-CZ" sz="3600" i="1" dirty="0" smtClean="0">
                <a:latin typeface="Arial Rounded MT Bold" panose="020F0704030504030204" pitchFamily="34" charset="0"/>
              </a:rPr>
              <a:t>tentát  na rakouského 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následníka trůnu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17499" y="4777679"/>
            <a:ext cx="6822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Františka </a:t>
            </a:r>
            <a:r>
              <a:rPr lang="cs-CZ" sz="4000" i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Ferdinada</a:t>
            </a:r>
            <a:r>
              <a:rPr lang="cs-CZ" sz="40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d‘Este</a:t>
            </a:r>
          </a:p>
          <a:p>
            <a:r>
              <a:rPr lang="cs-CZ" sz="4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cs-CZ" sz="40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          </a:t>
            </a:r>
            <a:r>
              <a:rPr lang="cs-CZ" sz="4000" i="1" dirty="0" smtClean="0">
                <a:latin typeface="Arial Rounded MT Bold" panose="020F0704030504030204" pitchFamily="34" charset="0"/>
              </a:rPr>
              <a:t>v   Sarajevu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C:\Users\admin\AppData\Local\Microsoft\Windows\Temporary Internet Files\Content.IE5\US4N6OT6\MC9000131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440">
            <a:off x="395536" y="5517232"/>
            <a:ext cx="1741018" cy="11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308304" y="570031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cs-CZ" sz="1600" dirty="0" smtClean="0"/>
              <a:t>Obr. 1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1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AppData\Local\Microsoft\Windows\Temporary Internet Files\Content.IE5\RRAWF2WP\MC9004151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17987"/>
            <a:ext cx="2542945" cy="21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2339752" y="692696"/>
            <a:ext cx="453650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latin typeface="Arial Rounded MT Bold" panose="020F0704030504030204" pitchFamily="34" charset="0"/>
              </a:rPr>
              <a:t>Válčící strany</a:t>
            </a:r>
            <a:r>
              <a:rPr lang="cs-CZ" sz="4000" i="1" dirty="0" smtClean="0">
                <a:latin typeface="Arial Rounded MT Bold" panose="020F0704030504030204" pitchFamily="34" charset="0"/>
              </a:rPr>
              <a:t>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932040" y="2060848"/>
            <a:ext cx="36724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Dohoda</a:t>
            </a:r>
            <a:r>
              <a:rPr lang="cs-CZ" sz="4000" i="1" dirty="0" smtClean="0">
                <a:latin typeface="Arial Rounded MT Bold" panose="020F0704030504030204" pitchFamily="34" charset="0"/>
              </a:rPr>
              <a:t>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755576" y="2060848"/>
            <a:ext cx="36724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Trojspolek</a:t>
            </a:r>
            <a:r>
              <a:rPr lang="cs-CZ" sz="4000" i="1" dirty="0" smtClean="0">
                <a:latin typeface="Arial Rounded MT Bold" panose="020F0704030504030204" pitchFamily="34" charset="0"/>
              </a:rPr>
              <a:t>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9152" y="3415824"/>
            <a:ext cx="36374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b="1" i="1" dirty="0" smtClean="0">
                <a:latin typeface="Arial Rounded MT Bold" panose="020F0704030504030204" pitchFamily="34" charset="0"/>
              </a:rPr>
              <a:t>Rakousko - Uhersko</a:t>
            </a:r>
            <a:endParaRPr lang="cs-CZ" sz="2800" b="1" i="1" dirty="0">
              <a:latin typeface="Arial Rounded MT Bold" panose="020F07040305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46136" y="4048254"/>
            <a:ext cx="179722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b="1" i="1" dirty="0" smtClean="0">
                <a:latin typeface="Arial Rounded MT Bold" panose="020F0704030504030204" pitchFamily="34" charset="0"/>
              </a:rPr>
              <a:t>Německo</a:t>
            </a:r>
            <a:endParaRPr lang="cs-CZ" sz="2800" b="1" i="1" dirty="0">
              <a:latin typeface="Arial Rounded MT Bold" panose="020F07040305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26838" y="4673292"/>
            <a:ext cx="125534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b="1" i="1" dirty="0" smtClean="0">
                <a:latin typeface="Arial Rounded MT Bold" panose="020F0704030504030204" pitchFamily="34" charset="0"/>
              </a:rPr>
              <a:t>Rusko</a:t>
            </a:r>
            <a:endParaRPr lang="cs-CZ" sz="2800" b="1" i="1" dirty="0">
              <a:latin typeface="Arial Rounded MT Bold" panose="020F07040305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26838" y="4048254"/>
            <a:ext cx="1287597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b="1" i="1" dirty="0" smtClean="0">
                <a:latin typeface="Arial Rounded MT Bold" panose="020F0704030504030204" pitchFamily="34" charset="0"/>
              </a:rPr>
              <a:t>Anglie</a:t>
            </a:r>
            <a:endParaRPr lang="cs-CZ" sz="2800" b="1" i="1" dirty="0">
              <a:latin typeface="Arial Rounded MT Bold" panose="020F0704030504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3415824"/>
            <a:ext cx="148938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b="1" i="1" dirty="0" smtClean="0">
                <a:latin typeface="Arial Rounded MT Bold" panose="020F0704030504030204" pitchFamily="34" charset="0"/>
              </a:rPr>
              <a:t>Francie</a:t>
            </a:r>
            <a:endParaRPr lang="cs-CZ" sz="2800" b="1" i="1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C:\Users\admin\AppData\Local\Microsoft\Windows\Temporary Internet Files\Content.IE5\HQEFM449\MC9004151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29" y="4202925"/>
            <a:ext cx="2763970" cy="24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2/20/WWImon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62" y="78986"/>
            <a:ext cx="6398084" cy="66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2334510" y="332656"/>
            <a:ext cx="4536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latin typeface="Arial Rounded MT Bold" panose="020F0704030504030204" pitchFamily="34" charset="0"/>
              </a:rPr>
              <a:t>Zbraně</a:t>
            </a:r>
            <a:r>
              <a:rPr lang="cs-CZ" sz="4000" i="1" dirty="0" smtClean="0">
                <a:latin typeface="Arial Rounded MT Bold" panose="020F0704030504030204" pitchFamily="34" charset="0"/>
              </a:rPr>
              <a:t>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775991"/>
            <a:ext cx="7880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b</a:t>
            </a:r>
            <a:r>
              <a:rPr lang="cs-CZ" sz="36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ojovalo se na zemi, ve vzduchu</a:t>
            </a:r>
          </a:p>
          <a:p>
            <a:r>
              <a:rPr lang="cs-CZ" sz="3600" i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    i na mořích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552" y="3128720"/>
            <a:ext cx="39632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kulomety, děla</a:t>
            </a:r>
          </a:p>
          <a:p>
            <a:pPr marL="571500" indent="-571500">
              <a:buFontTx/>
              <a:buChar char="-"/>
            </a:pPr>
            <a:r>
              <a:rPr lang="cs-CZ" sz="36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otravné plyny</a:t>
            </a:r>
          </a:p>
          <a:p>
            <a:pPr marL="571500" indent="-571500">
              <a:buFontTx/>
              <a:buChar char="-"/>
            </a:pPr>
            <a:endParaRPr lang="cs-CZ" sz="3600" i="1" dirty="0" smtClean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4653136"/>
            <a:ext cx="376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l</a:t>
            </a:r>
            <a:r>
              <a:rPr lang="cs-CZ" sz="36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etadla, tanky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67999" y="5661248"/>
            <a:ext cx="799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t</a:t>
            </a:r>
            <a:r>
              <a:rPr lang="cs-CZ" sz="36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ěžké boje probíhaly v zákopech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726606" y="630757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cs-CZ" sz="1600" b="1" dirty="0" smtClean="0"/>
              <a:t>Obr.2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0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334510" y="332656"/>
            <a:ext cx="4536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latin typeface="Arial Rounded MT Bold" panose="020F0704030504030204" pitchFamily="34" charset="0"/>
              </a:rPr>
              <a:t>Zahraniční odboj</a:t>
            </a:r>
            <a:r>
              <a:rPr lang="cs-CZ" sz="4000" i="1" dirty="0" smtClean="0">
                <a:latin typeface="Arial Rounded MT Bold" panose="020F0704030504030204" pitchFamily="34" charset="0"/>
              </a:rPr>
              <a:t>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16015"/>
            <a:ext cx="76935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v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zahraničí  organizoval boj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 za samostatný československý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 stát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280458" y="3212976"/>
            <a:ext cx="58838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Tomáš </a:t>
            </a:r>
            <a:r>
              <a:rPr lang="cs-CZ" sz="4000" i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Garyk</a:t>
            </a:r>
            <a:r>
              <a:rPr lang="cs-CZ" sz="40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Masaryk</a:t>
            </a:r>
            <a:r>
              <a:rPr lang="cs-CZ" sz="4000" i="1" dirty="0" smtClean="0">
                <a:latin typeface="Arial Rounded MT Bold" panose="020F0704030504030204" pitchFamily="34" charset="0"/>
              </a:rPr>
              <a:t>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280458" y="4293096"/>
            <a:ext cx="588382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Eduard Beneš</a:t>
            </a:r>
            <a:r>
              <a:rPr lang="cs-CZ" sz="4000" i="1" dirty="0" smtClean="0">
                <a:latin typeface="Arial Rounded MT Bold" panose="020F0704030504030204" pitchFamily="34" charset="0"/>
              </a:rPr>
              <a:t>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277808" y="5373216"/>
            <a:ext cx="65345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Milan Rastislav Štefánik</a:t>
            </a:r>
            <a:r>
              <a:rPr lang="cs-CZ" sz="4000" i="1" dirty="0" smtClean="0">
                <a:latin typeface="Arial Rounded MT Bold" panose="020F0704030504030204" pitchFamily="34" charset="0"/>
              </a:rPr>
              <a:t>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334510" y="332656"/>
            <a:ext cx="4536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i="1" dirty="0" smtClean="0">
                <a:latin typeface="Arial Rounded MT Bold" panose="020F0704030504030204" pitchFamily="34" charset="0"/>
              </a:rPr>
              <a:t>Legie - legionáři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16015"/>
            <a:ext cx="7918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z</a:t>
            </a:r>
            <a:r>
              <a:rPr lang="cs-CZ" sz="3600" i="1" dirty="0" smtClean="0">
                <a:latin typeface="Arial Rounded MT Bold" panose="020F0704030504030204" pitchFamily="34" charset="0"/>
              </a:rPr>
              <a:t>vláštní vojenské oddíly, které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vznikaly  ve Francii, Rusku, Itálii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2" y="2532388"/>
            <a:ext cx="8153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v</a:t>
            </a:r>
            <a:r>
              <a:rPr lang="cs-CZ" sz="3600" i="1" dirty="0" smtClean="0">
                <a:latin typeface="Arial Rounded MT Bold" panose="020F0704030504030204" pitchFamily="34" charset="0"/>
              </a:rPr>
              <a:t>stupovali do nich Češi a Slováci,</a:t>
            </a:r>
          </a:p>
          <a:p>
            <a:r>
              <a:rPr lang="cs-CZ" sz="3600" i="1" dirty="0" smtClean="0">
                <a:latin typeface="Arial Rounded MT Bold" panose="020F0704030504030204" pitchFamily="34" charset="0"/>
              </a:rPr>
              <a:t>      kteří tam byli v zajetí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3732717"/>
            <a:ext cx="7142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>
                <a:latin typeface="Arial Rounded MT Bold" panose="020F0704030504030204" pitchFamily="34" charset="0"/>
              </a:rPr>
              <a:t>p</a:t>
            </a:r>
            <a:r>
              <a:rPr lang="cs-CZ" sz="3600" i="1" dirty="0" smtClean="0">
                <a:latin typeface="Arial Rounded MT Bold" panose="020F0704030504030204" pitchFamily="34" charset="0"/>
              </a:rPr>
              <a:t>očet legionářů vzrostl téměř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na 100 tisíc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4933046"/>
            <a:ext cx="8257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i="1" dirty="0" smtClean="0">
                <a:latin typeface="Arial Rounded MT Bold" panose="020F0704030504030204" pitchFamily="34" charset="0"/>
              </a:rPr>
              <a:t>bojovali proti Rakousku – Uhersku</a:t>
            </a:r>
          </a:p>
          <a:p>
            <a:r>
              <a:rPr lang="cs-CZ" sz="3600" i="1" dirty="0">
                <a:latin typeface="Arial Rounded MT Bold" panose="020F0704030504030204" pitchFamily="34" charset="0"/>
              </a:rPr>
              <a:t> </a:t>
            </a:r>
            <a:r>
              <a:rPr lang="cs-CZ" sz="3600" i="1" dirty="0" smtClean="0">
                <a:latin typeface="Arial Rounded MT Bold" panose="020F0704030504030204" pitchFamily="34" charset="0"/>
              </a:rPr>
              <a:t>    a Německu</a:t>
            </a:r>
          </a:p>
        </p:txBody>
      </p:sp>
    </p:spTree>
    <p:extLst>
      <p:ext uri="{BB962C8B-B14F-4D97-AF65-F5344CB8AC3E}">
        <p14:creationId xmlns:p14="http://schemas.microsoft.com/office/powerpoint/2010/main" val="25971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ékárna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138</TotalTime>
  <Words>494</Words>
  <Application>Microsoft Office PowerPoint</Application>
  <PresentationFormat>Předvádění na obrazovce (4:3)</PresentationFormat>
  <Paragraphs>144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Motiv sady Office</vt:lpstr>
      <vt:lpstr>1_Motiv sady Office</vt:lpstr>
      <vt:lpstr>Lékárna</vt:lpstr>
      <vt:lpstr>Motiv systému Office</vt:lpstr>
      <vt:lpstr>1_Motiv systému Office</vt:lpstr>
      <vt:lpstr>Prezentace aplikace PowerPoint</vt:lpstr>
      <vt:lpstr>Prezentace aplikace PowerPoint</vt:lpstr>
      <vt:lpstr>1. světová válka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světová válka</dc:title>
  <dc:creator>admin</dc:creator>
  <cp:lastModifiedBy>admin</cp:lastModifiedBy>
  <cp:revision>15</cp:revision>
  <dcterms:created xsi:type="dcterms:W3CDTF">2013-11-18T21:07:05Z</dcterms:created>
  <dcterms:modified xsi:type="dcterms:W3CDTF">2014-03-15T20:23:33Z</dcterms:modified>
</cp:coreProperties>
</file>