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0"/>
  </p:notesMasterIdLst>
  <p:sldIdLst>
    <p:sldId id="265" r:id="rId3"/>
    <p:sldId id="266" r:id="rId4"/>
    <p:sldId id="256" r:id="rId5"/>
    <p:sldId id="257" r:id="rId6"/>
    <p:sldId id="258" r:id="rId7"/>
    <p:sldId id="259" r:id="rId8"/>
    <p:sldId id="260" r:id="rId9"/>
    <p:sldId id="261" r:id="rId10"/>
    <p:sldId id="267" r:id="rId11"/>
    <p:sldId id="268" r:id="rId12"/>
    <p:sldId id="273" r:id="rId13"/>
    <p:sldId id="269" r:id="rId14"/>
    <p:sldId id="270" r:id="rId15"/>
    <p:sldId id="271" r:id="rId16"/>
    <p:sldId id="272" r:id="rId17"/>
    <p:sldId id="263" r:id="rId18"/>
    <p:sldId id="264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B5F51D-524A-4454-9770-9305AD237300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28EF14-056D-4AFC-A458-774CDA560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64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61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33594-237F-4075-9C56-F7F461F9E116}" type="slidenum">
              <a:rPr lang="cs-CZ" smtClean="0">
                <a:solidFill>
                  <a:prstClr val="black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cs-CZ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1310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2043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126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1800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4401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8752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5312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815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5726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4108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217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24.2.2014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9C83F-9BE3-45C2-A701-40786AB53DE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24.2.2014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B5947-83CC-4AA0-869E-211754C71ACC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447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2204864"/>
            <a:ext cx="6481763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Obdélník 5"/>
          <p:cNvSpPr>
            <a:spLocks noChangeArrowheads="1"/>
          </p:cNvSpPr>
          <p:nvPr/>
        </p:nvSpPr>
        <p:spPr bwMode="auto">
          <a:xfrm>
            <a:off x="0" y="4725143"/>
            <a:ext cx="9144000" cy="215443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cs-CZ" sz="20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</a:br>
            <a:endParaRPr lang="cs-CZ" sz="2000" dirty="0">
              <a:solidFill>
                <a:prstClr val="black"/>
              </a:solidFill>
            </a:endParaRPr>
          </a:p>
        </p:txBody>
      </p:sp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 smtClean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3568" y="3871501"/>
            <a:ext cx="7884368" cy="646331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b="1" i="1" dirty="0" smtClean="0">
                <a:solidFill>
                  <a:prstClr val="black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lang="cs-CZ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b="1" i="1" dirty="0" smtClean="0">
                <a:solidFill>
                  <a:prstClr val="black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lang="cs-CZ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30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1187624" y="397250"/>
            <a:ext cx="7342776" cy="130355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b="1" i="1" dirty="0" smtClean="0">
                <a:solidFill>
                  <a:srgbClr val="7030A0"/>
                </a:solidFill>
                <a:latin typeface="+mj-lt"/>
              </a:rPr>
              <a:t>Karel Havlíček Borovský </a:t>
            </a:r>
          </a:p>
          <a:p>
            <a:pPr algn="ctr"/>
            <a:r>
              <a:rPr lang="cs-CZ" sz="3600" b="1" i="1" dirty="0" smtClean="0">
                <a:solidFill>
                  <a:srgbClr val="7030A0"/>
                </a:solidFill>
                <a:latin typeface="+mj-lt"/>
              </a:rPr>
              <a:t>(1821  - 1856)</a:t>
            </a:r>
            <a:endParaRPr lang="cs-CZ" sz="3600" b="1" i="1" dirty="0">
              <a:solidFill>
                <a:srgbClr val="7030A0"/>
              </a:solidFill>
              <a:latin typeface="+mj-lt"/>
            </a:endParaRPr>
          </a:p>
        </p:txBody>
      </p:sp>
      <p:pic>
        <p:nvPicPr>
          <p:cNvPr id="8194" name="Picture 2" descr="File:Jan Vilímek - Karel Havlí&amp;ccaron;ek Borovsk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060848"/>
            <a:ext cx="3733800" cy="4648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3360021" y="6061938"/>
            <a:ext cx="9015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[</a:t>
            </a:r>
            <a:r>
              <a:rPr lang="cs-CZ" dirty="0" smtClean="0"/>
              <a:t>Obr. 2</a:t>
            </a:r>
            <a:r>
              <a:rPr lang="en-US" dirty="0" smtClean="0"/>
              <a:t>]</a:t>
            </a:r>
            <a:endParaRPr lang="cs-CZ" dirty="0"/>
          </a:p>
        </p:txBody>
      </p:sp>
      <p:pic>
        <p:nvPicPr>
          <p:cNvPr id="2052" name="Picture 4" descr="C:\Users\admin\AppData\Local\Microsoft\Windows\Temporary Internet Files\Content.IE5\US4N6OT6\MM900395712[1]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35409">
            <a:off x="4205324" y="2725146"/>
            <a:ext cx="4293476" cy="35467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076056" y="2334071"/>
            <a:ext cx="34543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400" b="1" i="1" dirty="0" smtClean="0">
                <a:solidFill>
                  <a:srgbClr val="0070C0"/>
                </a:solidFill>
              </a:rPr>
              <a:t>Český básník a novinář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5092432" y="3140968"/>
            <a:ext cx="30420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400" b="1" i="1" dirty="0" smtClean="0">
                <a:solidFill>
                  <a:srgbClr val="0070C0"/>
                </a:solidFill>
              </a:rPr>
              <a:t>Psal epigramy proti </a:t>
            </a:r>
          </a:p>
          <a:p>
            <a:r>
              <a:rPr lang="cs-CZ" sz="2400" b="1" i="1" dirty="0">
                <a:solidFill>
                  <a:srgbClr val="0070C0"/>
                </a:solidFill>
              </a:rPr>
              <a:t> </a:t>
            </a:r>
            <a:r>
              <a:rPr lang="cs-CZ" sz="2400" b="1" i="1" dirty="0" smtClean="0">
                <a:solidFill>
                  <a:srgbClr val="0070C0"/>
                </a:solidFill>
              </a:rPr>
              <a:t>   rakouské vládě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092432" y="4003189"/>
            <a:ext cx="391152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400" b="1" i="1" dirty="0" smtClean="0">
                <a:solidFill>
                  <a:srgbClr val="0070C0"/>
                </a:solidFill>
              </a:rPr>
              <a:t>Za své názory odsouzen a </a:t>
            </a:r>
          </a:p>
          <a:p>
            <a:r>
              <a:rPr lang="cs-CZ" sz="2400" b="1" i="1" dirty="0">
                <a:solidFill>
                  <a:srgbClr val="0070C0"/>
                </a:solidFill>
              </a:rPr>
              <a:t> </a:t>
            </a:r>
            <a:r>
              <a:rPr lang="cs-CZ" sz="2400" b="1" i="1" dirty="0" smtClean="0">
                <a:solidFill>
                  <a:srgbClr val="0070C0"/>
                </a:solidFill>
              </a:rPr>
              <a:t>   převezen do vyhnanství</a:t>
            </a:r>
          </a:p>
          <a:p>
            <a:r>
              <a:rPr lang="cs-CZ" sz="2400" b="1" i="1" dirty="0">
                <a:solidFill>
                  <a:srgbClr val="0070C0"/>
                </a:solidFill>
              </a:rPr>
              <a:t> </a:t>
            </a:r>
            <a:r>
              <a:rPr lang="cs-CZ" sz="2400" b="1" i="1" dirty="0" smtClean="0">
                <a:solidFill>
                  <a:srgbClr val="0070C0"/>
                </a:solidFill>
              </a:rPr>
              <a:t>   (Brixen – Itálie)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179129" y="5415607"/>
            <a:ext cx="32481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cs-CZ" sz="2400" b="1" i="1" dirty="0" smtClean="0">
                <a:solidFill>
                  <a:srgbClr val="0070C0"/>
                </a:solidFill>
              </a:rPr>
              <a:t>Krátce po návratu z exilu umírá</a:t>
            </a:r>
          </a:p>
        </p:txBody>
      </p:sp>
    </p:spTree>
    <p:extLst>
      <p:ext uri="{BB962C8B-B14F-4D97-AF65-F5344CB8AC3E}">
        <p14:creationId xmlns:p14="http://schemas.microsoft.com/office/powerpoint/2010/main" val="1415131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ál 1"/>
          <p:cNvSpPr/>
          <p:nvPr/>
        </p:nvSpPr>
        <p:spPr>
          <a:xfrm>
            <a:off x="3203848" y="404664"/>
            <a:ext cx="3024336" cy="144016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200" i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Epigram</a:t>
            </a:r>
            <a:endParaRPr lang="cs-CZ" sz="3200" i="1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755576" y="2060848"/>
            <a:ext cx="71287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i="1" dirty="0" smtClean="0">
                <a:solidFill>
                  <a:srgbClr val="002060"/>
                </a:solidFill>
              </a:rPr>
              <a:t>„Nechoď Vašku s pány na led,</a:t>
            </a:r>
          </a:p>
          <a:p>
            <a:r>
              <a:rPr lang="cs-CZ" sz="2400" i="1" dirty="0">
                <a:solidFill>
                  <a:srgbClr val="002060"/>
                </a:solidFill>
              </a:rPr>
              <a:t>m</a:t>
            </a:r>
            <a:r>
              <a:rPr lang="cs-CZ" sz="2400" i="1" dirty="0" smtClean="0">
                <a:solidFill>
                  <a:srgbClr val="002060"/>
                </a:solidFill>
              </a:rPr>
              <a:t>nohý příklad známe.</a:t>
            </a:r>
          </a:p>
          <a:p>
            <a:r>
              <a:rPr lang="cs-CZ" sz="2400" i="1" dirty="0" smtClean="0">
                <a:solidFill>
                  <a:srgbClr val="002060"/>
                </a:solidFill>
              </a:rPr>
              <a:t>Že pán sklouzne a sedlák si</a:t>
            </a:r>
          </a:p>
          <a:p>
            <a:r>
              <a:rPr lang="cs-CZ" sz="2400" i="1" dirty="0">
                <a:solidFill>
                  <a:srgbClr val="002060"/>
                </a:solidFill>
              </a:rPr>
              <a:t>z</a:t>
            </a:r>
            <a:r>
              <a:rPr lang="cs-CZ" sz="2400" i="1" dirty="0" smtClean="0">
                <a:solidFill>
                  <a:srgbClr val="002060"/>
                </a:solidFill>
              </a:rPr>
              <a:t>a něj nohy zláme.“</a:t>
            </a:r>
            <a:endParaRPr lang="cs-CZ" sz="2400" i="1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admin\AppData\Local\Microsoft\Windows\Temporary Internet Files\Content.IE5\RRAWF2WP\MC900441734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420888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755576" y="5589240"/>
            <a:ext cx="8192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Epigram je krátká, vtipná báseň, využívá ironie a satiry</a:t>
            </a:r>
            <a:endParaRPr lang="cs-CZ" b="1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5621319" y="4509120"/>
            <a:ext cx="1521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K.H. Borovský</a:t>
            </a:r>
            <a:endParaRPr lang="cs-CZ" dirty="0"/>
          </a:p>
        </p:txBody>
      </p:sp>
      <p:pic>
        <p:nvPicPr>
          <p:cNvPr id="1027" name="Picture 3" descr="C:\Users\admin\AppData\Local\Microsoft\Windows\Temporary Internet Files\Content.IE5\10P7RZJZ\MM900395747[1]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2937" y="3048000"/>
            <a:ext cx="238125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0757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167457"/>
            <a:ext cx="921617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cs-CZ" sz="4000" b="1" i="1" dirty="0" smtClean="0">
                <a:solidFill>
                  <a:srgbClr val="002060"/>
                </a:solidFill>
              </a:rPr>
              <a:t>V roce 1867 bylo  </a:t>
            </a:r>
            <a:r>
              <a:rPr lang="cs-CZ" sz="4000" b="1" i="1" dirty="0" smtClean="0">
                <a:solidFill>
                  <a:srgbClr val="FF0000"/>
                </a:solidFill>
              </a:rPr>
              <a:t>Rakousko </a:t>
            </a:r>
            <a:r>
              <a:rPr lang="cs-CZ" sz="4000" b="1" i="1" dirty="0" smtClean="0">
                <a:solidFill>
                  <a:srgbClr val="002060"/>
                </a:solidFill>
              </a:rPr>
              <a:t>rozděleno </a:t>
            </a:r>
          </a:p>
          <a:p>
            <a:r>
              <a:rPr lang="cs-CZ" sz="4000" b="1" i="1" dirty="0">
                <a:solidFill>
                  <a:srgbClr val="002060"/>
                </a:solidFill>
              </a:rPr>
              <a:t> </a:t>
            </a:r>
            <a:r>
              <a:rPr lang="cs-CZ" sz="4000" b="1" i="1" dirty="0" smtClean="0">
                <a:solidFill>
                  <a:srgbClr val="002060"/>
                </a:solidFill>
              </a:rPr>
              <a:t>    na dvě části: </a:t>
            </a:r>
            <a:r>
              <a:rPr lang="cs-CZ" sz="4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4000" b="1" i="1" dirty="0" smtClean="0">
                <a:solidFill>
                  <a:srgbClr val="FF0000"/>
                </a:solidFill>
              </a:rPr>
              <a:t>  </a:t>
            </a:r>
          </a:p>
        </p:txBody>
      </p:sp>
      <p:sp>
        <p:nvSpPr>
          <p:cNvPr id="4" name="Zaoblený obdélník 3"/>
          <p:cNvSpPr/>
          <p:nvPr/>
        </p:nvSpPr>
        <p:spPr>
          <a:xfrm>
            <a:off x="1259008" y="1628800"/>
            <a:ext cx="273630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i="1" dirty="0" smtClean="0">
                <a:solidFill>
                  <a:srgbClr val="C00000"/>
                </a:solidFill>
              </a:rPr>
              <a:t>Země  rakouské</a:t>
            </a:r>
            <a:endParaRPr lang="cs-CZ" sz="3200" b="1" i="1" dirty="0">
              <a:solidFill>
                <a:srgbClr val="C00000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932040" y="1665239"/>
            <a:ext cx="273630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i="1" dirty="0" smtClean="0">
                <a:solidFill>
                  <a:srgbClr val="C00000"/>
                </a:solidFill>
              </a:rPr>
              <a:t>Země  uherské</a:t>
            </a:r>
            <a:endParaRPr lang="cs-CZ" sz="3200" b="1" i="1" dirty="0">
              <a:solidFill>
                <a:srgbClr val="C00000"/>
              </a:solidFill>
            </a:endParaRPr>
          </a:p>
        </p:txBody>
      </p:sp>
      <p:sp>
        <p:nvSpPr>
          <p:cNvPr id="14" name="Šipka doprava 13"/>
          <p:cNvSpPr/>
          <p:nvPr/>
        </p:nvSpPr>
        <p:spPr>
          <a:xfrm rot="5400000">
            <a:off x="1634540" y="3412904"/>
            <a:ext cx="1770416" cy="1038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>
            <a:off x="1480008" y="4447376"/>
            <a:ext cx="229430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i="1" dirty="0" smtClean="0">
                <a:solidFill>
                  <a:srgbClr val="C00000"/>
                </a:solidFill>
              </a:rPr>
              <a:t>Země  české</a:t>
            </a:r>
            <a:endParaRPr lang="cs-CZ" sz="2400" b="1" i="1" dirty="0">
              <a:solidFill>
                <a:srgbClr val="C00000"/>
              </a:solidFill>
            </a:endParaRPr>
          </a:p>
        </p:txBody>
      </p:sp>
      <p:sp>
        <p:nvSpPr>
          <p:cNvPr id="16" name="Zaoblený obdélník 15"/>
          <p:cNvSpPr/>
          <p:nvPr/>
        </p:nvSpPr>
        <p:spPr>
          <a:xfrm>
            <a:off x="5040088" y="4447376"/>
            <a:ext cx="229430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i="1" dirty="0" smtClean="0">
                <a:solidFill>
                  <a:srgbClr val="C00000"/>
                </a:solidFill>
              </a:rPr>
              <a:t>Slovensko a Maďarsko</a:t>
            </a:r>
            <a:endParaRPr lang="cs-CZ" sz="2400" b="1" i="1" dirty="0">
              <a:solidFill>
                <a:srgbClr val="C00000"/>
              </a:solidFill>
            </a:endParaRPr>
          </a:p>
        </p:txBody>
      </p:sp>
      <p:sp>
        <p:nvSpPr>
          <p:cNvPr id="17" name="Šipka doprava 16"/>
          <p:cNvSpPr/>
          <p:nvPr/>
        </p:nvSpPr>
        <p:spPr>
          <a:xfrm rot="5400000">
            <a:off x="5250089" y="3412904"/>
            <a:ext cx="1770416" cy="1038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-72177" y="5373216"/>
            <a:ext cx="856420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cs-CZ" sz="4000" b="1" i="1" dirty="0" smtClean="0">
                <a:solidFill>
                  <a:srgbClr val="FF0000"/>
                </a:solidFill>
              </a:rPr>
              <a:t>Dualismus</a:t>
            </a:r>
            <a:r>
              <a:rPr lang="cs-CZ" sz="4000" b="1" i="1" dirty="0" smtClean="0">
                <a:solidFill>
                  <a:srgbClr val="002060"/>
                </a:solidFill>
              </a:rPr>
              <a:t>: každá část si spravovala</a:t>
            </a:r>
          </a:p>
          <a:p>
            <a:r>
              <a:rPr lang="cs-CZ" sz="4000" b="1" i="1" dirty="0">
                <a:solidFill>
                  <a:srgbClr val="002060"/>
                </a:solidFill>
              </a:rPr>
              <a:t> </a:t>
            </a:r>
            <a:r>
              <a:rPr lang="cs-CZ" sz="4000" b="1" i="1" dirty="0" smtClean="0">
                <a:solidFill>
                  <a:srgbClr val="002060"/>
                </a:solidFill>
              </a:rPr>
              <a:t>    mnohé záležitosti samostatně.</a:t>
            </a:r>
            <a:r>
              <a:rPr lang="cs-CZ" sz="4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4000" b="1" i="1" dirty="0" smtClean="0">
                <a:solidFill>
                  <a:srgbClr val="FF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56745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14" grpId="0" animBg="1"/>
      <p:bldP spid="15" grpId="0" animBg="1"/>
      <p:bldP spid="16" grpId="0" animBg="1"/>
      <p:bldP spid="17" grpId="0" animBg="1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2278593" y="404664"/>
            <a:ext cx="4824536" cy="108012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b="1" i="1" dirty="0" smtClean="0">
                <a:solidFill>
                  <a:srgbClr val="002060"/>
                </a:solidFill>
              </a:rPr>
              <a:t>Doplň text </a:t>
            </a:r>
            <a:r>
              <a:rPr lang="cs-CZ" sz="3600" b="1" i="1" dirty="0">
                <a:solidFill>
                  <a:srgbClr val="002060"/>
                </a:solidFill>
              </a:rPr>
              <a:t>:</a:t>
            </a:r>
            <a:endParaRPr lang="cs-CZ" sz="3600" b="1" i="1" dirty="0">
              <a:solidFill>
                <a:srgbClr val="FF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11559" y="1700807"/>
            <a:ext cx="7307963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i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Rok 1848 </a:t>
            </a:r>
            <a:r>
              <a:rPr lang="cs-CZ" sz="2400" i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byl  neklidný rokem celé Evropy.</a:t>
            </a:r>
          </a:p>
          <a:p>
            <a:endParaRPr lang="cs-CZ" sz="2400" i="1" dirty="0" smtClean="0">
              <a:solidFill>
                <a:srgbClr val="7030A0"/>
              </a:solidFill>
              <a:latin typeface="Arial Black" panose="020B0A04020102020204" pitchFamily="34" charset="0"/>
            </a:endParaRPr>
          </a:p>
          <a:p>
            <a:r>
              <a:rPr lang="cs-CZ" sz="2400" i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V řadě zemí vypukla ………………….</a:t>
            </a:r>
          </a:p>
          <a:p>
            <a:endParaRPr lang="cs-CZ" sz="2400" i="1" dirty="0" smtClean="0">
              <a:solidFill>
                <a:srgbClr val="7030A0"/>
              </a:solidFill>
              <a:latin typeface="Arial Black" panose="020B0A04020102020204" pitchFamily="34" charset="0"/>
            </a:endParaRPr>
          </a:p>
          <a:p>
            <a:r>
              <a:rPr lang="cs-CZ" sz="2400" i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Národy, žijící pod vládou …………………….</a:t>
            </a:r>
          </a:p>
          <a:p>
            <a:endParaRPr lang="cs-CZ" sz="2400" i="1" dirty="0" smtClean="0">
              <a:solidFill>
                <a:srgbClr val="7030A0"/>
              </a:solidFill>
              <a:latin typeface="Arial Black" panose="020B0A04020102020204" pitchFamily="34" charset="0"/>
            </a:endParaRPr>
          </a:p>
          <a:p>
            <a:r>
              <a:rPr lang="cs-CZ" sz="2400" i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byly ……………………</a:t>
            </a:r>
          </a:p>
          <a:p>
            <a:endParaRPr lang="cs-CZ" sz="2400" i="1" dirty="0" smtClean="0">
              <a:solidFill>
                <a:srgbClr val="7030A0"/>
              </a:solidFill>
              <a:latin typeface="Arial Black" panose="020B0A04020102020204" pitchFamily="34" charset="0"/>
            </a:endParaRPr>
          </a:p>
          <a:p>
            <a:r>
              <a:rPr lang="cs-CZ" sz="2400" i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Lidé si přáli vydání   …………………,   cizím</a:t>
            </a:r>
          </a:p>
          <a:p>
            <a:endParaRPr lang="cs-CZ" sz="2400" i="1" dirty="0" smtClean="0">
              <a:solidFill>
                <a:srgbClr val="7030A0"/>
              </a:solidFill>
              <a:latin typeface="Arial Black" panose="020B0A04020102020204" pitchFamily="34" charset="0"/>
            </a:endParaRPr>
          </a:p>
          <a:p>
            <a:r>
              <a:rPr lang="cs-CZ" sz="2400" i="1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slovem ……………………</a:t>
            </a:r>
          </a:p>
          <a:p>
            <a:endParaRPr lang="cs-CZ" sz="2400" i="1" dirty="0" smtClean="0">
              <a:solidFill>
                <a:srgbClr val="00B050"/>
              </a:solidFill>
              <a:latin typeface="Arial Black" panose="020B0A04020102020204" pitchFamily="34" charset="0"/>
            </a:endParaRPr>
          </a:p>
          <a:p>
            <a:endParaRPr lang="cs-CZ" sz="2400" i="1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4139952" y="2348880"/>
            <a:ext cx="2664296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rgbClr val="C00000"/>
                </a:solidFill>
              </a:rPr>
              <a:t>revoluce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860032" y="3212976"/>
            <a:ext cx="2664296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rgbClr val="C00000"/>
                </a:solidFill>
              </a:rPr>
              <a:t>Habsburků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1492493" y="3847022"/>
            <a:ext cx="2664296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rgbClr val="C00000"/>
                </a:solidFill>
              </a:rPr>
              <a:t>nespokojeny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3995936" y="4653136"/>
            <a:ext cx="2664296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rgbClr val="C00000"/>
                </a:solidFill>
              </a:rPr>
              <a:t>ústavy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2026565" y="5445224"/>
            <a:ext cx="2664296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rgbClr val="C00000"/>
                </a:solidFill>
              </a:rPr>
              <a:t>konstituce</a:t>
            </a:r>
            <a:endParaRPr lang="cs-CZ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06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07614" y="548680"/>
            <a:ext cx="82089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i="1" dirty="0">
                <a:solidFill>
                  <a:schemeClr val="tx2"/>
                </a:solidFill>
                <a:latin typeface="Arial Black" panose="020B0A04020102020204" pitchFamily="34" charset="0"/>
              </a:rPr>
              <a:t>V březnu se sešli v Praze zástupci Čechů na</a:t>
            </a:r>
          </a:p>
          <a:p>
            <a:endParaRPr lang="cs-CZ" sz="2400" i="1" dirty="0" smtClean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r>
              <a:rPr lang="cs-CZ" sz="2400" i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velké </a:t>
            </a:r>
            <a:r>
              <a:rPr lang="cs-CZ" sz="2400" i="1" dirty="0">
                <a:solidFill>
                  <a:schemeClr val="tx2"/>
                </a:solidFill>
                <a:latin typeface="Arial Black" panose="020B0A04020102020204" pitchFamily="34" charset="0"/>
              </a:rPr>
              <a:t>schůzi a sepsali …………..</a:t>
            </a:r>
          </a:p>
          <a:p>
            <a:endParaRPr lang="cs-CZ" sz="2400" i="1" dirty="0" smtClean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r>
              <a:rPr lang="cs-CZ" sz="2400" i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V </a:t>
            </a:r>
            <a:r>
              <a:rPr lang="cs-CZ" sz="2400" i="1" dirty="0">
                <a:solidFill>
                  <a:schemeClr val="tx2"/>
                </a:solidFill>
                <a:latin typeface="Arial Black" panose="020B0A04020102020204" pitchFamily="34" charset="0"/>
              </a:rPr>
              <a:t>červnu1848 byl svolán do Prahy </a:t>
            </a:r>
          </a:p>
          <a:p>
            <a:endParaRPr lang="cs-CZ" sz="2400" i="1" dirty="0" smtClean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r>
              <a:rPr lang="cs-CZ" sz="2400" i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…………………….</a:t>
            </a:r>
            <a:endParaRPr lang="cs-CZ" sz="2400" i="1" dirty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endParaRPr lang="cs-CZ" sz="2400" i="1" dirty="0" smtClean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r>
              <a:rPr lang="cs-CZ" sz="2400" i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Sjezdu  </a:t>
            </a:r>
            <a:r>
              <a:rPr lang="cs-CZ" sz="2400" i="1" dirty="0">
                <a:solidFill>
                  <a:schemeClr val="tx2"/>
                </a:solidFill>
                <a:latin typeface="Arial Black" panose="020B0A04020102020204" pitchFamily="34" charset="0"/>
              </a:rPr>
              <a:t>předsedal </a:t>
            </a:r>
            <a:r>
              <a:rPr lang="cs-CZ" sz="2400" i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……………………</a:t>
            </a:r>
          </a:p>
          <a:p>
            <a:endParaRPr lang="cs-CZ" sz="2400" i="1" dirty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r>
              <a:rPr lang="cs-CZ" sz="2400" i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V Praze vypukly pouliční ……………………</a:t>
            </a:r>
          </a:p>
          <a:p>
            <a:endParaRPr lang="cs-CZ" sz="2400" i="1" dirty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r>
              <a:rPr lang="cs-CZ" sz="2400" i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Lidé stavěly ……………………..</a:t>
            </a:r>
          </a:p>
          <a:p>
            <a:endParaRPr lang="cs-CZ" sz="2400" i="1" dirty="0">
              <a:solidFill>
                <a:schemeClr val="tx2"/>
              </a:solidFill>
              <a:latin typeface="Arial Black" panose="020B0A04020102020204" pitchFamily="34" charset="0"/>
            </a:endParaRPr>
          </a:p>
          <a:p>
            <a:r>
              <a:rPr lang="cs-CZ" sz="2400" i="1" dirty="0" smtClean="0">
                <a:solidFill>
                  <a:schemeClr val="tx2"/>
                </a:solidFill>
                <a:latin typeface="Arial Black" panose="020B0A04020102020204" pitchFamily="34" charset="0"/>
              </a:rPr>
              <a:t>Vojsko bouře potlačilo. </a:t>
            </a:r>
          </a:p>
        </p:txBody>
      </p:sp>
      <p:sp>
        <p:nvSpPr>
          <p:cNvPr id="3" name="Zaoblený obdélník 2"/>
          <p:cNvSpPr/>
          <p:nvPr/>
        </p:nvSpPr>
        <p:spPr>
          <a:xfrm>
            <a:off x="4290904" y="1276971"/>
            <a:ext cx="2664296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rgbClr val="C00000"/>
                </a:solidFill>
              </a:rPr>
              <a:t>petici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4" name="Zaoblený obdélník 3"/>
          <p:cNvSpPr/>
          <p:nvPr/>
        </p:nvSpPr>
        <p:spPr>
          <a:xfrm>
            <a:off x="539552" y="2708920"/>
            <a:ext cx="2664296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rgbClr val="C00000"/>
                </a:solidFill>
              </a:rPr>
              <a:t>Slovanský sjezd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3563888" y="3389822"/>
            <a:ext cx="2664296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rgbClr val="C00000"/>
                </a:solidFill>
              </a:rPr>
              <a:t>František Palacký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716016" y="4169179"/>
            <a:ext cx="2664296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rgbClr val="C00000"/>
                </a:solidFill>
              </a:rPr>
              <a:t>n</a:t>
            </a:r>
            <a:r>
              <a:rPr lang="cs-CZ" sz="2400" b="1" dirty="0" smtClean="0">
                <a:solidFill>
                  <a:srgbClr val="C00000"/>
                </a:solidFill>
              </a:rPr>
              <a:t>epokoje a bouře</a:t>
            </a:r>
            <a:endParaRPr lang="cs-CZ" sz="2400" b="1" dirty="0">
              <a:solidFill>
                <a:srgbClr val="C00000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2627784" y="5013176"/>
            <a:ext cx="2664296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rgbClr val="C00000"/>
                </a:solidFill>
              </a:rPr>
              <a:t>barikády</a:t>
            </a:r>
            <a:endParaRPr lang="cs-CZ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193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83568" y="620688"/>
            <a:ext cx="733874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sz="2400" i="1" dirty="0" smtClean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endParaRPr lang="cs-CZ" sz="2400" i="1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endParaRPr lang="cs-CZ" sz="2400" i="1" dirty="0" smtClean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endParaRPr lang="cs-CZ" sz="2400" i="1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endParaRPr lang="cs-CZ" sz="2400" i="1" dirty="0" smtClean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endParaRPr lang="cs-CZ" sz="2400" i="1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r>
              <a:rPr lang="cs-CZ" sz="2400" i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Jediným úspěchem revolučního hnutí bylo </a:t>
            </a:r>
          </a:p>
          <a:p>
            <a:endParaRPr lang="cs-CZ" sz="2400" i="1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r>
              <a:rPr lang="cs-CZ" sz="2400" i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         …………………………………………</a:t>
            </a:r>
            <a:endParaRPr lang="cs-CZ" sz="2400" i="1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1760650" y="3388936"/>
            <a:ext cx="5184576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i="1" dirty="0" smtClean="0">
                <a:solidFill>
                  <a:srgbClr val="FF0000"/>
                </a:solidFill>
              </a:rPr>
              <a:t>Zrušení roboty a poddanství</a:t>
            </a:r>
            <a:endParaRPr lang="cs-CZ" sz="2400" b="1" i="1" dirty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860775" y="2492896"/>
            <a:ext cx="613501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sz="2400" i="1" dirty="0" smtClean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endParaRPr lang="cs-CZ" sz="2400" i="1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endParaRPr lang="cs-CZ" sz="2400" i="1" dirty="0" smtClean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endParaRPr lang="cs-CZ" sz="2400" i="1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endParaRPr lang="cs-CZ" sz="2400" i="1" dirty="0" smtClean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endParaRPr lang="cs-CZ" sz="2400" i="1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r>
              <a:rPr lang="cs-CZ" sz="2400" i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Na trůn nastoupil  </a:t>
            </a:r>
          </a:p>
          <a:p>
            <a:endParaRPr lang="cs-CZ" sz="2400" i="1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r>
              <a:rPr lang="cs-CZ" sz="2400" i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         …………………………………………</a:t>
            </a:r>
            <a:endParaRPr lang="cs-CZ" sz="2400" i="1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1796570" y="5261144"/>
            <a:ext cx="5184576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i="1" dirty="0" smtClean="0">
                <a:solidFill>
                  <a:srgbClr val="FF0000"/>
                </a:solidFill>
              </a:rPr>
              <a:t>František Josef I.</a:t>
            </a:r>
            <a:endParaRPr lang="cs-CZ" sz="2400" b="1" i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860775" y="-1539552"/>
            <a:ext cx="7132915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sz="2400" i="1" dirty="0" smtClean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endParaRPr lang="cs-CZ" sz="2400" i="1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endParaRPr lang="cs-CZ" sz="2400" i="1" dirty="0" smtClean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endParaRPr lang="cs-CZ" sz="2400" i="1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endParaRPr lang="cs-CZ" sz="2400" i="1" dirty="0" smtClean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endParaRPr lang="cs-CZ" sz="2400" i="1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r>
              <a:rPr lang="cs-CZ" sz="2400" i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Nejvíce pronásledovaný český vlastenec </a:t>
            </a:r>
          </a:p>
          <a:p>
            <a:endParaRPr lang="cs-CZ" sz="2400" i="1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r>
              <a:rPr lang="cs-CZ" sz="2400" i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          …………………………………………</a:t>
            </a:r>
            <a:endParaRPr lang="cs-CZ" sz="2400" i="1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1731259" y="1228696"/>
            <a:ext cx="5184576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i="1" dirty="0" smtClean="0">
                <a:solidFill>
                  <a:srgbClr val="FF0000"/>
                </a:solidFill>
              </a:rPr>
              <a:t>Karel Havlíček Borovský</a:t>
            </a:r>
            <a:endParaRPr lang="cs-CZ" sz="2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836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solidFill>
                <a:prstClr val="black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30466" y="2179112"/>
            <a:ext cx="813690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b="1" i="1" dirty="0" smtClean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cs-CZ" sz="1600" b="1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solidFill>
                  <a:prstClr val="black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ČAPKA, </a:t>
            </a:r>
            <a:r>
              <a:rPr lang="cs-CZ" sz="1600" i="1" dirty="0">
                <a:solidFill>
                  <a:prstClr val="black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F</a:t>
            </a:r>
            <a:r>
              <a:rPr lang="cs-CZ" sz="1600" i="1" dirty="0" smtClean="0">
                <a:solidFill>
                  <a:prstClr val="black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. Vlastivěda 5. Významné události nových českých dějin, učebnice pro 5.ročník. Brno: Nová škola, 2013. ISBN 978-80-7289-480-2. s. 17 - 18.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Čapka, F. Člověk a jeho svět. Lidé a čas. Obrazy z novějších českých dějin. Všeň: ALTER, 2012. 59 s. ISBN 978-80-7245-229-3</a:t>
            </a:r>
            <a:r>
              <a:rPr lang="cs-CZ" sz="1600" i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cs-CZ" sz="1600" dirty="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sz="16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Dlouhý, A., Chmelařová, H. Pracovní listy k učebnici Obrazy z novějších českých dějin. Všeň: ALTER, 2011. 47 s. ISBN 80-7168-013-3. </a:t>
            </a:r>
            <a:endParaRPr lang="cs-CZ" sz="1600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cs-CZ" sz="1600" dirty="0">
                <a:solidFill>
                  <a:prstClr val="black"/>
                </a:solidFill>
              </a:rPr>
              <a:t> 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b="1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Použité zdroje: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Obrazový materiál je použit z galerie obrázků a klipartů Microsoft Office.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854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95536" y="-2036637"/>
            <a:ext cx="8136904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prstClr val="black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>
              <a:solidFill>
                <a:prstClr val="black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prstClr val="black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>
              <a:solidFill>
                <a:prstClr val="black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prstClr val="black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prstClr val="black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>
              <a:solidFill>
                <a:prstClr val="black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solidFill>
                  <a:prstClr val="black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Strana 6</a:t>
            </a:r>
            <a:endParaRPr lang="cs-CZ" sz="1600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[OBR.1] </a:t>
            </a:r>
            <a:r>
              <a:rPr lang="en-US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[cit.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2013-10-11</a:t>
            </a:r>
            <a:r>
              <a:rPr lang="en-US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]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Dostupný </a:t>
            </a:r>
            <a:r>
              <a:rPr lang="cs-CZ" sz="1600" i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pod licencí </a:t>
            </a:r>
            <a:r>
              <a:rPr lang="cs-CZ" sz="1600" i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Creative</a:t>
            </a:r>
            <a:r>
              <a:rPr lang="cs-CZ" sz="1600" i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cs-CZ" sz="1600" i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Commons</a:t>
            </a:r>
            <a:r>
              <a:rPr lang="cs-CZ" sz="1600" i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na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WWW</a:t>
            </a: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:&lt;</a:t>
            </a:r>
            <a:r>
              <a:rPr lang="cs-CZ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http://</a:t>
            </a:r>
            <a:r>
              <a:rPr lang="cs-CZ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commons.wikimedia.org/wiki/File:J%C3%B3zsef_Heicke23.jpg?uselang=cs.</a:t>
            </a:r>
            <a:r>
              <a:rPr lang="cs-CZ" sz="1600" i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jpg</a:t>
            </a:r>
            <a:r>
              <a:rPr lang="en-US" sz="1600" i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&gt;.</a:t>
            </a:r>
            <a:endParaRPr lang="cs-CZ" sz="1600" i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Strana </a:t>
            </a:r>
            <a:r>
              <a:rPr lang="cs-CZ" sz="1600" i="1" dirty="0" smtClean="0">
                <a:solidFill>
                  <a:srgbClr val="000000"/>
                </a:solidFill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10</a:t>
            </a:r>
            <a:endParaRPr lang="cs-CZ" sz="1600" i="1" dirty="0">
              <a:solidFill>
                <a:srgbClr val="000000"/>
              </a:solidFill>
              <a:latin typeface="Courier New" panose="02070309020205020404" pitchFamily="49" charset="0"/>
              <a:ea typeface="Times New Roman" pitchFamily="18" charset="0"/>
              <a:cs typeface="Courier New" panose="02070309020205020404" pitchFamily="49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[OBR.2] </a:t>
            </a:r>
            <a:r>
              <a:rPr lang="en-US" sz="1600" i="1" dirty="0" smtClean="0">
                <a:solidFill>
                  <a:srgbClr val="000000"/>
                </a:solidFill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[</a:t>
            </a:r>
            <a:r>
              <a:rPr lang="cs-CZ" sz="1600" i="1" dirty="0" smtClean="0">
                <a:solidFill>
                  <a:srgbClr val="000000"/>
                </a:solidFill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cit.2013-10-11</a:t>
            </a:r>
            <a:r>
              <a:rPr lang="en-US" sz="1600" i="1" dirty="0" smtClean="0">
                <a:solidFill>
                  <a:srgbClr val="000000"/>
                </a:solidFill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 ]</a:t>
            </a:r>
            <a:r>
              <a:rPr lang="cs-CZ" sz="1600" i="1" dirty="0" smtClean="0">
                <a:solidFill>
                  <a:srgbClr val="000000"/>
                </a:solidFill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Dostupný </a:t>
            </a:r>
            <a:r>
              <a:rPr lang="cs-CZ" sz="1600" i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pod licencí </a:t>
            </a:r>
            <a:r>
              <a:rPr lang="cs-CZ" sz="1600" i="1" dirty="0" err="1">
                <a:solidFill>
                  <a:srgbClr val="000000"/>
                </a:solidFill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Creative</a:t>
            </a:r>
            <a:r>
              <a:rPr lang="cs-CZ" sz="1600" i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 </a:t>
            </a:r>
            <a:r>
              <a:rPr lang="cs-CZ" sz="1600" i="1" dirty="0" err="1">
                <a:solidFill>
                  <a:srgbClr val="000000"/>
                </a:solidFill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Commons</a:t>
            </a:r>
            <a:r>
              <a:rPr lang="cs-CZ" sz="1600" i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 na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solidFill>
                  <a:srgbClr val="000000"/>
                </a:solidFill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WWW</a:t>
            </a:r>
            <a:r>
              <a:rPr lang="cs-CZ" sz="1600" i="1" dirty="0">
                <a:solidFill>
                  <a:srgbClr val="000000"/>
                </a:solidFill>
                <a:latin typeface="Courier New" panose="02070309020205020404" pitchFamily="49" charset="0"/>
                <a:ea typeface="Times New Roman" pitchFamily="18" charset="0"/>
                <a:cs typeface="Courier New" panose="02070309020205020404" pitchFamily="49" charset="0"/>
              </a:rPr>
              <a:t>:&lt;http://commons.wikimedia.org/wiki/File:Jan_Vil%C3%ADmek_-_Karel_Havl%C3%AD%C4%8Dek_Borovsk%C3%BD.jpg?uselang=cs</a:t>
            </a:r>
            <a:r>
              <a:rPr lang="cs-CZ" sz="1600" i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.jpg</a:t>
            </a:r>
            <a:r>
              <a:rPr lang="en-US" sz="1600" i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&gt;.</a:t>
            </a:r>
            <a:endParaRPr lang="cs-CZ" sz="1600" i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sz="1600" i="1" dirty="0" smtClean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Nečíslovaný obrazový materiál je použit z kolekce programu Microsoft PowerPoint.</a:t>
            </a:r>
            <a:endParaRPr lang="cs-CZ" sz="1600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88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620688"/>
            <a:ext cx="1655763" cy="1360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784" y="692696"/>
            <a:ext cx="5976813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 smtClean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 smtClean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 smtClean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solidFill>
                  <a:prstClr val="black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solidFill>
                <a:prstClr val="black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519358"/>
              </p:ext>
            </p:extLst>
          </p:nvPr>
        </p:nvGraphicFramePr>
        <p:xfrm>
          <a:off x="467544" y="2492896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Marie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Švandová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Člověk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a jeho svět</a:t>
                      </a:r>
                      <a:endParaRPr lang="cs-CZ" sz="16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Člověk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a jeho svět</a:t>
                      </a:r>
                      <a:endParaRPr lang="cs-CZ" sz="16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Vyučovací 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Vlastivěda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5.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České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dějiny 2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Revoluční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rok 1848 1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VY_32_INOVACE_41.08.ŠVA.VL.5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15. 10. 2013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6242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i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Revoluční rok 1848</a:t>
            </a:r>
            <a:endParaRPr lang="cs-CZ" i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4000" b="1" i="1" dirty="0" smtClean="0">
                <a:solidFill>
                  <a:srgbClr val="0070C0"/>
                </a:solidFill>
              </a:rPr>
              <a:t>Nespokojenost s Habsburky</a:t>
            </a:r>
            <a:endParaRPr lang="cs-CZ" sz="40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204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dmin\AppData\Local\Microsoft\Windows\Temporary Internet Files\Content.IE5\RRAWF2WP\MC900404705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3819" y="3567792"/>
            <a:ext cx="3079403" cy="3052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aoblený obdélník 1"/>
          <p:cNvSpPr/>
          <p:nvPr/>
        </p:nvSpPr>
        <p:spPr>
          <a:xfrm>
            <a:off x="2278985" y="404664"/>
            <a:ext cx="4824536" cy="914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b="1" i="1" dirty="0" smtClean="0"/>
              <a:t>1. pol. 19. století</a:t>
            </a:r>
            <a:endParaRPr lang="cs-CZ" sz="3600" b="1" i="1" dirty="0"/>
          </a:p>
        </p:txBody>
      </p:sp>
      <p:sp>
        <p:nvSpPr>
          <p:cNvPr id="3" name="TextovéPole 2"/>
          <p:cNvSpPr txBox="1"/>
          <p:nvPr/>
        </p:nvSpPr>
        <p:spPr>
          <a:xfrm>
            <a:off x="467544" y="1628800"/>
            <a:ext cx="841531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cs-CZ" sz="4000" b="1" i="1" dirty="0" smtClean="0">
                <a:solidFill>
                  <a:srgbClr val="002060"/>
                </a:solidFill>
              </a:rPr>
              <a:t>V rakousko-uherské monarchii </a:t>
            </a:r>
          </a:p>
          <a:p>
            <a:r>
              <a:rPr lang="cs-CZ" sz="4000" b="1" i="1" dirty="0">
                <a:solidFill>
                  <a:srgbClr val="002060"/>
                </a:solidFill>
              </a:rPr>
              <a:t> </a:t>
            </a:r>
            <a:r>
              <a:rPr lang="cs-CZ" sz="4000" b="1" i="1" dirty="0" smtClean="0">
                <a:solidFill>
                  <a:srgbClr val="002060"/>
                </a:solidFill>
              </a:rPr>
              <a:t>    narůstá nespokojenost se způsobem</a:t>
            </a:r>
          </a:p>
          <a:p>
            <a:r>
              <a:rPr lang="cs-CZ" sz="4000" b="1" i="1" dirty="0">
                <a:solidFill>
                  <a:srgbClr val="002060"/>
                </a:solidFill>
              </a:rPr>
              <a:t> </a:t>
            </a:r>
            <a:r>
              <a:rPr lang="cs-CZ" sz="4000" b="1" i="1" dirty="0" smtClean="0">
                <a:solidFill>
                  <a:srgbClr val="002060"/>
                </a:solidFill>
              </a:rPr>
              <a:t>     </a:t>
            </a:r>
            <a:r>
              <a:rPr lang="cs-CZ" sz="4000" b="1" i="1" dirty="0" smtClean="0">
                <a:solidFill>
                  <a:srgbClr val="FF0000"/>
                </a:solidFill>
              </a:rPr>
              <a:t>vlády</a:t>
            </a:r>
            <a:r>
              <a:rPr lang="cs-CZ" sz="4000" b="1" i="1" dirty="0" smtClean="0">
                <a:solidFill>
                  <a:srgbClr val="002060"/>
                </a:solidFill>
              </a:rPr>
              <a:t> </a:t>
            </a:r>
            <a:r>
              <a:rPr lang="cs-CZ" sz="4000" b="1" i="1" dirty="0" smtClean="0">
                <a:solidFill>
                  <a:srgbClr val="FF0000"/>
                </a:solidFill>
              </a:rPr>
              <a:t>Habsburků</a:t>
            </a:r>
            <a:r>
              <a:rPr lang="cs-CZ" sz="4000" b="1" dirty="0" smtClean="0">
                <a:solidFill>
                  <a:srgbClr val="002060"/>
                </a:solidFill>
              </a:rPr>
              <a:t> </a:t>
            </a:r>
            <a:endParaRPr lang="cs-CZ" sz="4000" b="1" dirty="0">
              <a:solidFill>
                <a:srgbClr val="00206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74164" y="3602072"/>
            <a:ext cx="706648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cs-CZ" sz="4000" b="1" i="1" dirty="0" smtClean="0">
                <a:solidFill>
                  <a:srgbClr val="0070C0"/>
                </a:solidFill>
              </a:rPr>
              <a:t>Stále častěji zaznívá volání po</a:t>
            </a:r>
          </a:p>
          <a:p>
            <a:r>
              <a:rPr lang="cs-CZ" sz="4000" b="1" i="1" dirty="0">
                <a:solidFill>
                  <a:srgbClr val="00B050"/>
                </a:solidFill>
              </a:rPr>
              <a:t> </a:t>
            </a:r>
            <a:r>
              <a:rPr lang="cs-CZ" sz="4000" b="1" i="1" dirty="0" smtClean="0">
                <a:solidFill>
                  <a:srgbClr val="00B050"/>
                </a:solidFill>
              </a:rPr>
              <a:t>    </a:t>
            </a:r>
            <a:r>
              <a:rPr lang="cs-CZ" sz="4000" b="1" i="1" dirty="0" smtClean="0">
                <a:solidFill>
                  <a:srgbClr val="FF0000"/>
                </a:solidFill>
              </a:rPr>
              <a:t>národní svobodě</a:t>
            </a:r>
            <a:r>
              <a:rPr lang="cs-CZ" sz="4000" b="1" i="1" dirty="0" smtClean="0">
                <a:solidFill>
                  <a:srgbClr val="00B050"/>
                </a:solidFill>
              </a:rPr>
              <a:t> </a:t>
            </a:r>
            <a:endParaRPr lang="cs-CZ" sz="4000" b="1" i="1" dirty="0" smtClean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07554" y="4947673"/>
            <a:ext cx="818813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cs-CZ" sz="4000" b="1" i="1" dirty="0" smtClean="0">
                <a:solidFill>
                  <a:srgbClr val="00B050"/>
                </a:solidFill>
              </a:rPr>
              <a:t>Většina obyvatelstva nemá taková </a:t>
            </a:r>
          </a:p>
          <a:p>
            <a:r>
              <a:rPr lang="cs-CZ" sz="4000" b="1" i="1" dirty="0">
                <a:solidFill>
                  <a:srgbClr val="00B050"/>
                </a:solidFill>
              </a:rPr>
              <a:t> </a:t>
            </a:r>
            <a:r>
              <a:rPr lang="cs-CZ" sz="4000" b="1" i="1" dirty="0" smtClean="0">
                <a:solidFill>
                  <a:srgbClr val="00B050"/>
                </a:solidFill>
              </a:rPr>
              <a:t>     práva jako </a:t>
            </a:r>
            <a:r>
              <a:rPr lang="cs-CZ" sz="4000" b="1" i="1" dirty="0" smtClean="0">
                <a:solidFill>
                  <a:srgbClr val="FF0000"/>
                </a:solidFill>
              </a:rPr>
              <a:t>šlechta a církev</a:t>
            </a:r>
            <a:r>
              <a:rPr lang="cs-CZ" sz="4000" b="1" i="1" dirty="0" smtClean="0">
                <a:solidFill>
                  <a:srgbClr val="00B050"/>
                </a:solidFill>
              </a:rPr>
              <a:t>  </a:t>
            </a:r>
            <a:endParaRPr lang="cs-CZ" sz="4000" b="1" i="1" dirty="0" smtClean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admin\AppData\Local\Microsoft\Windows\Temporary Internet Files\Content.IE5\RRAWF2WP\MC90037876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843" y="188640"/>
            <a:ext cx="1825142" cy="1665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266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AppData\Local\Microsoft\Windows\Temporary Internet Files\Content.IE5\10P7RZJZ\MC90037959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43529">
            <a:off x="5295820" y="3501008"/>
            <a:ext cx="3034125" cy="2952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387300" y="1944126"/>
            <a:ext cx="804034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cs-CZ" sz="4000" b="1" i="1" dirty="0" smtClean="0">
                <a:solidFill>
                  <a:srgbClr val="002060"/>
                </a:solidFill>
              </a:rPr>
              <a:t>Lidé si přáli své zástupce do vlády</a:t>
            </a:r>
            <a:r>
              <a:rPr lang="cs-CZ" sz="4000" b="1" i="1" dirty="0" smtClean="0">
                <a:solidFill>
                  <a:srgbClr val="00B050"/>
                </a:solidFill>
              </a:rPr>
              <a:t>,</a:t>
            </a:r>
          </a:p>
          <a:p>
            <a:r>
              <a:rPr lang="cs-CZ" sz="4000" b="1" i="1" dirty="0">
                <a:solidFill>
                  <a:srgbClr val="00B050"/>
                </a:solidFill>
              </a:rPr>
              <a:t> </a:t>
            </a:r>
            <a:r>
              <a:rPr lang="cs-CZ" sz="4000" b="1" i="1" dirty="0" smtClean="0">
                <a:solidFill>
                  <a:srgbClr val="00B050"/>
                </a:solidFill>
              </a:rPr>
              <a:t>    </a:t>
            </a:r>
            <a:r>
              <a:rPr lang="cs-CZ" sz="4000" b="1" i="1" dirty="0" smtClean="0">
                <a:solidFill>
                  <a:srgbClr val="002060"/>
                </a:solidFill>
              </a:rPr>
              <a:t>zvolené ve </a:t>
            </a:r>
            <a:r>
              <a:rPr lang="cs-CZ" sz="4000" b="1" i="1" dirty="0" smtClean="0">
                <a:solidFill>
                  <a:srgbClr val="FF0000"/>
                </a:solidFill>
              </a:rPr>
              <a:t>volbách, </a:t>
            </a:r>
            <a:r>
              <a:rPr lang="cs-CZ" sz="4000" b="1" i="1" dirty="0" smtClean="0">
                <a:solidFill>
                  <a:srgbClr val="002060"/>
                </a:solidFill>
              </a:rPr>
              <a:t>všichni budou </a:t>
            </a:r>
          </a:p>
          <a:p>
            <a:r>
              <a:rPr lang="cs-CZ" sz="4000" b="1" i="1" dirty="0">
                <a:solidFill>
                  <a:srgbClr val="00B050"/>
                </a:solidFill>
              </a:rPr>
              <a:t> </a:t>
            </a:r>
            <a:r>
              <a:rPr lang="cs-CZ" sz="4000" b="1" i="1" dirty="0" smtClean="0">
                <a:solidFill>
                  <a:srgbClr val="00B050"/>
                </a:solidFill>
              </a:rPr>
              <a:t>    </a:t>
            </a:r>
            <a:r>
              <a:rPr lang="cs-CZ" sz="4000" b="1" i="1" dirty="0" smtClean="0">
                <a:solidFill>
                  <a:srgbClr val="002060"/>
                </a:solidFill>
              </a:rPr>
              <a:t>žít podle </a:t>
            </a:r>
            <a:r>
              <a:rPr lang="cs-CZ" sz="4000" b="1" i="1" dirty="0" smtClean="0">
                <a:solidFill>
                  <a:srgbClr val="FF0000"/>
                </a:solidFill>
              </a:rPr>
              <a:t>ústavy - konstituce 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12778" y="620687"/>
            <a:ext cx="782008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cs-CZ" sz="4000" b="1" i="1" dirty="0" smtClean="0">
                <a:solidFill>
                  <a:srgbClr val="FF0000"/>
                </a:solidFill>
              </a:rPr>
              <a:t>Policie a cenzura </a:t>
            </a:r>
            <a:r>
              <a:rPr lang="cs-CZ" sz="4000" b="1" i="1" dirty="0" smtClean="0">
                <a:solidFill>
                  <a:srgbClr val="00B050"/>
                </a:solidFill>
              </a:rPr>
              <a:t>pronásledovala </a:t>
            </a:r>
          </a:p>
          <a:p>
            <a:r>
              <a:rPr lang="cs-CZ" sz="4000" b="1" i="1" dirty="0">
                <a:solidFill>
                  <a:srgbClr val="00B050"/>
                </a:solidFill>
              </a:rPr>
              <a:t> </a:t>
            </a:r>
            <a:r>
              <a:rPr lang="cs-CZ" sz="4000" b="1" i="1" dirty="0" smtClean="0">
                <a:solidFill>
                  <a:srgbClr val="00B050"/>
                </a:solidFill>
              </a:rPr>
              <a:t>    české vlastence  </a:t>
            </a:r>
            <a:endParaRPr lang="cs-CZ" sz="4000" b="1" i="1" dirty="0" smtClean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76394" y="4217201"/>
            <a:ext cx="766703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cs-CZ" sz="4000" b="1" i="1" dirty="0" smtClean="0">
                <a:solidFill>
                  <a:srgbClr val="002060"/>
                </a:solidFill>
              </a:rPr>
              <a:t>V březnu 1848 se sešli v Praze </a:t>
            </a:r>
          </a:p>
          <a:p>
            <a:r>
              <a:rPr lang="cs-CZ" sz="4000" b="1" i="1" dirty="0">
                <a:solidFill>
                  <a:srgbClr val="002060"/>
                </a:solidFill>
              </a:rPr>
              <a:t> </a:t>
            </a:r>
            <a:r>
              <a:rPr lang="cs-CZ" sz="4000" b="1" i="1" dirty="0" smtClean="0">
                <a:solidFill>
                  <a:srgbClr val="002060"/>
                </a:solidFill>
              </a:rPr>
              <a:t>    zástupci</a:t>
            </a:r>
            <a:r>
              <a:rPr lang="cs-CZ" sz="4000" b="1" i="1" dirty="0">
                <a:solidFill>
                  <a:srgbClr val="002060"/>
                </a:solidFill>
              </a:rPr>
              <a:t> </a:t>
            </a:r>
            <a:r>
              <a:rPr lang="cs-CZ" sz="4000" b="1" i="1" dirty="0" smtClean="0">
                <a:solidFill>
                  <a:srgbClr val="002060"/>
                </a:solidFill>
              </a:rPr>
              <a:t>Čechů na velké schůzi </a:t>
            </a:r>
          </a:p>
          <a:p>
            <a:r>
              <a:rPr lang="cs-CZ" sz="4000" b="1" i="1" dirty="0">
                <a:solidFill>
                  <a:srgbClr val="002060"/>
                </a:solidFill>
              </a:rPr>
              <a:t> </a:t>
            </a:r>
            <a:r>
              <a:rPr lang="cs-CZ" sz="4000" b="1" i="1" dirty="0" smtClean="0">
                <a:solidFill>
                  <a:srgbClr val="002060"/>
                </a:solidFill>
              </a:rPr>
              <a:t>    a sepsali </a:t>
            </a:r>
            <a:r>
              <a:rPr lang="cs-CZ" sz="4000" b="1" i="1" dirty="0" smtClean="0">
                <a:solidFill>
                  <a:srgbClr val="FF0000"/>
                </a:solidFill>
              </a:rPr>
              <a:t>Petici  </a:t>
            </a:r>
          </a:p>
        </p:txBody>
      </p:sp>
    </p:spTree>
    <p:extLst>
      <p:ext uri="{BB962C8B-B14F-4D97-AF65-F5344CB8AC3E}">
        <p14:creationId xmlns:p14="http://schemas.microsoft.com/office/powerpoint/2010/main" val="721509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2278593" y="404664"/>
            <a:ext cx="4824536" cy="914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b="1" i="1" dirty="0" smtClean="0">
                <a:solidFill>
                  <a:srgbClr val="FF0000"/>
                </a:solidFill>
              </a:rPr>
              <a:t>V petici požadovali:</a:t>
            </a:r>
            <a:endParaRPr lang="cs-CZ" sz="3600" b="1" i="1" dirty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81774" y="1319064"/>
            <a:ext cx="771999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cs-CZ" sz="4000" b="1" i="1" dirty="0">
                <a:solidFill>
                  <a:srgbClr val="002060"/>
                </a:solidFill>
              </a:rPr>
              <a:t>s</a:t>
            </a:r>
            <a:r>
              <a:rPr lang="cs-CZ" sz="4000" b="1" i="1" dirty="0" smtClean="0">
                <a:solidFill>
                  <a:srgbClr val="002060"/>
                </a:solidFill>
              </a:rPr>
              <a:t>tejná práva pro všechny občany</a:t>
            </a:r>
          </a:p>
          <a:p>
            <a:endParaRPr lang="cs-CZ" sz="4000" b="1" i="1" dirty="0" smtClean="0">
              <a:solidFill>
                <a:srgbClr val="00B05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98311" y="2186960"/>
            <a:ext cx="424077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cs-CZ" sz="4000" b="1" i="1" dirty="0">
                <a:solidFill>
                  <a:srgbClr val="00B050"/>
                </a:solidFill>
              </a:rPr>
              <a:t>z</a:t>
            </a:r>
            <a:r>
              <a:rPr lang="cs-CZ" sz="4000" b="1" i="1" dirty="0" smtClean="0">
                <a:solidFill>
                  <a:srgbClr val="00B050"/>
                </a:solidFill>
              </a:rPr>
              <a:t>rušení cenzury 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81774" y="2894846"/>
            <a:ext cx="901817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cs-CZ" sz="4000" b="1" i="1" dirty="0">
                <a:solidFill>
                  <a:srgbClr val="C00000"/>
                </a:solidFill>
              </a:rPr>
              <a:t>z</a:t>
            </a:r>
            <a:r>
              <a:rPr lang="cs-CZ" sz="4000" b="1" i="1" dirty="0" smtClean="0">
                <a:solidFill>
                  <a:srgbClr val="C00000"/>
                </a:solidFill>
              </a:rPr>
              <a:t>rušení poddanství a roboty, odvádění </a:t>
            </a:r>
          </a:p>
          <a:p>
            <a:r>
              <a:rPr lang="cs-CZ" sz="4000" b="1" i="1" dirty="0">
                <a:solidFill>
                  <a:srgbClr val="C00000"/>
                </a:solidFill>
              </a:rPr>
              <a:t> </a:t>
            </a:r>
            <a:r>
              <a:rPr lang="cs-CZ" sz="4000" b="1" i="1" dirty="0" smtClean="0">
                <a:solidFill>
                  <a:srgbClr val="C00000"/>
                </a:solidFill>
              </a:rPr>
              <a:t>    dávek 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60477" y="4203045"/>
            <a:ext cx="831702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cs-CZ" sz="4000" b="1" i="1" dirty="0">
                <a:solidFill>
                  <a:srgbClr val="FFC000"/>
                </a:solidFill>
              </a:rPr>
              <a:t> </a:t>
            </a:r>
            <a:r>
              <a:rPr lang="cs-CZ" sz="4000" b="1" i="1" dirty="0" smtClean="0">
                <a:solidFill>
                  <a:srgbClr val="FFC000"/>
                </a:solidFill>
              </a:rPr>
              <a:t>rovnoprávnost češtiny s němčinou  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98311" y="5085184"/>
            <a:ext cx="90290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cs-CZ" sz="4000" b="1" i="1" dirty="0">
                <a:solidFill>
                  <a:srgbClr val="7030A0"/>
                </a:solidFill>
              </a:rPr>
              <a:t>č</a:t>
            </a:r>
            <a:r>
              <a:rPr lang="cs-CZ" sz="4000" b="1" i="1" dirty="0" smtClean="0">
                <a:solidFill>
                  <a:srgbClr val="7030A0"/>
                </a:solidFill>
              </a:rPr>
              <a:t>ástečnou samostatnost českých zemí  </a:t>
            </a:r>
          </a:p>
        </p:txBody>
      </p:sp>
    </p:spTree>
    <p:extLst>
      <p:ext uri="{BB962C8B-B14F-4D97-AF65-F5344CB8AC3E}">
        <p14:creationId xmlns:p14="http://schemas.microsoft.com/office/powerpoint/2010/main" val="2670816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2278593" y="404664"/>
            <a:ext cx="4824536" cy="108012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b="1" i="1" dirty="0" smtClean="0">
                <a:solidFill>
                  <a:srgbClr val="FF0000"/>
                </a:solidFill>
              </a:rPr>
              <a:t>Bouře a nepokoje v Praze</a:t>
            </a:r>
            <a:endParaRPr lang="cs-CZ" sz="3600" b="1" i="1" dirty="0">
              <a:solidFill>
                <a:srgbClr val="FF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7181" y="1490896"/>
            <a:ext cx="864730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cs-CZ" sz="4000" b="1" i="1" dirty="0" smtClean="0">
                <a:solidFill>
                  <a:srgbClr val="002060"/>
                </a:solidFill>
              </a:rPr>
              <a:t>V červnu se v Praze sešel </a:t>
            </a:r>
            <a:r>
              <a:rPr lang="cs-CZ" sz="4000" b="1" i="1" dirty="0" smtClean="0">
                <a:solidFill>
                  <a:srgbClr val="FF0000"/>
                </a:solidFill>
              </a:rPr>
              <a:t>Slovanský</a:t>
            </a:r>
          </a:p>
          <a:p>
            <a:r>
              <a:rPr lang="cs-CZ" sz="4000" b="1" i="1" dirty="0">
                <a:solidFill>
                  <a:srgbClr val="FF0000"/>
                </a:solidFill>
              </a:rPr>
              <a:t> </a:t>
            </a:r>
            <a:r>
              <a:rPr lang="cs-CZ" sz="4000" b="1" i="1" dirty="0" smtClean="0">
                <a:solidFill>
                  <a:srgbClr val="FF0000"/>
                </a:solidFill>
              </a:rPr>
              <a:t>     sjezd </a:t>
            </a:r>
            <a:r>
              <a:rPr lang="cs-CZ" sz="4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– v čele stál </a:t>
            </a:r>
            <a:r>
              <a:rPr lang="cs-CZ" sz="4000" b="1" i="1" dirty="0" smtClean="0">
                <a:solidFill>
                  <a:srgbClr val="FF0000"/>
                </a:solidFill>
              </a:rPr>
              <a:t>František Palacký</a:t>
            </a:r>
            <a:r>
              <a:rPr lang="cs-CZ" sz="40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4000" b="1" i="1" dirty="0" smtClean="0">
                <a:solidFill>
                  <a:srgbClr val="FF0000"/>
                </a:solidFill>
              </a:rPr>
              <a:t> 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23568" y="2924944"/>
            <a:ext cx="710880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cs-CZ" sz="4000" b="1" i="1" dirty="0" smtClean="0">
                <a:solidFill>
                  <a:srgbClr val="002060"/>
                </a:solidFill>
              </a:rPr>
              <a:t>Došlo ke střetu mezi studenty </a:t>
            </a:r>
          </a:p>
          <a:p>
            <a:r>
              <a:rPr lang="cs-CZ" sz="4000" b="1" i="1" dirty="0">
                <a:solidFill>
                  <a:srgbClr val="002060"/>
                </a:solidFill>
              </a:rPr>
              <a:t> </a:t>
            </a:r>
            <a:r>
              <a:rPr lang="cs-CZ" sz="4000" b="1" i="1" dirty="0" smtClean="0">
                <a:solidFill>
                  <a:srgbClr val="002060"/>
                </a:solidFill>
              </a:rPr>
              <a:t>    a císařským</a:t>
            </a:r>
            <a:r>
              <a:rPr lang="cs-CZ" sz="4000" b="1" i="1" dirty="0" smtClean="0">
                <a:solidFill>
                  <a:srgbClr val="FF0000"/>
                </a:solidFill>
              </a:rPr>
              <a:t>  </a:t>
            </a:r>
            <a:r>
              <a:rPr lang="cs-CZ" sz="4000" b="1" i="1" dirty="0" smtClean="0">
                <a:solidFill>
                  <a:srgbClr val="002060"/>
                </a:solidFill>
              </a:rPr>
              <a:t>vojskem</a:t>
            </a:r>
            <a:endParaRPr lang="cs-CZ" sz="4000" b="1" i="1" dirty="0" smtClean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7504" y="4248383"/>
            <a:ext cx="742799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cs-CZ" sz="4000" b="1" i="1" dirty="0" smtClean="0">
                <a:solidFill>
                  <a:srgbClr val="FF0000"/>
                </a:solidFill>
              </a:rPr>
              <a:t>Stavěly se barikády, </a:t>
            </a:r>
            <a:r>
              <a:rPr lang="cs-CZ" sz="4000" b="1" i="1" dirty="0" smtClean="0">
                <a:solidFill>
                  <a:srgbClr val="002060"/>
                </a:solidFill>
              </a:rPr>
              <a:t>bouře byly </a:t>
            </a:r>
          </a:p>
          <a:p>
            <a:r>
              <a:rPr lang="cs-CZ" sz="4000" b="1" i="1" dirty="0">
                <a:solidFill>
                  <a:srgbClr val="002060"/>
                </a:solidFill>
              </a:rPr>
              <a:t> </a:t>
            </a:r>
            <a:r>
              <a:rPr lang="cs-CZ" sz="4000" b="1" i="1" dirty="0" smtClean="0">
                <a:solidFill>
                  <a:srgbClr val="002060"/>
                </a:solidFill>
              </a:rPr>
              <a:t>    potlačeny</a:t>
            </a:r>
            <a:r>
              <a:rPr lang="cs-CZ" sz="4000" b="1" i="1" dirty="0" smtClean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34202" y="5524257"/>
            <a:ext cx="8902294" cy="132343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4000" b="1" i="1" dirty="0" smtClean="0">
                <a:solidFill>
                  <a:srgbClr val="00B050"/>
                </a:solidFill>
              </a:rPr>
              <a:t>         Úspěchem bylo zrušení poddanství</a:t>
            </a:r>
          </a:p>
          <a:p>
            <a:r>
              <a:rPr lang="cs-CZ" sz="4000" b="1" i="1" dirty="0">
                <a:solidFill>
                  <a:srgbClr val="00B050"/>
                </a:solidFill>
              </a:rPr>
              <a:t> </a:t>
            </a:r>
            <a:r>
              <a:rPr lang="cs-CZ" sz="4000" b="1" i="1" dirty="0" smtClean="0">
                <a:solidFill>
                  <a:srgbClr val="00B050"/>
                </a:solidFill>
              </a:rPr>
              <a:t>               a s ním spojené roboty</a:t>
            </a:r>
            <a:r>
              <a:rPr lang="cs-CZ" sz="4000" b="1" i="1" dirty="0" smtClean="0">
                <a:solidFill>
                  <a:srgbClr val="FF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04231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ile:József Heicke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68760"/>
            <a:ext cx="7620000" cy="5105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755576" y="404313"/>
            <a:ext cx="2638799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dirty="0" smtClean="0"/>
              <a:t>Pouliční bouře a barikády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948264" y="5916028"/>
            <a:ext cx="9015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[Obr. 1]</a:t>
            </a:r>
          </a:p>
        </p:txBody>
      </p:sp>
    </p:spTree>
    <p:extLst>
      <p:ext uri="{BB962C8B-B14F-4D97-AF65-F5344CB8AC3E}">
        <p14:creationId xmlns:p14="http://schemas.microsoft.com/office/powerpoint/2010/main" val="225634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 2"/>
          <p:cNvSpPr/>
          <p:nvPr/>
        </p:nvSpPr>
        <p:spPr>
          <a:xfrm>
            <a:off x="2195736" y="397250"/>
            <a:ext cx="4824536" cy="9144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3600" b="1" i="1" dirty="0" smtClean="0">
                <a:solidFill>
                  <a:srgbClr val="00B050"/>
                </a:solidFill>
                <a:latin typeface="+mj-lt"/>
              </a:rPr>
              <a:t>František </a:t>
            </a:r>
            <a:r>
              <a:rPr lang="en-US" sz="3600" b="1" i="1" dirty="0" smtClean="0">
                <a:solidFill>
                  <a:srgbClr val="00B050"/>
                </a:solidFill>
                <a:latin typeface="+mj-lt"/>
              </a:rPr>
              <a:t> Josef  I.</a:t>
            </a:r>
            <a:endParaRPr lang="cs-CZ" sz="3600" b="1" i="1" dirty="0">
              <a:solidFill>
                <a:srgbClr val="00B050"/>
              </a:solidFill>
              <a:latin typeface="+mj-lt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94832" y="2878842"/>
            <a:ext cx="85138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cs-CZ" sz="4000" b="1" i="1" dirty="0">
                <a:solidFill>
                  <a:srgbClr val="002060"/>
                </a:solidFill>
              </a:rPr>
              <a:t>n</a:t>
            </a:r>
            <a:r>
              <a:rPr lang="cs-CZ" sz="4000" b="1" i="1" dirty="0" smtClean="0">
                <a:solidFill>
                  <a:srgbClr val="002060"/>
                </a:solidFill>
              </a:rPr>
              <a:t>ávrat k mocenskému absolutismu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44103" y="3789040"/>
            <a:ext cx="704308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cs-CZ" sz="4000" b="1" i="1" dirty="0">
                <a:solidFill>
                  <a:srgbClr val="002060"/>
                </a:solidFill>
              </a:rPr>
              <a:t>z</a:t>
            </a:r>
            <a:r>
              <a:rPr lang="cs-CZ" sz="4000" b="1" i="1" dirty="0" smtClean="0">
                <a:solidFill>
                  <a:srgbClr val="002060"/>
                </a:solidFill>
              </a:rPr>
              <a:t>ískané svobody občanů byly</a:t>
            </a:r>
          </a:p>
          <a:p>
            <a:r>
              <a:rPr lang="cs-CZ" sz="4000" b="1" i="1" dirty="0">
                <a:solidFill>
                  <a:srgbClr val="002060"/>
                </a:solidFill>
              </a:rPr>
              <a:t> </a:t>
            </a:r>
            <a:r>
              <a:rPr lang="cs-CZ" sz="4000" b="1" i="1" dirty="0" smtClean="0">
                <a:solidFill>
                  <a:srgbClr val="002060"/>
                </a:solidFill>
              </a:rPr>
              <a:t>   omezovány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95536" y="1528001"/>
            <a:ext cx="854471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cs-CZ" sz="4000" b="1" i="1" dirty="0">
                <a:solidFill>
                  <a:srgbClr val="FF0000"/>
                </a:solidFill>
              </a:rPr>
              <a:t>v</a:t>
            </a:r>
            <a:r>
              <a:rPr lang="cs-CZ" sz="4000" b="1" i="1" dirty="0" smtClean="0">
                <a:solidFill>
                  <a:srgbClr val="FF0000"/>
                </a:solidFill>
              </a:rPr>
              <a:t>ládl 68 let, zrušil ústavu a rozpustil</a:t>
            </a:r>
          </a:p>
          <a:p>
            <a:r>
              <a:rPr lang="cs-CZ" sz="4000" b="1" i="1" dirty="0">
                <a:solidFill>
                  <a:srgbClr val="FF0000"/>
                </a:solidFill>
              </a:rPr>
              <a:t> </a:t>
            </a:r>
            <a:r>
              <a:rPr lang="cs-CZ" sz="4000" b="1" i="1" dirty="0" smtClean="0">
                <a:solidFill>
                  <a:srgbClr val="FF0000"/>
                </a:solidFill>
              </a:rPr>
              <a:t>    sněm</a:t>
            </a:r>
            <a:endParaRPr lang="cs-CZ" sz="4000" b="1" i="1" dirty="0" smtClean="0">
              <a:solidFill>
                <a:srgbClr val="00206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94832" y="5112479"/>
            <a:ext cx="83095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cs-CZ" sz="4000" b="1" i="1" dirty="0">
                <a:solidFill>
                  <a:srgbClr val="FF0000"/>
                </a:solidFill>
              </a:rPr>
              <a:t>č</a:t>
            </a:r>
            <a:r>
              <a:rPr lang="cs-CZ" sz="4000" b="1" i="1" dirty="0" smtClean="0">
                <a:solidFill>
                  <a:srgbClr val="FF0000"/>
                </a:solidFill>
              </a:rPr>
              <a:t>eští vlastenci byli pronásledováni </a:t>
            </a:r>
          </a:p>
        </p:txBody>
      </p:sp>
    </p:spTree>
    <p:extLst>
      <p:ext uri="{BB962C8B-B14F-4D97-AF65-F5344CB8AC3E}">
        <p14:creationId xmlns:p14="http://schemas.microsoft.com/office/powerpoint/2010/main" val="3691187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  <p:bldP spid="6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240</TotalTime>
  <Words>616</Words>
  <Application>Microsoft Office PowerPoint</Application>
  <PresentationFormat>Předvádění na obrazovce (4:3)</PresentationFormat>
  <Paragraphs>199</Paragraphs>
  <Slides>17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17</vt:i4>
      </vt:variant>
    </vt:vector>
  </HeadingPairs>
  <TitlesOfParts>
    <vt:vector size="19" baseType="lpstr">
      <vt:lpstr>Cesta</vt:lpstr>
      <vt:lpstr>1_Motiv sady Office</vt:lpstr>
      <vt:lpstr>Prezentace aplikace PowerPoint</vt:lpstr>
      <vt:lpstr>Prezentace aplikace PowerPoint</vt:lpstr>
      <vt:lpstr>Revoluční rok 1848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Revoluční rok 1848</dc:title>
  <dc:creator>admin</dc:creator>
  <cp:lastModifiedBy>admin</cp:lastModifiedBy>
  <cp:revision>23</cp:revision>
  <dcterms:created xsi:type="dcterms:W3CDTF">2014-02-22T13:42:04Z</dcterms:created>
  <dcterms:modified xsi:type="dcterms:W3CDTF">2014-02-24T19:39:05Z</dcterms:modified>
</cp:coreProperties>
</file>