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  <p:sldMasterId id="2147483708" r:id="rId3"/>
    <p:sldMasterId id="2147483720" r:id="rId4"/>
  </p:sldMasterIdLst>
  <p:notesMasterIdLst>
    <p:notesMasterId r:id="rId20"/>
  </p:notesMasterIdLst>
  <p:sldIdLst>
    <p:sldId id="274" r:id="rId5"/>
    <p:sldId id="275" r:id="rId6"/>
    <p:sldId id="256" r:id="rId7"/>
    <p:sldId id="257" r:id="rId8"/>
    <p:sldId id="258" r:id="rId9"/>
    <p:sldId id="261" r:id="rId10"/>
    <p:sldId id="263" r:id="rId11"/>
    <p:sldId id="262" r:id="rId12"/>
    <p:sldId id="264" r:id="rId13"/>
    <p:sldId id="265" r:id="rId14"/>
    <p:sldId id="266" r:id="rId15"/>
    <p:sldId id="267" r:id="rId16"/>
    <p:sldId id="259" r:id="rId17"/>
    <p:sldId id="273" r:id="rId18"/>
    <p:sldId id="276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Světlý styl 2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F172A2-3D60-4ED0-8EBA-A7BCE07C6F0F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80221-62D0-476C-A500-F4B1774B46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904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184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226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0239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338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0721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756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37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710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415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098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276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364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131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877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9038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4692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8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2796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02600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3180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2522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5776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50284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1913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7810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844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576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566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836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725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4857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79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10.2.2014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757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18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10.2.2014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7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4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cs-CZ" sz="2000" dirty="0">
              <a:solidFill>
                <a:prstClr val="black"/>
              </a:solidFill>
            </a:endParaRPr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2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89863"/>
            <a:ext cx="8515473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Mezi lidem stoupal zájem o českou minulost.</a:t>
            </a:r>
          </a:p>
          <a:p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Rostlo národní sebevědomí a národní hrdost.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53307" y="2204864"/>
            <a:ext cx="8590813" cy="397031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František Palacký</a:t>
            </a:r>
            <a:r>
              <a:rPr lang="cs-CZ" sz="36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– hlavní osobnost  té doby,</a:t>
            </a: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n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apsal významné dílo – </a:t>
            </a:r>
          </a:p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Dějiny národa českého v Čechách a na Moravě</a:t>
            </a:r>
          </a:p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 popisuje zde historii českého národa od </a:t>
            </a: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 roku 1526 </a:t>
            </a:r>
          </a:p>
          <a:p>
            <a:endParaRPr lang="cs-CZ" sz="3600" b="1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</a:t>
            </a:r>
            <a:endParaRPr lang="cs-CZ" dirty="0"/>
          </a:p>
        </p:txBody>
      </p:sp>
      <p:pic>
        <p:nvPicPr>
          <p:cNvPr id="5122" name="Picture 2" descr="C:\Users\admin\AppData\Local\Microsoft\Windows\Temporary Internet Files\Content.IE5\A2QW4OY8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509120"/>
            <a:ext cx="1800200" cy="1484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74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663975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Josef Kajetán Tyl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– osobnost divadelního světa</a:t>
            </a: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n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ejslavnější jeho hrou se stala</a:t>
            </a:r>
          </a:p>
          <a:p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Fidlovačka aneb žádný hněv a žádná rvačka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51520" y="2636912"/>
            <a:ext cx="8663974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P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íseň </a:t>
            </a:r>
            <a:r>
              <a:rPr lang="cs-CZ" sz="36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Kde domov můj 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zlidověla a byla velmi </a:t>
            </a: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o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blíbená.</a:t>
            </a:r>
          </a:p>
          <a:p>
            <a:endParaRPr lang="cs-CZ" sz="3600" b="1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19" y="4642009"/>
            <a:ext cx="8663975" cy="22159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J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. </a:t>
            </a:r>
            <a:r>
              <a:rPr lang="cs-CZ" sz="4000" b="1" i="1" dirty="0" err="1" smtClean="0">
                <a:solidFill>
                  <a:srgbClr val="FF0000"/>
                </a:solidFill>
                <a:latin typeface="Arial Narrow" panose="020B0606020202030204" pitchFamily="34" charset="0"/>
              </a:rPr>
              <a:t>K.Tyl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řídil divadlo v Praze, když bylo </a:t>
            </a:r>
            <a:endParaRPr lang="cs-CZ" sz="4000" b="1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uzavřeno, založil </a:t>
            </a:r>
            <a:r>
              <a:rPr lang="cs-CZ" sz="4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kočovnou </a:t>
            </a:r>
            <a:endParaRPr lang="cs-CZ" sz="4000" b="1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divadelní </a:t>
            </a:r>
            <a:r>
              <a:rPr lang="cs-CZ" sz="4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společnost.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877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404664"/>
            <a:ext cx="8052204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Významnou roli  při posilování vlastenectví </a:t>
            </a:r>
          </a:p>
          <a:p>
            <a:r>
              <a:rPr lang="cs-CZ" sz="36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m</a:t>
            </a:r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ěla i </a:t>
            </a:r>
            <a:r>
              <a:rPr lang="cs-CZ" sz="36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muzea. </a:t>
            </a:r>
            <a:endParaRPr lang="cs-CZ" sz="3600" b="1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89305" y="2081236"/>
            <a:ext cx="8114419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36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Na národním obrození se podílely i obyčejní lidé. Zakládala se: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755576" y="3861048"/>
            <a:ext cx="3168352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i="1" dirty="0" smtClean="0">
                <a:latin typeface="Arial Narrow" panose="020B0606020202030204" pitchFamily="34" charset="0"/>
              </a:rPr>
              <a:t>Ochotnická divadla</a:t>
            </a:r>
            <a:endParaRPr lang="cs-CZ" sz="3200" i="1" dirty="0">
              <a:latin typeface="Arial Narrow" panose="020B0606020202030204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755576" y="5490651"/>
            <a:ext cx="3168352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i="1" dirty="0" smtClean="0">
                <a:latin typeface="Arial Narrow" panose="020B0606020202030204" pitchFamily="34" charset="0"/>
              </a:rPr>
              <a:t>Vlastenecké kroužky</a:t>
            </a:r>
            <a:endParaRPr lang="cs-CZ" sz="3200" i="1" dirty="0">
              <a:latin typeface="Arial Narrow" panose="020B0606020202030204" pitchFamily="34" charset="0"/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932040" y="3861048"/>
            <a:ext cx="3168352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i="1" dirty="0" smtClean="0">
                <a:latin typeface="Arial Narrow" panose="020B0606020202030204" pitchFamily="34" charset="0"/>
              </a:rPr>
              <a:t>Čtenářské spolky</a:t>
            </a:r>
            <a:endParaRPr lang="cs-CZ" sz="3200" i="1" dirty="0">
              <a:latin typeface="Arial Narrow" panose="020B060602020203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4932040" y="5494518"/>
            <a:ext cx="3168352" cy="91440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i="1" dirty="0" smtClean="0">
                <a:latin typeface="Arial Narrow" panose="020B0606020202030204" pitchFamily="34" charset="0"/>
              </a:rPr>
              <a:t>První bály</a:t>
            </a:r>
            <a:endParaRPr lang="cs-CZ" sz="3200" i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9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67544" y="548680"/>
            <a:ext cx="886686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V celé říši se mluvilo</a:t>
            </a:r>
            <a:r>
              <a:rPr lang="cs-CZ" sz="28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…………………………..,</a:t>
            </a:r>
          </a:p>
          <a:p>
            <a:endParaRPr lang="cs-CZ" sz="2800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endParaRPr lang="cs-CZ" sz="2800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Úředním jazykem byla</a:t>
            </a:r>
            <a:r>
              <a:rPr lang="cs-CZ" sz="28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………………</a:t>
            </a:r>
          </a:p>
          <a:p>
            <a:endParaRPr lang="cs-CZ" sz="2800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endParaRPr lang="cs-CZ" sz="2800" i="1" dirty="0" smtClean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Obyvatelstvo venkova mluvilo   </a:t>
            </a:r>
            <a:r>
              <a:rPr lang="cs-CZ" sz="2800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……………..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6588224" y="3491141"/>
            <a:ext cx="226825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česky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968044" y="2019910"/>
            <a:ext cx="3240360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němčina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768113" y="528252"/>
            <a:ext cx="3240360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německy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4581128"/>
            <a:ext cx="815479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Lidem, kteří chtěli český jazyk zachránit</a:t>
            </a:r>
          </a:p>
          <a:p>
            <a:r>
              <a:rPr lang="cs-CZ" sz="4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s</a:t>
            </a:r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 říkalo    …………………………..</a:t>
            </a:r>
            <a:endParaRPr lang="cs-CZ" sz="4000" dirty="0"/>
          </a:p>
        </p:txBody>
      </p:sp>
      <p:sp>
        <p:nvSpPr>
          <p:cNvPr id="8" name="Zaoblený obdélník 7"/>
          <p:cNvSpPr/>
          <p:nvPr/>
        </p:nvSpPr>
        <p:spPr>
          <a:xfrm>
            <a:off x="2627784" y="5295762"/>
            <a:ext cx="4875785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buditelé - vlastenci 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1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7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1520" y="260648"/>
            <a:ext cx="83199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První české vydavatelství a knihkupectví</a:t>
            </a:r>
          </a:p>
          <a:p>
            <a:r>
              <a:rPr lang="cs-CZ" sz="4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s</a:t>
            </a:r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e jmenovalo   …………………………..</a:t>
            </a:r>
            <a:endParaRPr lang="cs-CZ" sz="4000" dirty="0"/>
          </a:p>
        </p:txBody>
      </p:sp>
      <p:sp>
        <p:nvSpPr>
          <p:cNvPr id="4" name="Zaoblený obdélník 3"/>
          <p:cNvSpPr/>
          <p:nvPr/>
        </p:nvSpPr>
        <p:spPr>
          <a:xfrm>
            <a:off x="3275856" y="938451"/>
            <a:ext cx="4875785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Česká expedice 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71982" y="2060848"/>
            <a:ext cx="78678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První české divadlo neslo název</a:t>
            </a: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………………, byla to dřevěná budova.</a:t>
            </a:r>
            <a:endParaRPr lang="cs-CZ" sz="4000" dirty="0"/>
          </a:p>
        </p:txBody>
      </p:sp>
      <p:sp>
        <p:nvSpPr>
          <p:cNvPr id="6" name="Zaoblený obdélník 5"/>
          <p:cNvSpPr/>
          <p:nvPr/>
        </p:nvSpPr>
        <p:spPr>
          <a:xfrm>
            <a:off x="284061" y="2722567"/>
            <a:ext cx="2664295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Bouda 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3789040"/>
            <a:ext cx="828784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Významné osobnosti této doby</a:t>
            </a: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……………………     a    ………………........</a:t>
            </a:r>
            <a:endParaRPr lang="cs-CZ" sz="4000" dirty="0"/>
          </a:p>
        </p:txBody>
      </p:sp>
      <p:sp>
        <p:nvSpPr>
          <p:cNvPr id="8" name="Zaoblený obdélník 7"/>
          <p:cNvSpPr/>
          <p:nvPr/>
        </p:nvSpPr>
        <p:spPr>
          <a:xfrm>
            <a:off x="251520" y="4398496"/>
            <a:ext cx="3811729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František Palacký 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794191" y="4392399"/>
            <a:ext cx="3777390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Josef Kajetán Tyl 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1520" y="5373216"/>
            <a:ext cx="81692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Významnou úlohu hrálo   …………………</a:t>
            </a:r>
            <a:endParaRPr lang="cs-CZ" sz="4000" dirty="0"/>
          </a:p>
        </p:txBody>
      </p:sp>
      <p:sp>
        <p:nvSpPr>
          <p:cNvPr id="11" name="Zaoblený obdélník 10"/>
          <p:cNvSpPr/>
          <p:nvPr/>
        </p:nvSpPr>
        <p:spPr>
          <a:xfrm>
            <a:off x="5222630" y="5361022"/>
            <a:ext cx="2929011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divadlo 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4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 animBg="1"/>
      <p:bldP spid="7" grpId="0"/>
      <p:bldP spid="8" grpId="0" animBg="1"/>
      <p:bldP spid="9" grpId="0" animBg="1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78726" y="943564"/>
            <a:ext cx="8136904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. Vlastivěda 5. Významné události nových českých dějin, učebnice pro 5.ročník. Brno: Nová škola, 2013. ISBN 978-80-7289-480-2. s. 25 – 27.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F. Člověk a jeho svět. Lidé a čas. Obrazy z novějších českých dějin. Všeň: Alter, 2012. ISBN 978-80-7245-229-3. s. 59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Dlouhý, A., Chmelařová, H. Pracovní listy k učebnici Obrazy z novějších českých dějin. Všeň: ALTER, 2011. 47 s. ISBN 80-7168-013-3. </a:t>
            </a:r>
            <a:endParaRPr lang="cs-CZ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</a:t>
            </a: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zdroje: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76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0648224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Marie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Švandová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5.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dějiny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Počátky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národního </a:t>
                      </a:r>
                      <a:r>
                        <a:rPr lang="cs-CZ" sz="1600" i="1" baseline="0" smtClean="0">
                          <a:latin typeface="Courier New" pitchFamily="49" charset="0"/>
                          <a:cs typeface="Courier New" pitchFamily="49" charset="0"/>
                        </a:rPr>
                        <a:t>obrození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VY_32_INOVACE_41.02.SVA.VL.5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23.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09. 2013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45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772816"/>
            <a:ext cx="7093340" cy="1793167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i="1" dirty="0" smtClean="0">
                <a:solidFill>
                  <a:srgbClr val="FFC000"/>
                </a:solidFill>
                <a:latin typeface="Arial Narrow" panose="020B0606020202030204" pitchFamily="34" charset="0"/>
              </a:rPr>
              <a:t>Počátky národního obrození</a:t>
            </a:r>
            <a:endParaRPr lang="cs-CZ" b="1" i="1" dirty="0">
              <a:solidFill>
                <a:srgbClr val="FFC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1027" name="Picture 3" descr="C:\Users\admin\AppData\Local\Microsoft\Windows\Temporary Internet Files\Content.IE5\A2QW4OY8\MC900019306[2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645024"/>
            <a:ext cx="3085926" cy="2692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68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51520" y="1052736"/>
            <a:ext cx="882966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Habsburská monarchie byla silným státem.</a:t>
            </a:r>
          </a:p>
          <a:p>
            <a:r>
              <a:rPr lang="cs-CZ" sz="4000" b="1" i="1" dirty="0" smtClean="0">
                <a:solidFill>
                  <a:srgbClr val="0070C0"/>
                </a:solidFill>
                <a:latin typeface="Arial Narrow" panose="020B0606020202030204" pitchFamily="34" charset="0"/>
              </a:rPr>
              <a:t>Na jeho území žilo mnoho různých národů:</a:t>
            </a:r>
            <a:endParaRPr lang="cs-CZ" sz="4000" b="1" i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395536" y="2823460"/>
            <a:ext cx="1152128" cy="37018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Slované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48 %</a:t>
            </a:r>
            <a:endParaRPr lang="cs-CZ" dirty="0"/>
          </a:p>
        </p:txBody>
      </p:sp>
      <p:sp>
        <p:nvSpPr>
          <p:cNvPr id="5" name="Zaoblený obdélník 4"/>
          <p:cNvSpPr/>
          <p:nvPr/>
        </p:nvSpPr>
        <p:spPr>
          <a:xfrm>
            <a:off x="1907704" y="4365104"/>
            <a:ext cx="1152128" cy="21602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Němci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23 %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7704961" y="6435334"/>
            <a:ext cx="1107443" cy="900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Ostatní 1%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3347864" y="5199724"/>
            <a:ext cx="1134529" cy="13256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Maďaři</a:t>
            </a:r>
          </a:p>
          <a:p>
            <a:pPr algn="ctr"/>
            <a:endParaRPr lang="cs-CZ" dirty="0"/>
          </a:p>
          <a:p>
            <a:pPr algn="ctr"/>
            <a:r>
              <a:rPr lang="cs-CZ" dirty="0" smtClean="0"/>
              <a:t>20 %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4788024" y="6165304"/>
            <a:ext cx="1152128" cy="36004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Italové</a:t>
            </a:r>
          </a:p>
          <a:p>
            <a:pPr algn="ctr"/>
            <a:r>
              <a:rPr lang="cs-CZ" dirty="0" smtClean="0"/>
              <a:t>6 %</a:t>
            </a:r>
            <a:endParaRPr lang="cs-CZ" dirty="0"/>
          </a:p>
          <a:p>
            <a:pPr algn="ctr"/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6300192" y="6345324"/>
            <a:ext cx="1152128" cy="1800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Rumuni</a:t>
            </a:r>
          </a:p>
          <a:p>
            <a:pPr algn="ctr"/>
            <a:r>
              <a:rPr lang="cs-CZ" dirty="0" smtClean="0"/>
              <a:t>2 %</a:t>
            </a:r>
            <a:endParaRPr lang="cs-CZ" dirty="0"/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66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8265404" cy="563231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h</a:t>
            </a:r>
            <a:r>
              <a:rPr lang="cs-CZ" sz="40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lavním městem byla </a:t>
            </a:r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Vídeň</a:t>
            </a:r>
          </a:p>
          <a:p>
            <a:endParaRPr lang="cs-CZ" sz="4000" b="1" i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ú</a:t>
            </a:r>
            <a:r>
              <a:rPr lang="cs-CZ" sz="40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ředním jazykem byla </a:t>
            </a:r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němčina</a:t>
            </a:r>
          </a:p>
          <a:p>
            <a:pPr marL="571500" indent="-571500">
              <a:buFont typeface="Wingdings" panose="05000000000000000000" pitchFamily="2" charset="2"/>
              <a:buChar char="Ø"/>
            </a:pPr>
            <a:endParaRPr lang="cs-CZ" sz="4000" b="1" i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na úřadech, v armádě i ve školách se</a:t>
            </a:r>
          </a:p>
          <a:p>
            <a:r>
              <a:rPr lang="cs-CZ" sz="4000" b="1" i="1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   mluvilo výhradně německy</a:t>
            </a:r>
            <a:endParaRPr lang="cs-CZ" sz="4000" b="1" i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endParaRPr lang="cs-CZ" sz="4000" b="1" i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česky </a:t>
            </a:r>
            <a:r>
              <a:rPr lang="cs-CZ" sz="4000" b="1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mluvili  prostí lidé ve městech </a:t>
            </a:r>
          </a:p>
          <a:p>
            <a:r>
              <a:rPr lang="cs-CZ" sz="4000" b="1" i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cs-CZ" sz="4000" b="1" i="1" dirty="0" smtClean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     a poddaní na venkově</a:t>
            </a:r>
            <a:r>
              <a:rPr lang="cs-CZ" sz="4000" b="1" i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endParaRPr lang="cs-CZ" sz="4000" b="1" i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815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2" name="Picture 10" descr="C:\Users\admin\AppData\Local\Microsoft\Windows\Temporary Internet Files\Content.IE5\NSJODEZW\MC90029547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778" y="1291260"/>
            <a:ext cx="2228181" cy="1735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79512" y="404664"/>
            <a:ext cx="842493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Po zrušení nevolnictví přicházejí</a:t>
            </a: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na studia do měst i chlapci z venkova</a:t>
            </a: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 </a:t>
            </a:r>
            <a:r>
              <a:rPr lang="cs-CZ" sz="4000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s</a:t>
            </a:r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tudovali české dějiny a kulturu</a:t>
            </a:r>
          </a:p>
          <a:p>
            <a:endParaRPr lang="cs-CZ" sz="2800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Šipka dolů 11"/>
          <p:cNvSpPr/>
          <p:nvPr/>
        </p:nvSpPr>
        <p:spPr>
          <a:xfrm>
            <a:off x="3787252" y="2285340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211540" y="3342626"/>
            <a:ext cx="76476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Jazyk předků 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český jazyk</a:t>
            </a:r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 je třeba zachránit</a:t>
            </a:r>
            <a:endParaRPr lang="cs-CZ" sz="4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17" name="Šipka dolů 16"/>
          <p:cNvSpPr/>
          <p:nvPr/>
        </p:nvSpPr>
        <p:spPr>
          <a:xfrm>
            <a:off x="3787252" y="4288318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179512" y="5085184"/>
            <a:ext cx="79775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Říkalo se jim vlastenci nebo národní buditelé – český národ probouzeli</a:t>
            </a:r>
            <a:endParaRPr lang="cs-CZ" sz="4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5" name="Picture 3" descr="C:\Users\admin\AppData\Local\Microsoft\Windows\Temporary Internet Files\Content.IE5\TAP9CWHJ\MC90035158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911" y="3212976"/>
            <a:ext cx="2009216" cy="2150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86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 animBg="1"/>
      <p:bldP spid="16" grpId="0"/>
      <p:bldP spid="17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dmin\AppData\Local\Microsoft\Windows\Temporary Internet Files\Content.IE5\NSJODEZW\MC9000193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908720"/>
            <a:ext cx="2267031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aoblený obdélník 5"/>
          <p:cNvSpPr/>
          <p:nvPr/>
        </p:nvSpPr>
        <p:spPr>
          <a:xfrm>
            <a:off x="683568" y="986041"/>
            <a:ext cx="4248472" cy="121882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latin typeface="Arial Narrow" panose="020B0606020202030204" pitchFamily="34" charset="0"/>
              </a:rPr>
              <a:t>Začaly se psát české knihy</a:t>
            </a:r>
            <a:endParaRPr lang="cs-CZ" sz="3600" b="1" i="1" dirty="0">
              <a:latin typeface="Arial Narrow" panose="020B0606020202030204" pitchFamily="34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683568" y="2564904"/>
            <a:ext cx="4248472" cy="121882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latin typeface="Arial Narrow" panose="020B0606020202030204" pitchFamily="34" charset="0"/>
              </a:rPr>
              <a:t>Překládaly se z jiných evropských jazyků</a:t>
            </a:r>
            <a:endParaRPr lang="cs-CZ" sz="3600" b="1" i="1" dirty="0">
              <a:latin typeface="Arial Narrow" panose="020B0606020202030204" pitchFamily="34" charset="0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683568" y="4293096"/>
            <a:ext cx="4248472" cy="16921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latin typeface="Arial Narrow" panose="020B0606020202030204" pitchFamily="34" charset="0"/>
              </a:rPr>
              <a:t>V Praze bylo založeno první české knihkupectví</a:t>
            </a:r>
            <a:endParaRPr lang="cs-CZ" sz="3600" b="1" i="1" dirty="0">
              <a:latin typeface="Arial Narrow" panose="020B0606020202030204" pitchFamily="34" charset="0"/>
            </a:endParaRPr>
          </a:p>
        </p:txBody>
      </p:sp>
      <p:pic>
        <p:nvPicPr>
          <p:cNvPr id="2052" name="Picture 4" descr="C:\Users\admin\AppData\Local\Microsoft\Windows\Temporary Internet Files\Content.IE5\TAP9CWHJ\MC900441734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794" y="1736812"/>
            <a:ext cx="2233199" cy="2233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Users\admin\AppData\Local\Microsoft\Windows\Temporary Internet Files\Content.IE5\ZGWSO2KS\MP900427685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573016"/>
            <a:ext cx="1778070" cy="2665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541877" y="6015032"/>
            <a:ext cx="41994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Česká expedice</a:t>
            </a:r>
            <a:endParaRPr lang="cs-CZ" sz="36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703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83568" y="711554"/>
            <a:ext cx="7334059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Bylo postaveno první české divadlo</a:t>
            </a:r>
          </a:p>
          <a:p>
            <a:r>
              <a:rPr lang="cs-CZ" sz="4000" b="1" i="1" dirty="0" smtClean="0">
                <a:solidFill>
                  <a:srgbClr val="002060"/>
                </a:solidFill>
                <a:latin typeface="Arial Narrow" panose="020B0606020202030204" pitchFamily="34" charset="0"/>
              </a:rPr>
              <a:t>- dřevěná  budova, které se říkalo  </a:t>
            </a:r>
            <a:endParaRPr lang="cs-CZ" sz="400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2802425" y="2708920"/>
            <a:ext cx="3096344" cy="13366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Bouda</a:t>
            </a:r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pic>
        <p:nvPicPr>
          <p:cNvPr id="3074" name="Picture 2" descr="C:\Users\admin\AppData\Local\Microsoft\Windows\Temporary Internet Files\Content.IE5\TAP9CWHJ\MC90043366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337990"/>
            <a:ext cx="1584176" cy="1458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dmin\AppData\Local\Microsoft\Windows\Temporary Internet Files\Content.IE5\BON3B8YZ\MC90043366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43776"/>
            <a:ext cx="1827886" cy="1476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659213" y="5451321"/>
            <a:ext cx="7266733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4000" b="1" i="1" dirty="0" smtClean="0">
                <a:latin typeface="Arial Narrow" panose="020B0606020202030204" pitchFamily="34" charset="0"/>
              </a:rPr>
              <a:t>Divadelní hry se zde hrály v češtině</a:t>
            </a:r>
            <a:endParaRPr lang="cs-CZ" sz="4000" b="1" i="1" dirty="0">
              <a:latin typeface="Arial Narrow" panose="020B060602020203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3568" y="4365104"/>
            <a:ext cx="78117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i="1" dirty="0" smtClean="0">
                <a:latin typeface="Arial Narrow" panose="020B0606020202030204" pitchFamily="34" charset="0"/>
              </a:rPr>
              <a:t>Stálo na Koňském trhu (dnešní Václavské náměstí</a:t>
            </a:r>
            <a:r>
              <a:rPr lang="cs-CZ" sz="3200" dirty="0" smtClean="0">
                <a:latin typeface="Arial Narrow" panose="020B060602020203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390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 descr="C:\Users\admin\AppData\Local\Microsoft\Windows\Temporary Internet Files\Content.IE5\UBC11F21\MC90008941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303020"/>
            <a:ext cx="3862428" cy="366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611560" y="1268760"/>
            <a:ext cx="7733207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b="1" i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Na venkově hráli české</a:t>
            </a:r>
          </a:p>
          <a:p>
            <a:r>
              <a:rPr lang="cs-CZ" sz="4000" b="1" i="1" dirty="0">
                <a:solidFill>
                  <a:schemeClr val="accent1"/>
                </a:solidFill>
                <a:latin typeface="Arial Narrow" panose="020B0606020202030204" pitchFamily="34" charset="0"/>
              </a:rPr>
              <a:t>h</a:t>
            </a:r>
            <a:r>
              <a:rPr lang="cs-CZ" sz="4000" b="1" i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ry kočovní loutkáři.</a:t>
            </a:r>
          </a:p>
          <a:p>
            <a:endParaRPr lang="cs-CZ" sz="4000" b="1" i="1" dirty="0">
              <a:solidFill>
                <a:schemeClr val="accent1"/>
              </a:solidFill>
              <a:latin typeface="Arial Narrow" panose="020B0606020202030204" pitchFamily="34" charset="0"/>
            </a:endParaRPr>
          </a:p>
          <a:p>
            <a:r>
              <a:rPr lang="cs-CZ" sz="4000" b="1" i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V té době se zrodila oblíbená</a:t>
            </a:r>
          </a:p>
          <a:p>
            <a:r>
              <a:rPr lang="cs-CZ" sz="4000" b="1" i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postavička - </a:t>
            </a:r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Kašpárek.</a:t>
            </a:r>
          </a:p>
          <a:p>
            <a:endParaRPr lang="cs-CZ" sz="4000" b="1" i="1" dirty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r>
              <a:rPr lang="cs-CZ" sz="4000" b="1" i="1" dirty="0" smtClean="0">
                <a:solidFill>
                  <a:schemeClr val="accent1"/>
                </a:solidFill>
                <a:latin typeface="Arial Narrow" panose="020B0606020202030204" pitchFamily="34" charset="0"/>
              </a:rPr>
              <a:t>Jejím autorem je známý český loutkář</a:t>
            </a:r>
          </a:p>
          <a:p>
            <a:r>
              <a:rPr lang="cs-CZ" sz="4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Matěj Kopecký.</a:t>
            </a:r>
            <a:endParaRPr lang="cs-CZ" sz="4000" b="1" i="1" dirty="0">
              <a:solidFill>
                <a:schemeClr val="accent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439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erodynamika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247</TotalTime>
  <Words>539</Words>
  <Application>Microsoft Office PowerPoint</Application>
  <PresentationFormat>Předvádění na obrazovce (4:3)</PresentationFormat>
  <Paragraphs>145</Paragraphs>
  <Slides>15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4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Aerodynamika</vt:lpstr>
      <vt:lpstr>Motiv sady Office</vt:lpstr>
      <vt:lpstr>1_Motiv sady Office</vt:lpstr>
      <vt:lpstr>2_Motiv sady Office</vt:lpstr>
      <vt:lpstr>Prezentace aplikace PowerPoint</vt:lpstr>
      <vt:lpstr>Prezentace aplikace PowerPoint</vt:lpstr>
      <vt:lpstr>Počátky národního obrození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Počátky národního obrození</dc:title>
  <dc:creator>admin</dc:creator>
  <cp:lastModifiedBy>admin</cp:lastModifiedBy>
  <cp:revision>31</cp:revision>
  <dcterms:created xsi:type="dcterms:W3CDTF">2013-11-16T20:26:06Z</dcterms:created>
  <dcterms:modified xsi:type="dcterms:W3CDTF">2014-02-10T20:47:56Z</dcterms:modified>
</cp:coreProperties>
</file>