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  <p:sldMasterId id="2147483792" r:id="rId3"/>
  </p:sldMasterIdLst>
  <p:notesMasterIdLst>
    <p:notesMasterId r:id="rId18"/>
  </p:notesMasterIdLst>
  <p:sldIdLst>
    <p:sldId id="279" r:id="rId4"/>
    <p:sldId id="274" r:id="rId5"/>
    <p:sldId id="256" r:id="rId6"/>
    <p:sldId id="257" r:id="rId7"/>
    <p:sldId id="276" r:id="rId8"/>
    <p:sldId id="258" r:id="rId9"/>
    <p:sldId id="269" r:id="rId10"/>
    <p:sldId id="261" r:id="rId11"/>
    <p:sldId id="267" r:id="rId12"/>
    <p:sldId id="270" r:id="rId13"/>
    <p:sldId id="271" r:id="rId14"/>
    <p:sldId id="268" r:id="rId15"/>
    <p:sldId id="275" r:id="rId16"/>
    <p:sldId id="27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0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D9EF7-B511-4C08-BDE6-D5BCFACBB96E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4E92D-36A5-4C9E-88FB-838F7FCA8E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84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362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04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078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174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6583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371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4753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672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7153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0835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3846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379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6546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1040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720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8948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651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12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2323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0524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7147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552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179416-E550-42A2-A08E-788FF99AEA47}" type="datetimeFigureOut">
              <a:rPr lang="cs-CZ" smtClean="0"/>
              <a:t>12.1.2014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12D9A7-70E0-49CB-9433-B75EF1AB463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62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12.1.2014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20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611560" y="836712"/>
            <a:ext cx="7646645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 smtClean="0">
                <a:solidFill>
                  <a:srgbClr val="002060"/>
                </a:solidFill>
              </a:rPr>
              <a:t>Od ....     století se začalo Evropou šířit učení</a:t>
            </a:r>
          </a:p>
          <a:p>
            <a:r>
              <a:rPr lang="cs-CZ" sz="2800" i="1" dirty="0" smtClean="0">
                <a:solidFill>
                  <a:srgbClr val="002060"/>
                </a:solidFill>
              </a:rPr>
              <a:t> ………………………….</a:t>
            </a:r>
          </a:p>
          <a:p>
            <a:endParaRPr lang="cs-CZ" sz="2800" i="1" dirty="0" smtClean="0">
              <a:solidFill>
                <a:srgbClr val="002060"/>
              </a:solidFill>
            </a:endParaRPr>
          </a:p>
          <a:p>
            <a:r>
              <a:rPr lang="cs-CZ" sz="2800" i="1" dirty="0" smtClean="0">
                <a:solidFill>
                  <a:srgbClr val="002060"/>
                </a:solidFill>
              </a:rPr>
              <a:t>V habsburské monarchii tyto myšlenky začali</a:t>
            </a:r>
          </a:p>
          <a:p>
            <a:r>
              <a:rPr lang="cs-CZ" sz="2800" i="1" dirty="0" smtClean="0">
                <a:solidFill>
                  <a:srgbClr val="002060"/>
                </a:solidFill>
              </a:rPr>
              <a:t>prosazovat                           …………  a </a:t>
            </a:r>
          </a:p>
          <a:p>
            <a:r>
              <a:rPr lang="cs-CZ" sz="2800" i="1" dirty="0" smtClean="0">
                <a:solidFill>
                  <a:srgbClr val="002060"/>
                </a:solidFill>
              </a:rPr>
              <a:t> </a:t>
            </a:r>
          </a:p>
          <a:p>
            <a:r>
              <a:rPr lang="cs-CZ" sz="2800" i="1" dirty="0" smtClean="0">
                <a:solidFill>
                  <a:srgbClr val="002060"/>
                </a:solidFill>
              </a:rPr>
              <a:t>  ……………………</a:t>
            </a:r>
          </a:p>
          <a:p>
            <a:endParaRPr lang="cs-CZ" sz="2800" i="1" dirty="0" smtClean="0">
              <a:solidFill>
                <a:srgbClr val="002060"/>
              </a:solidFill>
            </a:endParaRPr>
          </a:p>
          <a:p>
            <a:r>
              <a:rPr lang="cs-CZ" sz="2800" i="1" dirty="0" smtClean="0">
                <a:solidFill>
                  <a:srgbClr val="002060"/>
                </a:solidFill>
              </a:rPr>
              <a:t>Prosadili řadu              ………………       ,</a:t>
            </a:r>
          </a:p>
          <a:p>
            <a:endParaRPr lang="cs-CZ" sz="2800" i="1" dirty="0" smtClean="0">
              <a:solidFill>
                <a:srgbClr val="002060"/>
              </a:solidFill>
            </a:endParaRPr>
          </a:p>
          <a:p>
            <a:r>
              <a:rPr lang="cs-CZ" sz="2800" i="1" dirty="0" smtClean="0">
                <a:solidFill>
                  <a:srgbClr val="002060"/>
                </a:solidFill>
              </a:rPr>
              <a:t>které  ………………………</a:t>
            </a:r>
          </a:p>
          <a:p>
            <a:r>
              <a:rPr lang="cs-CZ" sz="2800" i="1" dirty="0">
                <a:solidFill>
                  <a:srgbClr val="002060"/>
                </a:solidFill>
              </a:rPr>
              <a:t>l</a:t>
            </a:r>
            <a:r>
              <a:rPr lang="cs-CZ" sz="2800" i="1" dirty="0" smtClean="0">
                <a:solidFill>
                  <a:srgbClr val="002060"/>
                </a:solidFill>
              </a:rPr>
              <a:t>idem  život. </a:t>
            </a:r>
            <a:endParaRPr lang="cs-CZ" sz="2800" i="1" dirty="0">
              <a:solidFill>
                <a:srgbClr val="00206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259632" y="762080"/>
            <a:ext cx="792088" cy="46331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srgbClr val="FF0000"/>
                </a:solidFill>
              </a:rPr>
              <a:t>18</a:t>
            </a:r>
            <a:r>
              <a:rPr lang="cs-CZ" dirty="0" smtClean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768288" y="1570896"/>
            <a:ext cx="3600400" cy="601216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osvícenství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862392" y="3352919"/>
            <a:ext cx="3384376" cy="5715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Josef II.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4434966" y="4077072"/>
            <a:ext cx="2793856" cy="5715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reforem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655676" y="5013176"/>
            <a:ext cx="3384376" cy="57150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usnadňovaly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563888" y="2636912"/>
            <a:ext cx="2952328" cy="60121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800" b="1" i="1" dirty="0" smtClean="0">
                <a:solidFill>
                  <a:srgbClr val="FF0000"/>
                </a:solidFill>
              </a:rPr>
              <a:t>Marie Terezie</a:t>
            </a:r>
            <a:endParaRPr lang="cs-CZ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637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9" grpId="0" animBg="1"/>
      <p:bldP spid="10" grpId="0" animBg="1"/>
      <p:bldP spid="11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476672"/>
            <a:ext cx="21435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i="1" dirty="0" smtClean="0">
                <a:solidFill>
                  <a:srgbClr val="00B050"/>
                </a:solidFill>
              </a:rPr>
              <a:t>Pamatuj:</a:t>
            </a:r>
            <a:endParaRPr lang="cs-CZ" sz="3200" b="1" i="1" dirty="0">
              <a:solidFill>
                <a:srgbClr val="00B050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755576" y="2395736"/>
            <a:ext cx="2664296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C00000"/>
                </a:solidFill>
              </a:rPr>
              <a:t>1740 - 1780</a:t>
            </a:r>
            <a:endParaRPr lang="cs-CZ" sz="3200" b="1" i="1" dirty="0">
              <a:solidFill>
                <a:srgbClr val="C0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55576" y="3656072"/>
            <a:ext cx="2664296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C00000"/>
                </a:solidFill>
              </a:rPr>
              <a:t>1774</a:t>
            </a:r>
            <a:endParaRPr lang="cs-CZ" sz="3200" b="1" i="1" dirty="0">
              <a:solidFill>
                <a:srgbClr val="C0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755576" y="4942264"/>
            <a:ext cx="2664296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C00000"/>
                </a:solidFill>
              </a:rPr>
              <a:t>1781</a:t>
            </a:r>
            <a:endParaRPr lang="cs-CZ" sz="3200" b="1" i="1" dirty="0">
              <a:solidFill>
                <a:srgbClr val="C0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732032" y="1083191"/>
            <a:ext cx="2664296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C00000"/>
                </a:solidFill>
              </a:rPr>
              <a:t>18. století</a:t>
            </a:r>
            <a:endParaRPr lang="cs-CZ" sz="3200" b="1" i="1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07904" y="1061095"/>
            <a:ext cx="435728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2800" i="1" dirty="0" smtClean="0">
                <a:solidFill>
                  <a:srgbClr val="0070C0"/>
                </a:solidFill>
              </a:rPr>
              <a:t>Poč. stol. – osvícenství </a:t>
            </a:r>
          </a:p>
          <a:p>
            <a:r>
              <a:rPr lang="cs-CZ" sz="2800" i="1" dirty="0" smtClean="0">
                <a:solidFill>
                  <a:srgbClr val="0070C0"/>
                </a:solidFill>
              </a:rPr>
              <a:t>    v západní Evropě</a:t>
            </a:r>
          </a:p>
          <a:p>
            <a:endParaRPr lang="cs-CZ" sz="3200" i="1" dirty="0"/>
          </a:p>
        </p:txBody>
      </p:sp>
      <p:sp>
        <p:nvSpPr>
          <p:cNvPr id="12" name="Obdélník 11"/>
          <p:cNvSpPr/>
          <p:nvPr/>
        </p:nvSpPr>
        <p:spPr>
          <a:xfrm>
            <a:off x="3734584" y="239726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cs-CZ" sz="2800" i="1" dirty="0" smtClean="0">
                <a:solidFill>
                  <a:srgbClr val="0070C0"/>
                </a:solidFill>
              </a:rPr>
              <a:t>Vláda Marie Terezie </a:t>
            </a:r>
            <a:endParaRPr lang="cs-CZ" sz="2800" i="1" dirty="0">
              <a:solidFill>
                <a:srgbClr val="0070C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3750285" y="3756060"/>
            <a:ext cx="354456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cs-CZ" sz="2800" i="1" dirty="0" smtClean="0">
                <a:solidFill>
                  <a:srgbClr val="0070C0"/>
                </a:solidFill>
              </a:rPr>
              <a:t>Zavedení povinné</a:t>
            </a:r>
          </a:p>
          <a:p>
            <a:pPr lvl="0"/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smtClean="0">
                <a:solidFill>
                  <a:srgbClr val="0070C0"/>
                </a:solidFill>
              </a:rPr>
              <a:t>   školní docházky </a:t>
            </a:r>
            <a:endParaRPr lang="cs-CZ" sz="2800" i="1" dirty="0">
              <a:solidFill>
                <a:srgbClr val="0070C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767657" y="5107076"/>
            <a:ext cx="408477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0" indent="-457200">
              <a:buFont typeface="Wingdings" panose="05000000000000000000" pitchFamily="2" charset="2"/>
              <a:buChar char="q"/>
            </a:pPr>
            <a:r>
              <a:rPr lang="cs-CZ" sz="2800" i="1" dirty="0" smtClean="0">
                <a:solidFill>
                  <a:srgbClr val="0070C0"/>
                </a:solidFill>
              </a:rPr>
              <a:t>Toleranční patent </a:t>
            </a:r>
          </a:p>
          <a:p>
            <a:pPr lvl="0"/>
            <a:r>
              <a:rPr lang="cs-CZ" sz="2800" i="1" dirty="0">
                <a:solidFill>
                  <a:srgbClr val="0070C0"/>
                </a:solidFill>
              </a:rPr>
              <a:t> </a:t>
            </a:r>
            <a:r>
              <a:rPr lang="cs-CZ" sz="2800" i="1" dirty="0" smtClean="0">
                <a:solidFill>
                  <a:srgbClr val="0070C0"/>
                </a:solidFill>
              </a:rPr>
              <a:t>    a zrušení nevolnictví</a:t>
            </a:r>
            <a:endParaRPr lang="cs-CZ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910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9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2204864"/>
            <a:ext cx="4536504" cy="25853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Jen k tomu pootevřela </a:t>
            </a:r>
          </a:p>
          <a:p>
            <a:pPr algn="ctr"/>
            <a:r>
              <a:rPr lang="cs-CZ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vrátka</a:t>
            </a:r>
            <a:endParaRPr lang="cs-CZ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52736" y="404664"/>
            <a:ext cx="7944804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i="1" dirty="0" smtClean="0">
                <a:solidFill>
                  <a:schemeClr val="bg2">
                    <a:lumMod val="50000"/>
                  </a:schemeClr>
                </a:solidFill>
              </a:rPr>
              <a:t>Osvícenská doba však nepřinesla</a:t>
            </a:r>
          </a:p>
          <a:p>
            <a:r>
              <a:rPr lang="cs-CZ" sz="4000" i="1" dirty="0" smtClean="0">
                <a:solidFill>
                  <a:schemeClr val="bg2">
                    <a:lumMod val="50000"/>
                  </a:schemeClr>
                </a:solidFill>
              </a:rPr>
              <a:t> úplnou svobodu a volnost lidem.</a:t>
            </a:r>
          </a:p>
        </p:txBody>
      </p:sp>
      <p:pic>
        <p:nvPicPr>
          <p:cNvPr id="1026" name="Picture 2" descr="C:\Users\admin\AppData\Local\Microsoft\Windows\Temporary Internet Files\Content.IE5\NSJODEZW\MC9000565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77691"/>
            <a:ext cx="3096344" cy="4565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864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0466" y="1650677"/>
            <a:ext cx="813690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</a:t>
            </a: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</a:t>
            </a: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. Vlastivěda 5. Významné události nových českých dějin, učebnice pro 5.ročník. Brno: Nová škola, 2013. ISBN 978-80-7289-480-2. s. 17 - 18.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Čapka, F. Člověk a jeho svět. Lidé a čas. Obrazy z novějších českých dějin. Všeň: ALTER, 2012. 59 s. ISBN 978-80-7245-229-3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cs-CZ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Dlouhý, A., Chmelařová, H. Pracovní listy k učebnici Obrazy z novějších českých dějin. Všeň: ALTER, 2011. 47 s. ISBN 80-7168-013-3. 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1600" dirty="0"/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110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5536" y="-1790416"/>
            <a:ext cx="8136904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Strana </a:t>
            </a: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8</a:t>
            </a:r>
            <a:endParaRPr lang="cs-CZ" sz="16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 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[cit.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2013-09-13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Dostupný 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pod licencí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WWW:&lt;http: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cs-CZ" sz="1600" dirty="0"/>
              <a:t> 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cs.wikipedia.org/wiki/Soubor:Maria_Theresia11.jpg</a:t>
            </a:r>
            <a:r>
              <a:rPr lang="en-US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Strana 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[OBR.2] </a:t>
            </a:r>
            <a:r>
              <a:rPr lang="en-US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[</a:t>
            </a:r>
            <a:r>
              <a:rPr lang="cs-CZ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cit.2013-09-13</a:t>
            </a:r>
            <a:r>
              <a:rPr lang="en-US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]</a:t>
            </a:r>
            <a:r>
              <a:rPr lang="cs-CZ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Dostupný </a:t>
            </a: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pod licencí </a:t>
            </a:r>
            <a:r>
              <a:rPr lang="cs-CZ" sz="1600" i="1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Creative</a:t>
            </a: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</a:t>
            </a:r>
            <a:r>
              <a:rPr lang="cs-CZ" sz="1600" i="1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Commons</a:t>
            </a: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na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WWW:&lt;http</a:t>
            </a: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: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cs.wikipedia.org/wiki/Soubor:Joseph_II.jpg</a:t>
            </a:r>
            <a:r>
              <a:rPr lang="en-US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27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470152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Marie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Švandová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5.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dějiny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Světlo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rozumu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VY_32_INOVACE_41.01.ŠVA.VL.5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16. 09.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00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1988840"/>
            <a:ext cx="6172200" cy="18943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6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Světlo rozumu</a:t>
            </a:r>
            <a:endParaRPr lang="cs-CZ" sz="6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4400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Osvícenství</a:t>
            </a:r>
          </a:p>
          <a:p>
            <a:r>
              <a:rPr lang="cs-CZ" sz="4400" i="1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pol. 18. stol.</a:t>
            </a:r>
            <a:endParaRPr lang="cs-CZ" sz="4400" i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dmin\AppData\Local\Microsoft\Windows\Temporary Internet Files\Content.IE5\NSJODEZW\MC90038255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005064"/>
            <a:ext cx="2727845" cy="2727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6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66145" y="620688"/>
            <a:ext cx="7920880" cy="280076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400" i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V 18. stol. </a:t>
            </a:r>
            <a:r>
              <a:rPr lang="cs-CZ" sz="4400" i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p</a:t>
            </a:r>
            <a:r>
              <a:rPr lang="cs-CZ" sz="4400" i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řevládaly v evropských státech společenské vztahy, kdy veškerou moc měli v rukou: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85937" y="3572631"/>
            <a:ext cx="2598788" cy="7694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400" i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panovník</a:t>
            </a:r>
            <a:endParaRPr lang="cs-CZ" sz="4400" i="1" dirty="0">
              <a:solidFill>
                <a:srgbClr val="C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006363" y="3572631"/>
            <a:ext cx="1973617" cy="76944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sz="4400" i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šlechta</a:t>
            </a:r>
            <a:endParaRPr lang="cs-CZ" sz="4400" i="1" dirty="0">
              <a:solidFill>
                <a:srgbClr val="C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28388" y="5799324"/>
            <a:ext cx="1729961" cy="769441"/>
          </a:xfrm>
          <a:prstGeom prst="rect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400" i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církev</a:t>
            </a:r>
            <a:endParaRPr lang="cs-CZ" sz="4400" i="1" dirty="0">
              <a:solidFill>
                <a:srgbClr val="C00000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AppData\Local\Microsoft\Windows\Temporary Internet Files\Content.IE5\ZGWSO2KS\MC9004303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674024"/>
            <a:ext cx="1377950" cy="183515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dmin\AppData\Local\Microsoft\Windows\Temporary Internet Files\Content.IE5\BON3B8YZ\MC9004303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081" y="3794595"/>
            <a:ext cx="1460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dmin\AppData\Local\Microsoft\Windows\Temporary Internet Files\Content.IE5\NSJODEZW\MC90043034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96" y="4509120"/>
            <a:ext cx="1504950" cy="1825625"/>
          </a:xfrm>
          <a:prstGeom prst="rect">
            <a:avLst/>
          </a:prstGeom>
          <a:noFill/>
          <a:ln w="285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72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552569" y="550421"/>
            <a:ext cx="4235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Změny ve společnosti</a:t>
            </a:r>
            <a:r>
              <a:rPr lang="cs-CZ" sz="2800" i="1" dirty="0" smtClean="0">
                <a:solidFill>
                  <a:srgbClr val="002060"/>
                </a:solidFill>
              </a:rPr>
              <a:t>:</a:t>
            </a:r>
            <a:endParaRPr lang="cs-CZ" sz="2800" i="1" dirty="0">
              <a:solidFill>
                <a:srgbClr val="00206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2569" y="1323392"/>
            <a:ext cx="8170467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Prosazuje se 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měšťanstvo jako pokroková</a:t>
            </a:r>
          </a:p>
          <a:p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síla </a:t>
            </a:r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nové společnosti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2569" y="2792640"/>
            <a:ext cx="6788209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Společnost se nazývá  kapitalistická</a:t>
            </a:r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52569" y="4000998"/>
            <a:ext cx="6788209" cy="92333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Dochází k vědeckým objevům</a:t>
            </a:r>
          </a:p>
          <a:p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52569" y="4925663"/>
            <a:ext cx="6778223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Nové vynálezy se zavádí </a:t>
            </a:r>
            <a:endParaRPr lang="cs-CZ" sz="3600" b="1" i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   do </a:t>
            </a:r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zemědělství i řemeslné výroby</a:t>
            </a:r>
            <a:endParaRPr lang="cs-CZ" sz="3600" b="1" dirty="0"/>
          </a:p>
        </p:txBody>
      </p:sp>
      <p:pic>
        <p:nvPicPr>
          <p:cNvPr id="11" name="Picture 2" descr="C:\Users\admin\AppData\Local\Microsoft\Windows\Temporary Internet Files\Content.IE5\ZGWSO2KS\MC90008938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279" y="4367211"/>
            <a:ext cx="2311000" cy="2086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min\AppData\Local\Microsoft\Windows\Temporary Internet Files\Content.IE5\TAP9CWHJ\MC90008941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782705"/>
            <a:ext cx="2278828" cy="2019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01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210146"/>
          </a:xfrm>
          <a:gradFill flip="none" rotWithShape="1">
            <a:gsLst>
              <a:gs pos="0">
                <a:schemeClr val="accent4">
                  <a:tint val="35000"/>
                  <a:satMod val="260000"/>
                </a:schemeClr>
              </a:gs>
              <a:gs pos="30000">
                <a:schemeClr val="accent4">
                  <a:tint val="38000"/>
                  <a:satMod val="260000"/>
                </a:schemeClr>
              </a:gs>
              <a:gs pos="75000">
                <a:schemeClr val="accent4">
                  <a:tint val="55000"/>
                  <a:satMod val="255000"/>
                </a:schemeClr>
              </a:gs>
              <a:gs pos="100000">
                <a:schemeClr val="accent4">
                  <a:tint val="70000"/>
                  <a:satMod val="255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600" i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osvícenství – myšlenkový </a:t>
            </a:r>
            <a:br>
              <a:rPr lang="cs-CZ" sz="3600" i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</a:br>
            <a:r>
              <a:rPr lang="cs-CZ" sz="3600" i="1" dirty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cs-CZ" sz="3600" i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                         směr</a:t>
            </a:r>
            <a:endParaRPr lang="cs-CZ" sz="3600" i="1" dirty="0">
              <a:solidFill>
                <a:srgbClr val="C0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 smtClean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nové </a:t>
            </a:r>
            <a:r>
              <a:rPr lang="cs-CZ" sz="4000" b="1" i="1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názory o  životě a přírodě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králové i šlechta se mají o své poddané starat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objevuje se myšlenka o rovnosti lidí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každý člověk má stejná </a:t>
            </a:r>
            <a:r>
              <a:rPr lang="cs-CZ" sz="40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práva</a:t>
            </a:r>
          </a:p>
          <a:p>
            <a:pPr marL="0" indent="0">
              <a:buNone/>
            </a:pPr>
            <a:r>
              <a:rPr lang="cs-CZ" sz="3900" i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 </a:t>
            </a:r>
            <a:endParaRPr lang="cs-CZ" sz="3900" i="1" dirty="0">
              <a:solidFill>
                <a:schemeClr val="accent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7543" y="5517232"/>
            <a:ext cx="8462573" cy="120032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b="1" i="1" dirty="0" smtClean="0">
                <a:solidFill>
                  <a:srgbClr val="FF0000"/>
                </a:solidFill>
              </a:rPr>
              <a:t>Zdůrazňuje svobodu, lidský rozum </a:t>
            </a:r>
          </a:p>
          <a:p>
            <a:r>
              <a:rPr lang="cs-CZ" sz="3600" b="1" i="1" dirty="0">
                <a:solidFill>
                  <a:srgbClr val="FF0000"/>
                </a:solidFill>
              </a:rPr>
              <a:t>a</a:t>
            </a:r>
            <a:r>
              <a:rPr lang="cs-CZ" sz="3600" b="1" i="1" dirty="0" smtClean="0">
                <a:solidFill>
                  <a:srgbClr val="FF0000"/>
                </a:solidFill>
              </a:rPr>
              <a:t> vědu </a:t>
            </a:r>
            <a:endParaRPr lang="cs-CZ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55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AppData\Local\Microsoft\Windows\Temporary Internet Files\Content.IE5\BON3B8YZ\MC90043830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241" y="796273"/>
            <a:ext cx="2790031" cy="2518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dmin\AppData\Local\Microsoft\Windows\Temporary Internet Files\Content.IE5\TAP9CWHJ\MC9004383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40968"/>
            <a:ext cx="3705225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067944" y="3394050"/>
            <a:ext cx="1847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63888" y="36450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5808" y="2606569"/>
            <a:ext cx="60561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4000" b="1" i="1" dirty="0">
              <a:solidFill>
                <a:schemeClr val="accent3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548680"/>
            <a:ext cx="801213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cs-CZ" sz="4000" b="1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Osvícenské myšlenky </a:t>
            </a:r>
            <a:r>
              <a:rPr lang="cs-CZ" sz="40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pronikaly</a:t>
            </a:r>
          </a:p>
          <a:p>
            <a:r>
              <a:rPr lang="cs-CZ" sz="40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    i do </a:t>
            </a:r>
            <a:r>
              <a:rPr lang="cs-CZ" sz="4000" b="1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vládnoucích </a:t>
            </a:r>
            <a:r>
              <a:rPr lang="cs-CZ" sz="40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kruhů, ovlivňovaly</a:t>
            </a:r>
          </a:p>
          <a:p>
            <a:r>
              <a:rPr lang="cs-CZ" sz="4000" b="1" i="1" dirty="0" smtClean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    šlechtice, kněze i panovníky</a:t>
            </a:r>
          </a:p>
          <a:p>
            <a:endParaRPr lang="cs-CZ" sz="4000" b="1" i="1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cs-CZ" sz="4000" b="1" i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Byly provedeny určité změny</a:t>
            </a:r>
          </a:p>
          <a:p>
            <a:r>
              <a:rPr lang="cs-CZ" sz="4000" b="1" i="1" dirty="0" smtClean="0">
                <a:solidFill>
                  <a:schemeClr val="accent6"/>
                </a:solidFill>
                <a:latin typeface="Arial Narrow" panose="020B0606020202030204" pitchFamily="34" charset="0"/>
              </a:rPr>
              <a:t>     - reformy  v řízení státu i životě  lidí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cs-CZ" sz="4000" b="1" dirty="0">
              <a:latin typeface="Arial Narrow" panose="020B0606020202030204" pitchFamily="34" charset="0"/>
            </a:endParaRPr>
          </a:p>
        </p:txBody>
      </p:sp>
      <p:pic>
        <p:nvPicPr>
          <p:cNvPr id="3074" name="Picture 2" descr="C:\Users\admin\AppData\Local\Microsoft\Windows\Temporary Internet Files\Content.IE5\UBC11F21\MC90023794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8257" y="2044523"/>
            <a:ext cx="1352429" cy="956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dmin\AppData\Local\Microsoft\Windows\Temporary Internet Files\Content.IE5\TAP9CWHJ\MC90033118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5060" y="4509120"/>
            <a:ext cx="1770063" cy="18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38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3600" i="1" dirty="0" smtClean="0">
                <a:solidFill>
                  <a:schemeClr val="accent3"/>
                </a:solidFill>
                <a:cs typeface="Arial" panose="020B0604020202020204" pitchFamily="34" charset="0"/>
              </a:rPr>
              <a:t>V habsburské monarchii začali nové myšlenky prosazovat</a:t>
            </a:r>
            <a:endParaRPr lang="cs-CZ" sz="3600" i="1" dirty="0">
              <a:solidFill>
                <a:schemeClr val="accent3"/>
              </a:solidFill>
              <a:cs typeface="Arial" panose="020B0604020202020204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3300" i="1" dirty="0" smtClean="0">
                <a:solidFill>
                  <a:srgbClr val="0070C0"/>
                </a:solidFill>
                <a:latin typeface="+mj-lt"/>
                <a:cs typeface="Arial" panose="020B0604020202020204" pitchFamily="34" charset="0"/>
              </a:rPr>
              <a:t>Začala budovat stálé vojsko a stavět pevnosti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300" i="1" dirty="0" smtClean="0">
                <a:solidFill>
                  <a:schemeClr val="accent4"/>
                </a:solidFill>
                <a:latin typeface="+mj-lt"/>
                <a:cs typeface="Arial" panose="020B0604020202020204" pitchFamily="34" charset="0"/>
              </a:rPr>
              <a:t>Nařídila, aby daně platila i vrchnost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300" i="1" dirty="0" smtClean="0">
                <a:solidFill>
                  <a:srgbClr val="00B050"/>
                </a:solidFill>
                <a:latin typeface="+mj-lt"/>
                <a:cs typeface="Arial" panose="020B0604020202020204" pitchFamily="34" charset="0"/>
              </a:rPr>
              <a:t>Snížila robotu na 3 dny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33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Zavedla povinnou školní docházku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solidFill>
            <a:schemeClr val="bg2"/>
          </a:solidFill>
        </p:spPr>
        <p:txBody>
          <a:bodyPr/>
          <a:lstStyle/>
          <a:p>
            <a:endParaRPr lang="cs-CZ" sz="2800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sz="2800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851168"/>
          </a:xfrm>
        </p:spPr>
        <p:txBody>
          <a:bodyPr/>
          <a:lstStyle/>
          <a:p>
            <a:r>
              <a:rPr lang="cs-CZ" sz="2800" i="1" dirty="0" smtClean="0">
                <a:solidFill>
                  <a:srgbClr val="C00000"/>
                </a:solidFill>
              </a:rPr>
              <a:t> Marie Terezie</a:t>
            </a:r>
            <a:endParaRPr lang="cs-CZ" sz="2800" i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C:\Users\admin\Desktop\DUMY VL\DUMY\Obrázky\Maria_Theresia1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556792"/>
            <a:ext cx="3744416" cy="510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7020271" y="6189751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cs-CZ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Obr.1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cs-CZ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98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DUMY VL\DUMY\Obrázky\287px-Joseph_II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690372"/>
            <a:ext cx="2624328" cy="5477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aoblený obdélník 1"/>
          <p:cNvSpPr/>
          <p:nvPr/>
        </p:nvSpPr>
        <p:spPr>
          <a:xfrm>
            <a:off x="899592" y="908720"/>
            <a:ext cx="396044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i="1" dirty="0" smtClean="0">
                <a:solidFill>
                  <a:schemeClr val="accent2">
                    <a:lumMod val="50000"/>
                  </a:schemeClr>
                </a:solidFill>
              </a:rPr>
              <a:t>Josef II.</a:t>
            </a:r>
            <a:endParaRPr lang="cs-CZ" sz="28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99592" y="2564904"/>
            <a:ext cx="64633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800" b="1" i="1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28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7582" y="2564904"/>
            <a:ext cx="390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800" i="1" dirty="0" smtClean="0">
                <a:solidFill>
                  <a:srgbClr val="FF0000"/>
                </a:solidFill>
              </a:rPr>
              <a:t>   Zrušil nevolnictví</a:t>
            </a:r>
            <a:endParaRPr lang="cs-CZ" sz="2800" i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7582" y="3212976"/>
            <a:ext cx="47836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800" i="1" dirty="0" smtClean="0">
                <a:solidFill>
                  <a:srgbClr val="00B050"/>
                </a:solidFill>
              </a:rPr>
              <a:t>  </a:t>
            </a:r>
            <a:r>
              <a:rPr lang="cs-CZ" sz="2800" i="1" dirty="0">
                <a:solidFill>
                  <a:srgbClr val="00B050"/>
                </a:solidFill>
              </a:rPr>
              <a:t>V</a:t>
            </a:r>
            <a:r>
              <a:rPr lang="cs-CZ" sz="2800" i="1" dirty="0" smtClean="0">
                <a:solidFill>
                  <a:srgbClr val="00B050"/>
                </a:solidFill>
              </a:rPr>
              <a:t>ydal toleranční patent -</a:t>
            </a:r>
          </a:p>
          <a:p>
            <a:r>
              <a:rPr lang="cs-CZ" sz="2800" i="1" dirty="0">
                <a:solidFill>
                  <a:srgbClr val="00B050"/>
                </a:solidFill>
              </a:rPr>
              <a:t> </a:t>
            </a:r>
            <a:r>
              <a:rPr lang="cs-CZ" sz="2800" i="1" dirty="0" smtClean="0">
                <a:solidFill>
                  <a:srgbClr val="00B050"/>
                </a:solidFill>
              </a:rPr>
              <a:t>    </a:t>
            </a:r>
            <a:r>
              <a:rPr lang="cs-CZ" sz="2800" i="1" dirty="0">
                <a:solidFill>
                  <a:srgbClr val="00B050"/>
                </a:solidFill>
              </a:rPr>
              <a:t>n</a:t>
            </a:r>
            <a:r>
              <a:rPr lang="cs-CZ" sz="2800" i="1" dirty="0" smtClean="0">
                <a:solidFill>
                  <a:srgbClr val="00B050"/>
                </a:solidFill>
              </a:rPr>
              <a:t>áboženská svoboda –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87581" y="4167083"/>
            <a:ext cx="30522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2800" i="1" dirty="0" smtClean="0">
                <a:solidFill>
                  <a:srgbClr val="002060"/>
                </a:solidFill>
              </a:rPr>
              <a:t>Zrušil mnoho klášterů</a:t>
            </a:r>
            <a:endParaRPr lang="cs-CZ" sz="2800" i="1" dirty="0">
              <a:solidFill>
                <a:srgbClr val="00206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06624" y="5013176"/>
            <a:ext cx="56493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2800" i="1" dirty="0" smtClean="0">
                <a:solidFill>
                  <a:srgbClr val="C00000"/>
                </a:solidFill>
              </a:rPr>
              <a:t>Nařídil zřizovat nemocnice </a:t>
            </a:r>
          </a:p>
          <a:p>
            <a:pPr lvl="1"/>
            <a:r>
              <a:rPr lang="cs-CZ" sz="2800" i="1" dirty="0">
                <a:solidFill>
                  <a:srgbClr val="C00000"/>
                </a:solidFill>
              </a:rPr>
              <a:t> </a:t>
            </a:r>
            <a:r>
              <a:rPr lang="cs-CZ" sz="2800" i="1" dirty="0" smtClean="0">
                <a:solidFill>
                  <a:srgbClr val="C00000"/>
                </a:solidFill>
              </a:rPr>
              <a:t>    a ústavy pro chudé</a:t>
            </a:r>
            <a:endParaRPr lang="cs-CZ" sz="2800" i="1" dirty="0">
              <a:solidFill>
                <a:srgbClr val="C0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913565" y="5692479"/>
            <a:ext cx="936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cs-CZ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Obr.2</a:t>
            </a:r>
            <a:r>
              <a:rPr lang="en-US" sz="1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cs-CZ" sz="14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5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520</TotalTime>
  <Words>475</Words>
  <Application>Microsoft Office PowerPoint</Application>
  <PresentationFormat>Předvádění na obrazovce (4:3)</PresentationFormat>
  <Paragraphs>147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Arkýř</vt:lpstr>
      <vt:lpstr>Motiv sady Office</vt:lpstr>
      <vt:lpstr>1_Motiv sady Office</vt:lpstr>
      <vt:lpstr>Prezentace aplikace PowerPoint</vt:lpstr>
      <vt:lpstr>Prezentace aplikace PowerPoint</vt:lpstr>
      <vt:lpstr>Světlo rozumu</vt:lpstr>
      <vt:lpstr>Prezentace aplikace PowerPoint</vt:lpstr>
      <vt:lpstr>Prezentace aplikace PowerPoint</vt:lpstr>
      <vt:lpstr> osvícenství – myšlenkový                            směr</vt:lpstr>
      <vt:lpstr>Prezentace aplikace PowerPoint</vt:lpstr>
      <vt:lpstr>V habsburské monarchii začali nové myšlenky prosazovat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Světlo rozumu</dc:title>
  <dc:creator>admin</dc:creator>
  <cp:lastModifiedBy>admin</cp:lastModifiedBy>
  <cp:revision>56</cp:revision>
  <dcterms:created xsi:type="dcterms:W3CDTF">2013-10-27T08:33:45Z</dcterms:created>
  <dcterms:modified xsi:type="dcterms:W3CDTF">2014-01-12T08:04:36Z</dcterms:modified>
</cp:coreProperties>
</file>