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6" r:id="rId2"/>
    <p:sldId id="287" r:id="rId3"/>
    <p:sldId id="258" r:id="rId4"/>
    <p:sldId id="263" r:id="rId5"/>
    <p:sldId id="264" r:id="rId6"/>
    <p:sldId id="262" r:id="rId7"/>
    <p:sldId id="266" r:id="rId8"/>
    <p:sldId id="260" r:id="rId9"/>
    <p:sldId id="265" r:id="rId10"/>
    <p:sldId id="267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59" r:id="rId19"/>
    <p:sldId id="278" r:id="rId20"/>
    <p:sldId id="280" r:id="rId21"/>
    <p:sldId id="279" r:id="rId22"/>
    <p:sldId id="282" r:id="rId23"/>
    <p:sldId id="261" r:id="rId24"/>
    <p:sldId id="284" r:id="rId25"/>
    <p:sldId id="285" r:id="rId26"/>
    <p:sldId id="283" r:id="rId27"/>
    <p:sldId id="274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5ED2-D89D-4AF8-BB19-DB3ED95C0AF5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D42B-2644-480E-B40C-2D7A24867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0F5BE-27DA-4CE9-A52B-80D308912859}" type="datetimeFigureOut">
              <a:rPr lang="cs-CZ" smtClean="0"/>
              <a:pPr/>
              <a:t>19.1.2014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E328-8A19-4AA0-B149-E0E8267F696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6/6c/Brazil.Brasilia.01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1/1c/BSB_Ponte_JK_08_2005_45_8x6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d/d0/Brazilian_National_Congress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6/68/Corcovado_statue01_2005-03-1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6/6a/1_lagoa_rodrigo_de_freitas_rio_de_janeiro_2010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b/b2/Forte_de_Copacabana_-_Rio_Brasil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3/36/Maracan%C3%A3_Stadium_in_Rio_de_Janeiro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b/b4/Saopaulo_copan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c/c2/S%C3%A3o_Paulo_%C3%A0_partir_do_Banespa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7/7e/Catedral_Metropolitana_de_Sao_Paulo_1_Brasi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upload.wikimedia.org/wikipedia/commons/e/e8/Cardim_sp_Martinelli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9\Desktop\Bára foto\Brazílie\IMG_4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608512" cy="3456384"/>
          </a:xfrm>
          <a:prstGeom prst="rect">
            <a:avLst/>
          </a:prstGeom>
          <a:noFill/>
        </p:spPr>
      </p:pic>
      <p:pic>
        <p:nvPicPr>
          <p:cNvPr id="9219" name="Picture 3" descr="C:\Users\PC9\Desktop\Bára foto\Brazílie\IMG_4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752528" cy="356439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220072" y="476672"/>
            <a:ext cx="367240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Vodopády </a:t>
            </a:r>
            <a:r>
              <a:rPr lang="cs-CZ" sz="2800" dirty="0" err="1" smtClean="0">
                <a:latin typeface="Comic Sans MS" pitchFamily="66" charset="0"/>
              </a:rPr>
              <a:t>Iguazú</a:t>
            </a:r>
            <a:endParaRPr lang="cs-CZ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51520" y="188640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Obyvatelstvo: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8" y="1124744"/>
            <a:ext cx="8496944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Původní obyvatelstvo</a:t>
            </a:r>
            <a:r>
              <a:rPr lang="cs-CZ" sz="2800" dirty="0">
                <a:latin typeface="Comic Sans MS" pitchFamily="66" charset="0"/>
              </a:rPr>
              <a:t> </a:t>
            </a:r>
            <a:r>
              <a:rPr lang="cs-CZ" sz="2800" dirty="0" smtClean="0">
                <a:latin typeface="Comic Sans MS" pitchFamily="66" charset="0"/>
              </a:rPr>
              <a:t>– Indiáni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č</a:t>
            </a:r>
            <a:r>
              <a:rPr lang="cs-CZ" sz="2800" dirty="0" smtClean="0">
                <a:latin typeface="Comic Sans MS" pitchFamily="66" charset="0"/>
              </a:rPr>
              <a:t>ástečně </a:t>
            </a:r>
            <a:r>
              <a:rPr lang="cs-CZ" sz="2800" dirty="0" smtClean="0">
                <a:latin typeface="Comic Sans MS" pitchFamily="66" charset="0"/>
              </a:rPr>
              <a:t>vyhubeni, dnes velmi málo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d</a:t>
            </a:r>
            <a:r>
              <a:rPr lang="cs-CZ" sz="2800" dirty="0" smtClean="0">
                <a:latin typeface="Comic Sans MS" pitchFamily="66" charset="0"/>
              </a:rPr>
              <a:t>omorodé </a:t>
            </a:r>
            <a:r>
              <a:rPr lang="cs-CZ" sz="2800" dirty="0" smtClean="0">
                <a:latin typeface="Comic Sans MS" pitchFamily="66" charset="0"/>
              </a:rPr>
              <a:t>kmeny žijí v pralesích okolo Amazonky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95536" y="2780928"/>
            <a:ext cx="8496944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Kolonizace Portugalskem od 16. století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V 17. a 18. století dovoz otroků z Afriky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 na práci na plantážích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536" y="4437112"/>
            <a:ext cx="8496944" cy="22322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800" dirty="0" smtClean="0">
              <a:latin typeface="Comic Sans MS" pitchFamily="66" charset="0"/>
            </a:endParaRPr>
          </a:p>
          <a:p>
            <a:r>
              <a:rPr lang="cs-CZ" sz="2800" dirty="0" smtClean="0">
                <a:latin typeface="Comic Sans MS" pitchFamily="66" charset="0"/>
              </a:rPr>
              <a:t>Dnes - demokratická republika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- ½ obyvatel evropského původu</a:t>
            </a:r>
          </a:p>
          <a:p>
            <a:r>
              <a:rPr lang="cs-CZ" sz="2800" dirty="0" smtClean="0">
                <a:latin typeface="Comic Sans MS" pitchFamily="66" charset="0"/>
              </a:rPr>
              <a:t>	- míšenci Afričanů, Evropanů a Indiánů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- oficiální jazyk portugalština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- 80% obyvatel žije ve městech </a:t>
            </a:r>
          </a:p>
          <a:p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aoblený obdélník 23"/>
          <p:cNvSpPr/>
          <p:nvPr/>
        </p:nvSpPr>
        <p:spPr>
          <a:xfrm>
            <a:off x="5076056" y="4293096"/>
            <a:ext cx="367240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</a:t>
            </a:r>
            <a:r>
              <a:rPr lang="cs-CZ" sz="2400" dirty="0" smtClean="0">
                <a:latin typeface="Comic Sans MS" pitchFamily="66" charset="0"/>
              </a:rPr>
              <a:t>odní </a:t>
            </a:r>
            <a:r>
              <a:rPr lang="cs-CZ" sz="2400" dirty="0" smtClean="0">
                <a:latin typeface="Comic Sans MS" pitchFamily="66" charset="0"/>
              </a:rPr>
              <a:t>na řece </a:t>
            </a:r>
            <a:r>
              <a:rPr lang="cs-CZ" sz="2400" dirty="0" err="1" smtClean="0">
                <a:latin typeface="Comic Sans MS" pitchFamily="66" charset="0"/>
              </a:rPr>
              <a:t>Paraná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251520" y="2060848"/>
            <a:ext cx="3456384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Nerostné bohatství: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o</a:t>
            </a:r>
            <a:r>
              <a:rPr lang="cs-CZ" sz="2400" dirty="0" smtClean="0">
                <a:latin typeface="Comic Sans MS" pitchFamily="66" charset="0"/>
              </a:rPr>
              <a:t>brovské  </a:t>
            </a:r>
            <a:r>
              <a:rPr lang="cs-CZ" sz="2400" dirty="0" smtClean="0">
                <a:latin typeface="Comic Sans MS" pitchFamily="66" charset="0"/>
              </a:rPr>
              <a:t>zásoby,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</a:t>
            </a:r>
            <a:r>
              <a:rPr lang="cs-CZ" sz="2400" dirty="0" smtClean="0">
                <a:latin typeface="Comic Sans MS" pitchFamily="66" charset="0"/>
              </a:rPr>
              <a:t>elký </a:t>
            </a:r>
            <a:r>
              <a:rPr lang="cs-CZ" sz="2400" dirty="0" smtClean="0">
                <a:latin typeface="Comic Sans MS" pitchFamily="66" charset="0"/>
              </a:rPr>
              <a:t>vývoz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3923928" y="1988840"/>
            <a:ext cx="5220072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Železná ruda (nejvíce na světě)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barevné </a:t>
            </a:r>
            <a:r>
              <a:rPr lang="cs-CZ" sz="2400" dirty="0" smtClean="0">
                <a:latin typeface="Comic Sans MS" pitchFamily="66" charset="0"/>
              </a:rPr>
              <a:t>kovy, zlato, diamanty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č</a:t>
            </a:r>
            <a:r>
              <a:rPr lang="cs-CZ" sz="2400" dirty="0" smtClean="0">
                <a:latin typeface="Comic Sans MS" pitchFamily="66" charset="0"/>
              </a:rPr>
              <a:t>erné </a:t>
            </a:r>
            <a:r>
              <a:rPr lang="cs-CZ" sz="2400" dirty="0" smtClean="0">
                <a:latin typeface="Comic Sans MS" pitchFamily="66" charset="0"/>
              </a:rPr>
              <a:t>uhlí, ropa, zemní plyn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1691680" y="5013176"/>
            <a:ext cx="331236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hutní </a:t>
            </a:r>
            <a:r>
              <a:rPr lang="cs-CZ" sz="2400" dirty="0" smtClean="0">
                <a:latin typeface="Comic Sans MS" pitchFamily="66" charset="0"/>
              </a:rPr>
              <a:t>a strojírenský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5076056" y="3501008"/>
            <a:ext cx="374441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</a:t>
            </a:r>
            <a:r>
              <a:rPr lang="cs-CZ" sz="2400" dirty="0" smtClean="0">
                <a:latin typeface="Comic Sans MS" pitchFamily="66" charset="0"/>
              </a:rPr>
              <a:t>šechny </a:t>
            </a:r>
            <a:r>
              <a:rPr lang="cs-CZ" sz="2400" dirty="0" smtClean="0">
                <a:latin typeface="Comic Sans MS" pitchFamily="66" charset="0"/>
              </a:rPr>
              <a:t>suroviny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2771800" y="4293096"/>
            <a:ext cx="216024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energetický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148064" y="5085184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</a:t>
            </a:r>
            <a:r>
              <a:rPr lang="cs-CZ" sz="2400" dirty="0" smtClean="0">
                <a:latin typeface="Comic Sans MS" pitchFamily="66" charset="0"/>
              </a:rPr>
              <a:t>opravní </a:t>
            </a:r>
            <a:r>
              <a:rPr lang="cs-CZ" sz="2400" dirty="0" smtClean="0">
                <a:latin typeface="Comic Sans MS" pitchFamily="66" charset="0"/>
              </a:rPr>
              <a:t>prostředky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619672" y="5805264"/>
            <a:ext cx="6984776" cy="4956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c</a:t>
            </a:r>
            <a:r>
              <a:rPr lang="cs-CZ" sz="2400" dirty="0" smtClean="0">
                <a:latin typeface="Comic Sans MS" pitchFamily="66" charset="0"/>
              </a:rPr>
              <a:t>hemický</a:t>
            </a:r>
            <a:r>
              <a:rPr lang="cs-CZ" sz="2400" dirty="0" smtClean="0">
                <a:latin typeface="Comic Sans MS" pitchFamily="66" charset="0"/>
              </a:rPr>
              <a:t>, dřevozpracující, potravinářský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827584" y="260648"/>
            <a:ext cx="7200800" cy="1440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Hospodářství: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Stát s obrovskými hospodářskými předpoklady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Zahraniční investice, veliké sociální rozdíly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323528" y="3429000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Průmysl: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2771800" y="3501008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těžební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30" grpId="0" animBg="1"/>
      <p:bldP spid="31" grpId="0" animBg="1"/>
      <p:bldP spid="19" grpId="0" animBg="1"/>
      <p:bldP spid="22" grpId="0" animBg="1"/>
      <p:bldP spid="15" grpId="0" animBg="1"/>
      <p:bldP spid="27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3789040"/>
            <a:ext cx="820891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Živočišná výroba – na J a JV země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chov skotu, vepřů, rybolov (mořský i říční)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843808" y="404664"/>
            <a:ext cx="381642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Zemědělství: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67544" y="1772816"/>
            <a:ext cx="8676456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Rostlinná  výroba </a:t>
            </a:r>
          </a:p>
          <a:p>
            <a:r>
              <a:rPr lang="cs-CZ" sz="2400" dirty="0" smtClean="0">
                <a:latin typeface="Comic Sans MS" pitchFamily="66" charset="0"/>
              </a:rPr>
              <a:t>	- pěstování na plantážích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- kukuřice, sója, rýže, pšenice, ovoce, kaučukovník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- na vývoz: káva (nejvíce na světě), cukrová třtina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611560" y="5229200"/>
            <a:ext cx="806489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Těžba dřeva v tropických lesích (drahé a vonné dřevo)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Kácení pralesů – ekologické problémy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9\Desktop\DUMY 2\mapy Amerika\JA -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308048" cy="734481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547664" y="0"/>
            <a:ext cx="5328592" cy="115212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Města Brazílie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724128" y="2348880"/>
            <a:ext cx="1872208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latin typeface="Comic Sans MS" pitchFamily="66" charset="0"/>
              </a:rPr>
              <a:t>Brasília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436096" y="4941168"/>
            <a:ext cx="1872208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latin typeface="Comic Sans MS" pitchFamily="66" charset="0"/>
              </a:rPr>
              <a:t>Sao</a:t>
            </a:r>
            <a:r>
              <a:rPr lang="cs-CZ" sz="2400" dirty="0" smtClean="0">
                <a:latin typeface="Comic Sans MS" pitchFamily="66" charset="0"/>
              </a:rPr>
              <a:t> Paulo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084168" y="3933056"/>
            <a:ext cx="2736304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Rio de </a:t>
            </a:r>
            <a:r>
              <a:rPr lang="cs-CZ" sz="2400" dirty="0" err="1" smtClean="0">
                <a:latin typeface="Comic Sans MS" pitchFamily="66" charset="0"/>
              </a:rPr>
              <a:t>Janeiro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331640" y="5301208"/>
            <a:ext cx="2376264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Porto </a:t>
            </a:r>
            <a:r>
              <a:rPr lang="cs-CZ" sz="2400" dirty="0" err="1" smtClean="0">
                <a:latin typeface="Comic Sans MS" pitchFamily="66" charset="0"/>
              </a:rPr>
              <a:t>Alegre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187624" y="1988840"/>
            <a:ext cx="1872208" cy="64807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latin typeface="Comic Sans MS" pitchFamily="66" charset="0"/>
              </a:rPr>
              <a:t>Manaus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3131840" y="2348880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7" idx="3"/>
          </p:cNvCxnSpPr>
          <p:nvPr/>
        </p:nvCxnSpPr>
        <p:spPr>
          <a:xfrm flipV="1">
            <a:off x="3707904" y="4869160"/>
            <a:ext cx="1080120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0"/>
          </p:cNvCxnSpPr>
          <p:nvPr/>
        </p:nvCxnSpPr>
        <p:spPr>
          <a:xfrm flipH="1" flipV="1">
            <a:off x="5292080" y="4437112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6" idx="1"/>
          </p:cNvCxnSpPr>
          <p:nvPr/>
        </p:nvCxnSpPr>
        <p:spPr>
          <a:xfrm flipH="1">
            <a:off x="5508104" y="4257092"/>
            <a:ext cx="576064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4" idx="2"/>
          </p:cNvCxnSpPr>
          <p:nvPr/>
        </p:nvCxnSpPr>
        <p:spPr>
          <a:xfrm flipH="1">
            <a:off x="5148064" y="2996952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Brazil.Brasilia.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7200800" cy="54006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796136" y="188640"/>
            <a:ext cx="3024336" cy="1944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Brasília</a:t>
            </a:r>
            <a:endParaRPr lang="cs-CZ" sz="2800" dirty="0" smtClean="0">
              <a:latin typeface="Comic Sans MS" pitchFamily="66" charset="0"/>
            </a:endParaRPr>
          </a:p>
          <a:p>
            <a:pPr algn="ctr"/>
            <a:r>
              <a:rPr lang="cs-CZ" sz="2800" dirty="0" smtClean="0">
                <a:latin typeface="Comic Sans MS" pitchFamily="66" charset="0"/>
              </a:rPr>
              <a:t>Nové, moderní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hlavní město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28384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BSB Ponte JK 08 2005 45 8x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652120" y="0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Brasília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Brazilian National Congr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8136904" cy="5126251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868144" y="260648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Brasília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9\AppData\Local\Microsoft\Windows\Temporary Internet Files\Content.IE5\2J6UQGLD\MP9004236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032448" cy="6081336"/>
          </a:xfrm>
          <a:prstGeom prst="rect">
            <a:avLst/>
          </a:prstGeom>
          <a:noFill/>
        </p:spPr>
      </p:pic>
      <p:pic>
        <p:nvPicPr>
          <p:cNvPr id="3" name="Picture 2" descr="C:\Users\PC9\AppData\Local\Microsoft\Windows\Temporary Internet Files\Content.IE5\YFJ3L69A\MP9004236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980552" cy="5976664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3563888" y="0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Rio de </a:t>
            </a:r>
            <a:r>
              <a:rPr lang="cs-CZ" sz="2800" dirty="0" err="1" smtClean="0">
                <a:latin typeface="Comic Sans MS" pitchFamily="66" charset="0"/>
              </a:rPr>
              <a:t>Janeiro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Corcovado statue01 2005-03-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488832" cy="6111459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67544" y="0"/>
            <a:ext cx="828092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Rio de </a:t>
            </a:r>
            <a:r>
              <a:rPr lang="cs-CZ" sz="2800" dirty="0" err="1" smtClean="0">
                <a:latin typeface="Comic Sans MS" pitchFamily="66" charset="0"/>
              </a:rPr>
              <a:t>Janeiro</a:t>
            </a:r>
            <a:r>
              <a:rPr lang="cs-CZ" sz="2800" dirty="0" smtClean="0">
                <a:latin typeface="Comic Sans MS" pitchFamily="66" charset="0"/>
              </a:rPr>
              <a:t> – socha Krista na hoře </a:t>
            </a:r>
            <a:r>
              <a:rPr lang="cs-CZ" sz="2800" dirty="0" err="1" smtClean="0">
                <a:latin typeface="Comic Sans MS" pitchFamily="66" charset="0"/>
              </a:rPr>
              <a:t>Corcovado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Brazílie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VY_32_INOVACE_40.14.HAJ.ZE.7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19. 1. 2014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1 lagoa rodrigo de freitas rio de janeiro 2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992888" cy="4845689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2771800" y="0"/>
            <a:ext cx="468052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Rio de </a:t>
            </a:r>
            <a:r>
              <a:rPr lang="cs-CZ" sz="2800" dirty="0" err="1" smtClean="0">
                <a:latin typeface="Comic Sans MS" pitchFamily="66" charset="0"/>
              </a:rPr>
              <a:t>Janeiro</a:t>
            </a:r>
            <a:r>
              <a:rPr lang="cs-CZ" sz="2800" dirty="0" smtClean="0">
                <a:latin typeface="Comic Sans MS" pitchFamily="66" charset="0"/>
              </a:rPr>
              <a:t> - přístav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96336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Forte de Copacabana - Rio Bras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7056784" cy="5292588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1907704" y="0"/>
            <a:ext cx="66247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Rio de </a:t>
            </a:r>
            <a:r>
              <a:rPr lang="cs-CZ" sz="2800" dirty="0" err="1" smtClean="0">
                <a:latin typeface="Comic Sans MS" pitchFamily="66" charset="0"/>
              </a:rPr>
              <a:t>Janeiro</a:t>
            </a:r>
            <a:r>
              <a:rPr lang="cs-CZ" sz="2800" dirty="0" smtClean="0">
                <a:latin typeface="Comic Sans MS" pitchFamily="66" charset="0"/>
              </a:rPr>
              <a:t> - pláž </a:t>
            </a:r>
            <a:r>
              <a:rPr lang="cs-CZ" sz="2800" dirty="0" err="1" smtClean="0">
                <a:latin typeface="Comic Sans MS" pitchFamily="66" charset="0"/>
              </a:rPr>
              <a:t>Copacabana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68344" y="609329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Maracanã Stadium in Rio de Janei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620000" cy="5600701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83568" y="188640"/>
            <a:ext cx="770485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Rio de </a:t>
            </a:r>
            <a:r>
              <a:rPr lang="cs-CZ" sz="2800" dirty="0" err="1" smtClean="0">
                <a:latin typeface="Comic Sans MS" pitchFamily="66" charset="0"/>
              </a:rPr>
              <a:t>Janeiro</a:t>
            </a:r>
            <a:r>
              <a:rPr lang="cs-CZ" sz="2800" dirty="0" smtClean="0">
                <a:latin typeface="Comic Sans MS" pitchFamily="66" charset="0"/>
              </a:rPr>
              <a:t> – fotbalový stadion </a:t>
            </a:r>
            <a:r>
              <a:rPr lang="cs-CZ" sz="2800" dirty="0" err="1" smtClean="0">
                <a:latin typeface="Comic Sans MS" pitchFamily="66" charset="0"/>
              </a:rPr>
              <a:t>Maracaná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PC9\Desktop\Bára foto\Brazílie\IMG_4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13899" cy="3235424"/>
          </a:xfrm>
          <a:prstGeom prst="rect">
            <a:avLst/>
          </a:prstGeom>
          <a:noFill/>
        </p:spPr>
      </p:pic>
      <p:pic>
        <p:nvPicPr>
          <p:cNvPr id="5125" name="Picture 5" descr="C:\Users\PC9\Desktop\Bára foto\Brazílie\IMG_4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793952" cy="3595464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716016" y="188640"/>
            <a:ext cx="4176464" cy="2160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Rio de </a:t>
            </a:r>
            <a:r>
              <a:rPr lang="cs-CZ" sz="2800" dirty="0" err="1" smtClean="0">
                <a:latin typeface="Comic Sans MS" pitchFamily="66" charset="0"/>
              </a:rPr>
              <a:t>Janeiro</a:t>
            </a:r>
            <a:endParaRPr lang="cs-CZ" sz="2800" dirty="0" smtClean="0">
              <a:latin typeface="Comic Sans MS" pitchFamily="66" charset="0"/>
            </a:endParaRPr>
          </a:p>
          <a:p>
            <a:pPr algn="ctr"/>
            <a:r>
              <a:rPr lang="cs-CZ" sz="2800" dirty="0" smtClean="0">
                <a:latin typeface="Comic Sans MS" pitchFamily="66" charset="0"/>
              </a:rPr>
              <a:t>V okrajových částech jsou chudinské čtvrti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(slumy)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Saopaulo cop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6984776" cy="5238582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11560" y="0"/>
            <a:ext cx="813690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Sao</a:t>
            </a:r>
            <a:r>
              <a:rPr lang="cs-CZ" sz="2800" dirty="0" smtClean="0">
                <a:latin typeface="Comic Sans MS" pitchFamily="66" charset="0"/>
              </a:rPr>
              <a:t> Paulo – největší brazilské město (20 mil.)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56376" y="580526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São Paulo à partir do Banesp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148064" y="0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Sao</a:t>
            </a:r>
            <a:r>
              <a:rPr lang="cs-CZ" sz="2800" dirty="0" smtClean="0">
                <a:latin typeface="Comic Sans MS" pitchFamily="66" charset="0"/>
              </a:rPr>
              <a:t> Paulo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028384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Catedral Metropolitana de Sao Paulo 1 Bras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286250" cy="5715000"/>
          </a:xfrm>
          <a:prstGeom prst="rect">
            <a:avLst/>
          </a:prstGeom>
          <a:noFill/>
        </p:spPr>
      </p:pic>
      <p:pic>
        <p:nvPicPr>
          <p:cNvPr id="38916" name="Picture 4" descr="File:Cardim sp Martinell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764704"/>
            <a:ext cx="3762375" cy="5705476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3059832" y="0"/>
            <a:ext cx="30243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Sao</a:t>
            </a:r>
            <a:r>
              <a:rPr lang="cs-CZ" sz="2800" dirty="0" smtClean="0">
                <a:latin typeface="Comic Sans MS" pitchFamily="66" charset="0"/>
              </a:rPr>
              <a:t> Paulo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03848" y="648866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10]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876256" y="648866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9\Desktop\Bára foto\Brazílie\IMG_4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5"/>
            <a:ext cx="3312368" cy="4416491"/>
          </a:xfrm>
          <a:prstGeom prst="rect">
            <a:avLst/>
          </a:prstGeom>
          <a:noFill/>
        </p:spPr>
      </p:pic>
      <p:pic>
        <p:nvPicPr>
          <p:cNvPr id="12291" name="Picture 3" descr="C:\Users\PC9\Desktop\Bára foto\Brazílie\IMG_4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960440" cy="2970330"/>
          </a:xfrm>
          <a:prstGeom prst="rect">
            <a:avLst/>
          </a:prstGeom>
          <a:noFill/>
        </p:spPr>
      </p:pic>
      <p:pic>
        <p:nvPicPr>
          <p:cNvPr id="12292" name="Picture 4" descr="C:\Users\PC9\Desktop\Bára foto\Brazílie\IMG_4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09595"/>
            <a:ext cx="2736304" cy="364840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39552" y="5373216"/>
            <a:ext cx="3024336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Malá města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Tradiční stavby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KOLEJKA, J.: Zeměpis – Amerika, Afrika, 1. díl pro 7. ročník ZŠ nebo sekundy víceletých gymnázií. Brno: Nová škola, s.r.o. 2012. 96 s. IBSN 978-80-7289-383-6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4, 6, 14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Ameriky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34076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2014-01-19].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WWW:&lt;http://commons.wikimedia.org/wiki/File:Brazil.Brasilia.01.jpg&gt;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220486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2014-01-19].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WWW:&lt;http://commons.wikimedia.org/wiki/File:BSB_Ponte_JK_08_2005_45_8x6.JPG&gt;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2849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2014-01-19].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WWW:&lt;http://commons.wikimedia.org/wiki/File:Brazilian_National_Congress.jpg&gt;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36510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19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2014-01-19].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WWW:&lt;http://commons.wikimedia.org/wiki/File:Corcovado_statue01_2005-03-14.jpg&gt;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544522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20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2014-01-19].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WWW:&lt;http://commons.wikimedia.org/wiki/File:1_lagoa_rodrigo_de_freitas_rio_de_janeiro_2010.jpg&gt;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35696" y="548680"/>
            <a:ext cx="5616624" cy="1296144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solidFill>
                  <a:srgbClr val="FFFF00"/>
                </a:solidFill>
                <a:latin typeface="Comic Sans MS" pitchFamily="66" charset="0"/>
              </a:rPr>
              <a:t>BRAZÍLIE</a:t>
            </a:r>
            <a:endParaRPr lang="cs-CZ" sz="6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PC9\AppData\Local\Microsoft\Windows\Temporary Internet Files\Content.IE5\UL0L6C83\MP9003626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77424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886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21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2014-01-19].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WWW:&lt;http://commons.wikimedia.org/wiki/File:Forte_de_Copacabana_-_Rio_Brasil.jpg&gt;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26876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22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2014-01-19].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WWW:&lt;http://commons.wikimedia.org/wiki/File:Maracan%C3%A3_Stadium_in_Rio_de_Janeiro.jpg&gt;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436510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2014-01-19].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WWW:&lt;http://commons.wikimedia.org/wiki/File:Catedral_Metropolitana_de_Sao_Paulo_1_Brasil.jpg?uselang=cs&gt;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227687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2014-01-19].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WWW:&lt;http://commons.wikimedia.org/wiki/File:Saopaulo_copan.jpg?uselang=cs&gt;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3356993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2014-01-19].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WWW:&lt;http://commons.wikimedia.org/wiki/File:S%C3%A3o_Paulo_%C3%A0_partir_do_Banespa.jpg?uselang=cs&gt;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55892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2014-01-19].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WWW:&lt;http://commons.wikimedia.org/wiki/File:Cardim_sp_Martinelli.JPG?uselang=cs&gt;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9\Desktop\DUMY 2\mapy Amerika\JA -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243408"/>
            <a:ext cx="5308047" cy="734481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331640" y="0"/>
            <a:ext cx="6264696" cy="980728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Poloha  Brazílie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 rot="4903752">
            <a:off x="5649880" y="2096912"/>
            <a:ext cx="3024336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Atlantský oceán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 rot="5183642">
            <a:off x="78036" y="3845194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Tichý oceán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411760" y="5373216"/>
            <a:ext cx="2016224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Argentina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979712" y="3789040"/>
            <a:ext cx="1584176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Bolívie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932040" y="5517232"/>
            <a:ext cx="1872208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Uruguay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804248" y="4725144"/>
            <a:ext cx="1872208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Paraguay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043608" y="1916832"/>
            <a:ext cx="1584176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Peru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499992" y="1052736"/>
            <a:ext cx="2016224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Venezuela</a:t>
            </a:r>
            <a:endParaRPr lang="cs-CZ" sz="2800" b="1" dirty="0">
              <a:latin typeface="Comic Sans MS" pitchFamily="66" charset="0"/>
            </a:endParaRPr>
          </a:p>
        </p:txBody>
      </p:sp>
      <p:cxnSp>
        <p:nvCxnSpPr>
          <p:cNvPr id="13" name="Přímá spojovací šipka 12"/>
          <p:cNvCxnSpPr>
            <a:stCxn id="6" idx="0"/>
          </p:cNvCxnSpPr>
          <p:nvPr/>
        </p:nvCxnSpPr>
        <p:spPr>
          <a:xfrm flipV="1">
            <a:off x="3419872" y="4581128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8" idx="0"/>
          </p:cNvCxnSpPr>
          <p:nvPr/>
        </p:nvCxnSpPr>
        <p:spPr>
          <a:xfrm flipH="1" flipV="1">
            <a:off x="4644008" y="486916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9" idx="1"/>
          </p:cNvCxnSpPr>
          <p:nvPr/>
        </p:nvCxnSpPr>
        <p:spPr>
          <a:xfrm flipH="1" flipV="1">
            <a:off x="4499992" y="4077072"/>
            <a:ext cx="230425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3"/>
          </p:cNvCxnSpPr>
          <p:nvPr/>
        </p:nvCxnSpPr>
        <p:spPr>
          <a:xfrm flipV="1">
            <a:off x="3563888" y="3501008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1835696" y="2636912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11" idx="1"/>
          </p:cNvCxnSpPr>
          <p:nvPr/>
        </p:nvCxnSpPr>
        <p:spPr>
          <a:xfrm flipH="1">
            <a:off x="3923928" y="141277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355976" y="2492896"/>
            <a:ext cx="266429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160 mil.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83568" y="1556792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Rozloha: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83568" y="2492896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Počet obyvatel: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83568" y="3501008"/>
            <a:ext cx="28083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Úřední jazyk: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355976" y="1268760"/>
            <a:ext cx="4788024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8,5 mil. Km²- největší stát JA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5. největší stát světa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1907704" y="404664"/>
            <a:ext cx="49685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Základní údaje: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427984" y="5517232"/>
            <a:ext cx="25922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latin typeface="Comic Sans MS" pitchFamily="66" charset="0"/>
              </a:rPr>
              <a:t>Brasília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83568" y="5661248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427984" y="3501008"/>
            <a:ext cx="259228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portugalština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83568" y="4509120"/>
            <a:ext cx="28083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Státní zřízení: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4427984" y="4509120"/>
            <a:ext cx="259228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republika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9\Desktop\DUMY 2\mapy Amerika\JA - přírodní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315416"/>
            <a:ext cx="5240962" cy="73722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259632" y="0"/>
            <a:ext cx="5544616" cy="11247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Přírodní poměry Brazílie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3528" y="1196752"/>
            <a:ext cx="230425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Guyanská vysočina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44008" y="3933056"/>
            <a:ext cx="2304256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Brazilská vysočina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0" y="2996952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Amazonská nížina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95936" y="5805264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Laplatská nížina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2699792" y="1772816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 rot="4903752">
            <a:off x="5649879" y="3033016"/>
            <a:ext cx="3024336" cy="7200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Atlantský oceán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 rot="5183642">
            <a:off x="798114" y="4997321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Tichý oceán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26" name="Přímá spojovací šipka 25"/>
          <p:cNvCxnSpPr/>
          <p:nvPr/>
        </p:nvCxnSpPr>
        <p:spPr>
          <a:xfrm flipH="1" flipV="1">
            <a:off x="4283968" y="4653136"/>
            <a:ext cx="126014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6" idx="0"/>
          </p:cNvCxnSpPr>
          <p:nvPr/>
        </p:nvCxnSpPr>
        <p:spPr>
          <a:xfrm flipH="1" flipV="1">
            <a:off x="4716016" y="3501008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2987824" y="2708920"/>
            <a:ext cx="82758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4644008" y="1268760"/>
            <a:ext cx="24847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Amazonka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33" name="Přímá spojovací šipka 32"/>
          <p:cNvCxnSpPr>
            <a:stCxn id="31" idx="2"/>
          </p:cNvCxnSpPr>
          <p:nvPr/>
        </p:nvCxnSpPr>
        <p:spPr>
          <a:xfrm flipH="1">
            <a:off x="4572000" y="1844824"/>
            <a:ext cx="131440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flipH="1">
            <a:off x="3203848" y="1556792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 animBg="1"/>
      <p:bldP spid="22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51520" y="1412776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Povrch: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483768" y="1196752"/>
            <a:ext cx="6336704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Amazonská nížina – 1/2  rozlohy státu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Na severu – </a:t>
            </a:r>
            <a:r>
              <a:rPr lang="cs-CZ" sz="2400" dirty="0" err="1">
                <a:latin typeface="Comic Sans MS" pitchFamily="66" charset="0"/>
              </a:rPr>
              <a:t>G</a:t>
            </a:r>
            <a:r>
              <a:rPr lang="cs-CZ" sz="2400" dirty="0" err="1" smtClean="0">
                <a:latin typeface="Comic Sans MS" pitchFamily="66" charset="0"/>
              </a:rPr>
              <a:t>uayanská</a:t>
            </a:r>
            <a:r>
              <a:rPr lang="cs-CZ" sz="2400" dirty="0" smtClean="0">
                <a:latin typeface="Comic Sans MS" pitchFamily="66" charset="0"/>
              </a:rPr>
              <a:t> vysočina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Jih a JV – Brazilská vysočina</a:t>
            </a: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79512" y="2852936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Podnebí: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483768" y="2708920"/>
            <a:ext cx="633670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Většina země – klima tropické, vlhké</a:t>
            </a: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Comic Sans MS" pitchFamily="66" charset="0"/>
              </a:rPr>
              <a:t>Na jihu subtropické</a:t>
            </a:r>
            <a:endParaRPr lang="cs-CZ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51520" y="5517232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Vegetace: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555776" y="5373216"/>
            <a:ext cx="6264696" cy="14847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2/3 země – Amazonie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tropický deštný prales, největší na světě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JV subtropické lesy, jih savany a stepi</a:t>
            </a: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547664" y="0"/>
            <a:ext cx="5544616" cy="11247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Přírodní poměry Brazílie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483768" y="3933056"/>
            <a:ext cx="633670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Amazonka – 7 000 km, nejdelší řeka světa</a:t>
            </a: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Comic Sans MS" pitchFamily="66" charset="0"/>
              </a:rPr>
              <a:t>Nejvodnatější, největší povodí</a:t>
            </a:r>
          </a:p>
          <a:p>
            <a:pPr algn="ctr"/>
            <a:r>
              <a:rPr lang="cs-CZ" sz="2400" dirty="0" smtClean="0">
                <a:solidFill>
                  <a:schemeClr val="bg1"/>
                </a:solidFill>
                <a:latin typeface="Comic Sans MS" pitchFamily="66" charset="0"/>
              </a:rPr>
              <a:t>JZ – řeka </a:t>
            </a:r>
            <a:r>
              <a:rPr lang="cs-CZ" sz="2400" dirty="0" err="1" smtClean="0">
                <a:solidFill>
                  <a:schemeClr val="bg1"/>
                </a:solidFill>
                <a:latin typeface="Comic Sans MS" pitchFamily="66" charset="0"/>
              </a:rPr>
              <a:t>Paraná</a:t>
            </a:r>
            <a:r>
              <a:rPr lang="cs-CZ" sz="2400" dirty="0" smtClean="0">
                <a:solidFill>
                  <a:schemeClr val="bg1"/>
                </a:solidFill>
                <a:latin typeface="Comic Sans MS" pitchFamily="66" charset="0"/>
              </a:rPr>
              <a:t>, vodopády </a:t>
            </a:r>
            <a:r>
              <a:rPr lang="cs-CZ" sz="2400" dirty="0" err="1" smtClean="0">
                <a:solidFill>
                  <a:schemeClr val="bg1"/>
                </a:solidFill>
                <a:latin typeface="Comic Sans MS" pitchFamily="66" charset="0"/>
              </a:rPr>
              <a:t>Iguazú</a:t>
            </a:r>
            <a:endParaRPr lang="cs-CZ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cs-CZ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79512" y="4077072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Vodstvo: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C9\AppData\Local\Microsoft\Windows\Temporary Internet Files\Content.IE5\75HF3VL2\MP9004251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171467" cy="5949280"/>
          </a:xfrm>
          <a:prstGeom prst="rect">
            <a:avLst/>
          </a:prstGeom>
          <a:noFill/>
        </p:spPr>
      </p:pic>
      <p:pic>
        <p:nvPicPr>
          <p:cNvPr id="5" name="Picture 3" descr="C:\Users\PC9\AppData\Local\Microsoft\Windows\Temporary Internet Files\Content.IE5\YFJ3L69A\MP9004266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4032448" cy="6045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9\Desktop\Bára foto\Brazílie\IMG_4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528392" cy="4704523"/>
          </a:xfrm>
          <a:prstGeom prst="rect">
            <a:avLst/>
          </a:prstGeom>
          <a:noFill/>
        </p:spPr>
      </p:pic>
      <p:pic>
        <p:nvPicPr>
          <p:cNvPr id="8195" name="Picture 3" descr="C:\Users\PC9\Desktop\Bára foto\Brazílie\IMG_4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4860032" cy="3767422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3563888" y="260648"/>
            <a:ext cx="5400600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Vodopády </a:t>
            </a:r>
            <a:r>
              <a:rPr lang="cs-CZ" sz="2800" dirty="0" err="1" smtClean="0">
                <a:latin typeface="Comic Sans MS" pitchFamily="66" charset="0"/>
              </a:rPr>
              <a:t>Iguazú</a:t>
            </a:r>
            <a:endParaRPr lang="cs-CZ" sz="2800" dirty="0" smtClean="0">
              <a:latin typeface="Comic Sans MS" pitchFamily="66" charset="0"/>
            </a:endParaRPr>
          </a:p>
          <a:p>
            <a:pPr algn="ctr"/>
            <a:r>
              <a:rPr lang="cs-CZ" sz="2800" dirty="0" smtClean="0">
                <a:latin typeface="Comic Sans MS" pitchFamily="66" charset="0"/>
              </a:rPr>
              <a:t>Nejvodnatější na světě</a:t>
            </a:r>
          </a:p>
          <a:p>
            <a:pPr algn="ctr"/>
            <a:r>
              <a:rPr lang="cs-CZ" sz="2000" dirty="0" smtClean="0">
                <a:latin typeface="Comic Sans MS" pitchFamily="66" charset="0"/>
              </a:rPr>
              <a:t>na JV Brazílie na hranicích s </a:t>
            </a:r>
            <a:r>
              <a:rPr lang="cs-CZ" sz="2000" dirty="0" smtClean="0">
                <a:latin typeface="Comic Sans MS" pitchFamily="66" charset="0"/>
              </a:rPr>
              <a:t>Argentinou na řece </a:t>
            </a:r>
            <a:r>
              <a:rPr lang="cs-CZ" sz="2000" dirty="0" err="1" smtClean="0">
                <a:latin typeface="Comic Sans MS" pitchFamily="66" charset="0"/>
              </a:rPr>
              <a:t>Paraná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893</Words>
  <Application>Microsoft Office PowerPoint</Application>
  <PresentationFormat>Předvádění na obrazovce (4:3)</PresentationFormat>
  <Paragraphs>205</Paragraphs>
  <Slides>30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24</cp:revision>
  <dcterms:created xsi:type="dcterms:W3CDTF">2014-01-18T15:30:00Z</dcterms:created>
  <dcterms:modified xsi:type="dcterms:W3CDTF">2014-01-19T15:17:43Z</dcterms:modified>
</cp:coreProperties>
</file>