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63" r:id="rId3"/>
    <p:sldId id="257" r:id="rId4"/>
    <p:sldId id="265" r:id="rId5"/>
    <p:sldId id="258" r:id="rId6"/>
    <p:sldId id="259" r:id="rId7"/>
    <p:sldId id="260" r:id="rId8"/>
    <p:sldId id="261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A35B9C1-6501-4510-8ACE-771ABE95DC7C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3DD4CA6-77DA-42FC-BA60-EF7A0AB04D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E820310-0C3A-4240-9860-F3454DD88DBA}" type="slidenum">
              <a:rPr lang="cs-CZ" smtClean="0"/>
              <a:pPr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40CCB6-3127-412B-8277-D6FF08694CD3}" type="slidenum">
              <a:rPr lang="cs-CZ" smtClean="0"/>
              <a:pPr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Česká abeceda</a:t>
            </a:r>
            <a:r>
              <a:rPr lang="cs-CZ" baseline="0" dirty="0" smtClean="0"/>
              <a:t> = hypertextový odkaz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DD4CA6-77DA-42FC-BA60-EF7A0AB04D8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Zdůraznit rozdíl mezi významovým okruhem</a:t>
            </a:r>
            <a:r>
              <a:rPr lang="cs-CZ" baseline="0" dirty="0" smtClean="0"/>
              <a:t> slov = slova, která nás napadnou, když se řekne např. nemocnice.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DD4CA6-77DA-42FC-BA60-EF7A0AB04D8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Vymyslet další slova patřící do významového</a:t>
            </a:r>
            <a:r>
              <a:rPr lang="cs-CZ" baseline="0" dirty="0" smtClean="0"/>
              <a:t> okruhu ZIMA.</a:t>
            </a:r>
          </a:p>
          <a:p>
            <a:r>
              <a:rPr lang="cs-CZ" baseline="0" dirty="0" smtClean="0"/>
              <a:t>např. sníh, snowboard, skipas, vlek, lanovka, rolba, zasněžování, sněhulák, Vánoce, koledy, bílá,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DD4CA6-77DA-42FC-BA60-EF7A0AB04D8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0F2DE-2C32-437B-A7D7-A3DA159FC64D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6501-2EEB-433C-9362-C07775E5E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3FD46-DBC4-41FA-A89B-AFB72C2BCB38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CF60D-5E2F-4F8C-B9F3-DA5FD32102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395CF-3073-4D51-9EC9-FC09627BFE68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CBD3C-F5DF-4857-B8A4-6F5D5FDA5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4EC42-565C-4A88-9957-F0AF33D560FD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D2F90-CCAC-4EA8-B42E-3E23633EE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46FEB-8597-4C38-9501-23BE11AFE826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0E02-A6B7-469A-A35B-57691CB87B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68DA7-E574-45C2-AAD6-2A185EFA2D25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FE297-4B11-4BC8-B1A4-4F9A5A2827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6D1F-577B-4FE3-B20D-8FBCCFE2577B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0E96-63E9-47EC-A973-0F8D363F0F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4A8F2-4E89-4A0A-90E1-16EB8C422EA0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40087-A72D-49AC-87C1-9EC0FA85E6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C128-9E4B-4E41-B2ED-F5BEA3EC3E3A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AE157-8C75-4B94-85FF-935C2AB89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D9C69-33C4-4389-AEDE-9611BA6DAA14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5065-687C-446F-A253-4ED9F0507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D32D-316B-48F3-AC44-402CB8AB6252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5180C-E2F5-4926-A7FF-5170B9A07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FA5303-D582-4A80-835D-3FC9596E62A4}" type="datetimeFigureOut">
              <a:rPr lang="cs-CZ"/>
              <a:pPr>
                <a:defRPr/>
              </a:pPr>
              <a:t>25.1.2013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C24CAD-83F9-44D4-8BF1-40143A0189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3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000" b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32656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404664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1472" y="2193249"/>
            <a:ext cx="813690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STYBLÍK, V. a kol. Český jazyk pro 4. ročník ZŠ. Praha : SPN, 2004. ISBN 80-7235-262-8. s. 11–12.</a:t>
            </a:r>
          </a:p>
          <a:p>
            <a:pPr eaLnBrk="1" hangingPunct="1"/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1" hangingPunct="1"/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ZIMOVÁ, L. Český jazyk v sešitech pro 1. stupeň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ZŠ –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 SLOVU. Praha : FORTUNA,  1993. ISBN 80-7168-010-9, s. 41–46.</a:t>
            </a:r>
          </a:p>
          <a:p>
            <a:pPr eaLnBrk="1" hangingPunct="1"/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1" hangingPunct="1"/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ZIMOVÁ, L. Český jazyk v sešitech pro 1. </a:t>
            </a:r>
            <a:r>
              <a:rPr lang="cs-CZ" sz="1600" i="1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stupeň </a:t>
            </a:r>
            <a:r>
              <a:rPr lang="cs-CZ" sz="1600" i="1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ZŠ –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 SLOVU – pracovní sešit. Praha : FORTUNA,  1993. ISBN 80-7168-013-3, s. 11–14.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algn="just" eaLnBrk="0" hangingPunct="0"/>
            <a:r>
              <a:rPr lang="cs-CZ" sz="1600" i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Obrazový </a:t>
            </a:r>
            <a:r>
              <a:rPr lang="cs-CZ" sz="1600" i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materiál je použit z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galerie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obrázků a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klipartů Microsoft Office.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8313" y="2492375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Lenka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Panglová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komunikace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 a literatura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err="1" smtClean="0">
                          <a:latin typeface="Courier New" pitchFamily="49" charset="0"/>
                          <a:cs typeface="Courier New" pitchFamily="49" charset="0"/>
                        </a:rPr>
                        <a:t>Vyučovácí</a:t>
                      </a:r>
                      <a:r>
                        <a:rPr lang="cs-CZ" sz="1600" b="1" i="1" baseline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předmět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Význam slova,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stavba slova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Významové okruhy slov, slova příbuzná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VY_32_INOVACE_05.01.PAN.CJ.4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23. 09. 2012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3106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  <a:softEdge rad="63500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Význam slova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5613" y="1970088"/>
            <a:ext cx="7932737" cy="4122737"/>
          </a:xfrm>
        </p:spPr>
        <p:txBody>
          <a:bodyPr/>
          <a:lstStyle/>
          <a:p>
            <a:pPr eaLnBrk="1" hangingPunct="1">
              <a:defRPr/>
            </a:pP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Slunce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</a:rPr>
              <a:t>okno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chemeClr val="accent2">
                    <a:lumMod val="50000"/>
                  </a:schemeClr>
                </a:solidFill>
              </a:rPr>
              <a:t>dobrák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prázdniny</a:t>
            </a:r>
            <a:r>
              <a:rPr lang="cs-CZ" dirty="0" smtClean="0"/>
              <a:t> jsou </a:t>
            </a:r>
            <a:r>
              <a:rPr lang="cs-CZ" b="1" dirty="0" smtClean="0"/>
              <a:t>slova</a:t>
            </a:r>
            <a:r>
              <a:rPr lang="cs-CZ" dirty="0" smtClean="0"/>
              <a:t>.</a:t>
            </a:r>
          </a:p>
          <a:p>
            <a:pPr eaLnBrk="1" hangingPunct="1">
              <a:defRPr/>
            </a:pPr>
            <a:r>
              <a:rPr lang="cs-CZ" dirty="0" smtClean="0"/>
              <a:t>Každé slovo má svůj význam.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Pojmenuj tyto obrázky.</a:t>
            </a:r>
          </a:p>
        </p:txBody>
      </p:sp>
      <p:pic>
        <p:nvPicPr>
          <p:cNvPr id="1026" name="Picture 2" descr="C:\Documents and Settings\Kundrum\Local Settings\Temporary Internet Files\Content.IE5\3IWRYKA2\MC90044173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1700" y="4006850"/>
            <a:ext cx="1798638" cy="1798638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9" name="Picture 5" descr="C:\Documents and Settings\Kundrum\Local Settings\Temporary Internet Files\Content.IE5\3IWRYKA2\MC90005561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4076700"/>
            <a:ext cx="1627187" cy="1630363"/>
          </a:xfrm>
          <a:prstGeom prst="rect">
            <a:avLst/>
          </a:prstGeom>
          <a:ln w="38100" cap="sq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 descr="C:\Documents and Settings\Kundrum\Local Settings\Temporary Internet Files\Content.IE5\MQ9MMP75\MC90044131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3860800"/>
            <a:ext cx="1871662" cy="1871663"/>
          </a:xfrm>
          <a:prstGeom prst="rect">
            <a:avLst/>
          </a:prstGeom>
          <a:ln w="381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151" name="TextovéPole 8"/>
          <p:cNvSpPr txBox="1">
            <a:spLocks noChangeArrowheads="1"/>
          </p:cNvSpPr>
          <p:nvPr/>
        </p:nvSpPr>
        <p:spPr bwMode="auto">
          <a:xfrm>
            <a:off x="1347773" y="5876925"/>
            <a:ext cx="1152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cs-C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  <a:cs typeface="+mn-cs"/>
              </a:rPr>
              <a:t>DŮM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nstantia" pitchFamily="18" charset="0"/>
              <a:cs typeface="+mn-cs"/>
            </a:endParaRPr>
          </a:p>
        </p:txBody>
      </p:sp>
      <p:sp>
        <p:nvSpPr>
          <p:cNvPr id="6152" name="TextovéPole 9"/>
          <p:cNvSpPr txBox="1">
            <a:spLocks noChangeArrowheads="1"/>
          </p:cNvSpPr>
          <p:nvPr/>
        </p:nvSpPr>
        <p:spPr bwMode="auto">
          <a:xfrm>
            <a:off x="3995738" y="5867400"/>
            <a:ext cx="17192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/>
            </a:pPr>
            <a:r>
              <a:rPr lang="cs-CZ" sz="2800" b="1" dirty="0">
                <a:ln/>
                <a:solidFill>
                  <a:schemeClr val="accent3"/>
                </a:solidFill>
                <a:latin typeface="Constantia" pitchFamily="18" charset="0"/>
                <a:cs typeface="+mn-cs"/>
              </a:rPr>
              <a:t>RODINA</a:t>
            </a:r>
            <a:endParaRPr lang="cs-CZ" b="1" dirty="0">
              <a:ln/>
              <a:solidFill>
                <a:schemeClr val="accent3"/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6153" name="TextovéPole 10"/>
          <p:cNvSpPr txBox="1">
            <a:spLocks noChangeArrowheads="1"/>
          </p:cNvSpPr>
          <p:nvPr/>
        </p:nvSpPr>
        <p:spPr bwMode="auto">
          <a:xfrm>
            <a:off x="6572264" y="5876925"/>
            <a:ext cx="1500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cs-CZ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Constantia" pitchFamily="18" charset="0"/>
                <a:cs typeface="+mn-cs"/>
              </a:rPr>
              <a:t>PENÍZE</a:t>
            </a:r>
            <a:endParaRPr lang="cs-CZ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Constant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3106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Písmeno - hláska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6450" y="1935163"/>
            <a:ext cx="8229600" cy="18542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Slovo se skládá z písmen.</a:t>
            </a:r>
          </a:p>
          <a:p>
            <a:pPr eaLnBrk="1" hangingPunct="1">
              <a:defRPr/>
            </a:pPr>
            <a:r>
              <a:rPr lang="cs-CZ" dirty="0" smtClean="0">
                <a:hlinkClick r:id="rId3" action="ppaction://hlinksldjump"/>
              </a:rPr>
              <a:t>Česká abeceda</a:t>
            </a:r>
            <a:r>
              <a:rPr lang="cs-CZ" dirty="0" smtClean="0"/>
              <a:t> má 42 písmen.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PÍSMENO                                     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HLÁSKA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042988" y="3726557"/>
            <a:ext cx="20168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400"/>
              <a:t> je znak</a:t>
            </a:r>
          </a:p>
          <a:p>
            <a:pPr>
              <a:buFont typeface="Wingdings" pitchFamily="2" charset="2"/>
              <a:buChar char="v"/>
            </a:pPr>
            <a:r>
              <a:rPr lang="cs-CZ" sz="2400"/>
              <a:t> píše se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5508104" y="3717032"/>
            <a:ext cx="28450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400" dirty="0"/>
              <a:t> je zvuk</a:t>
            </a:r>
          </a:p>
          <a:p>
            <a:pPr>
              <a:buFont typeface="Wingdings" pitchFamily="2" charset="2"/>
              <a:buChar char="v"/>
            </a:pPr>
            <a:r>
              <a:rPr lang="cs-CZ" sz="2400" dirty="0"/>
              <a:t> vyslovuje se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547813" y="5159375"/>
            <a:ext cx="1944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600" b="1"/>
              <a:t>OBĚD</a:t>
            </a:r>
            <a:endParaRPr lang="cs-CZ" b="1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659563" y="5086350"/>
            <a:ext cx="2233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600" b="1"/>
              <a:t>/OBJED/</a:t>
            </a:r>
            <a:endParaRPr lang="cs-CZ" b="1"/>
          </a:p>
        </p:txBody>
      </p:sp>
      <p:pic>
        <p:nvPicPr>
          <p:cNvPr id="1028" name="Picture 4" descr="C:\Users\oem\AppData\Local\Microsoft\Windows\Temporary Internet Files\Content.IE5\USI9GYK6\MC90044173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4652963"/>
            <a:ext cx="12954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oem\AppData\Local\Microsoft\Windows\Temporary Internet Files\Content.IE5\USI9GYK6\MC90023075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4508500"/>
            <a:ext cx="828675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Významový okruh slov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89437"/>
          </a:xfrm>
        </p:spPr>
        <p:txBody>
          <a:bodyPr/>
          <a:lstStyle/>
          <a:p>
            <a:pPr eaLnBrk="1" hangingPunct="1">
              <a:buNone/>
            </a:pPr>
            <a:r>
              <a:rPr lang="cs-CZ" dirty="0" smtClean="0"/>
              <a:t>= Slova můžeme třídit </a:t>
            </a:r>
            <a:r>
              <a:rPr lang="cs-CZ" b="1" dirty="0" smtClean="0"/>
              <a:t>do skupin </a:t>
            </a:r>
            <a:r>
              <a:rPr lang="cs-CZ" dirty="0" smtClean="0"/>
              <a:t>(= okruhů)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významu</a:t>
            </a:r>
            <a:r>
              <a:rPr lang="cs-CZ" dirty="0" smtClean="0"/>
              <a:t>.</a:t>
            </a:r>
          </a:p>
          <a:p>
            <a:pPr eaLnBrk="1" hangingPunct="1">
              <a:buNone/>
            </a:pPr>
            <a:endParaRPr lang="cs-CZ" i="1" dirty="0" smtClean="0"/>
          </a:p>
          <a:p>
            <a:pPr eaLnBrk="1" hangingPunct="1">
              <a:buNone/>
            </a:pPr>
            <a:r>
              <a:rPr lang="cs-CZ" i="1" dirty="0" smtClean="0"/>
              <a:t>Urči, která skupina slov je správným významovým okruhem. (Nezaměňuj se slovy příbuznými.)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28977" y="4781470"/>
            <a:ext cx="2303463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vnuk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otec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babička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synovec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64681" y="4781470"/>
            <a:ext cx="2303463" cy="18158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matka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máma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maminka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err="1"/>
              <a:t>mamča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00113" y="4781470"/>
            <a:ext cx="2303462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vaření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tužka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krabice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maják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6984776" cy="11079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eaLnBrk="1" hangingPunct="1"/>
            <a:r>
              <a:rPr lang="cs-CZ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Slova příbuzná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400" dirty="0" smtClean="0"/>
              <a:t>1. mají stejný kořen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            		 	</a:t>
            </a:r>
            <a:r>
              <a:rPr lang="cs-CZ" sz="2400" dirty="0" smtClean="0"/>
              <a:t>2. významově spolu souvisí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200" smtClean="0"/>
              <a:t>Uveď do jakého významového okruhu patří tato slova</a:t>
            </a:r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pPr algn="ctr" eaLnBrk="1" hangingPunct="1"/>
            <a:r>
              <a:rPr lang="cs-CZ" smtClean="0"/>
              <a:t>ŠKOLA</a:t>
            </a:r>
          </a:p>
        </p:txBody>
      </p:sp>
      <p:sp>
        <p:nvSpPr>
          <p:cNvPr id="8196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pPr algn="ctr" eaLnBrk="1" hangingPunct="1"/>
            <a:r>
              <a:rPr lang="cs-CZ" smtClean="0"/>
              <a:t>JÍDLO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28625" y="2500313"/>
            <a:ext cx="4040188" cy="3846512"/>
          </a:xfr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Žák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Tužka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Pravítko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Sešit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Učebnice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Ořezávátko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Aktovka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Penál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Třída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6513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Svačina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Mrkev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Pečivo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Jogurt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Ovesná kaše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Sekaná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Večeře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Buchta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Čokoládová tyčinka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714375"/>
          </a:xfrm>
        </p:spPr>
        <p:txBody>
          <a:bodyPr/>
          <a:lstStyle/>
          <a:p>
            <a:pPr algn="ctr" eaLnBrk="1" hangingPunct="1"/>
            <a:r>
              <a:rPr lang="cs-CZ" sz="2800" smtClean="0"/>
              <a:t>Přečti si báseň známého dětského spisovatele a vyhledej slova, která můžeme zařadit do významového okruhu ZIMA.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62200"/>
            <a:ext cx="3043230" cy="4481510"/>
          </a:xfrm>
          <a:solidFill>
            <a:schemeClr val="bg2">
              <a:lumMod val="9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228600">
              <a:schemeClr val="bg2">
                <a:lumMod val="2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Eskymácká abeceda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Eskymácké děti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mají školu z ledu,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učí se tam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eskymáckou abecedu.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Eskymácká abeceda,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to je krásná věda: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sáňkování,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Koulování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a lov na medvěda.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r>
              <a:rPr lang="cs-CZ" sz="1700" dirty="0" smtClean="0"/>
              <a:t>(</a:t>
            </a:r>
            <a:r>
              <a:rPr lang="cs-CZ" sz="1700" i="1" dirty="0" smtClean="0"/>
              <a:t>Jiří Žáček, Aprílová škola</a:t>
            </a:r>
            <a:r>
              <a:rPr lang="cs-CZ" sz="1700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214813" y="2500313"/>
            <a:ext cx="2741612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/>
              <a:t>ESKYMÁCKÝ</a:t>
            </a:r>
          </a:p>
          <a:p>
            <a:pPr>
              <a:lnSpc>
                <a:spcPct val="150000"/>
              </a:lnSpc>
            </a:pPr>
            <a:r>
              <a:rPr lang="cs-CZ" sz="3200"/>
              <a:t>LED</a:t>
            </a:r>
          </a:p>
          <a:p>
            <a:pPr>
              <a:lnSpc>
                <a:spcPct val="150000"/>
              </a:lnSpc>
            </a:pPr>
            <a:r>
              <a:rPr lang="cs-CZ" sz="3200"/>
              <a:t>SÁŇKOVÁNÍ</a:t>
            </a:r>
          </a:p>
          <a:p>
            <a:pPr>
              <a:lnSpc>
                <a:spcPct val="150000"/>
              </a:lnSpc>
            </a:pPr>
            <a:r>
              <a:rPr lang="cs-CZ" sz="3200"/>
              <a:t>KOULOVÁNÍ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600" smtClean="0"/>
              <a:t>Rozhodni, zda jde o slova příbuzná nebo o významový okruh slov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33264" y="5157192"/>
            <a:ext cx="2746648" cy="151216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Významový okruh  - Létání</a:t>
            </a:r>
          </a:p>
          <a:p>
            <a:pPr algn="ctr" eaLnBrk="1" hangingPunct="1">
              <a:defRPr/>
            </a:pPr>
            <a:r>
              <a:rPr lang="cs-CZ" dirty="0" smtClean="0"/>
              <a:t>SPOJUJE JE VÝZNAM SLOV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5641776" y="5157192"/>
            <a:ext cx="2746648" cy="158417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Slova příbuzná </a:t>
            </a:r>
          </a:p>
          <a:p>
            <a:pPr algn="ctr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 VÝZNAMOVĚ SOUVISÍ</a:t>
            </a:r>
          </a:p>
          <a:p>
            <a:pPr algn="ctr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 STEJNÝ KOŘEN</a:t>
            </a:r>
          </a:p>
        </p:txBody>
      </p:sp>
      <p:sp>
        <p:nvSpPr>
          <p:cNvPr id="10249" name="Zástupný symbol pro obsah 4"/>
          <p:cNvSpPr>
            <a:spLocks noGrp="1"/>
          </p:cNvSpPr>
          <p:nvPr>
            <p:ph sz="quarter" idx="2"/>
          </p:nvPr>
        </p:nvSpPr>
        <p:spPr>
          <a:xfrm>
            <a:off x="1187450" y="1916113"/>
            <a:ext cx="2603500" cy="3074987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cs-CZ" sz="2400" dirty="0" smtClean="0"/>
              <a:t>Pilot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z="2400" dirty="0" smtClean="0"/>
              <a:t>Letuška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z="2400" dirty="0" smtClean="0"/>
              <a:t>Letiště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z="2400" dirty="0" smtClean="0"/>
              <a:t>Kokpit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z="2400" dirty="0" smtClean="0"/>
              <a:t>Paluba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z="2400" dirty="0" smtClean="0"/>
              <a:t>Přistání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z="2400" dirty="0" smtClean="0"/>
              <a:t>Ranvej</a:t>
            </a:r>
          </a:p>
        </p:txBody>
      </p:sp>
      <p:sp>
        <p:nvSpPr>
          <p:cNvPr id="10250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67400" y="1916113"/>
            <a:ext cx="2819400" cy="300355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2400" smtClean="0"/>
              <a:t>Výlet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400" smtClean="0"/>
              <a:t>Letadlo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400" smtClean="0"/>
              <a:t>Letiště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400" smtClean="0"/>
              <a:t>Nálet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400" smtClean="0"/>
              <a:t>Letuška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400" smtClean="0"/>
              <a:t>Letadélko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400" smtClean="0"/>
              <a:t>Odlet</a:t>
            </a:r>
          </a:p>
          <a:p>
            <a:pPr eaLnBrk="1" hangingPunct="1"/>
            <a:endParaRPr lang="cs-CZ" smtClean="0"/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 bwMode="auto">
          <a:xfrm>
            <a:off x="5867400" y="1916113"/>
            <a:ext cx="28194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/>
          <a:lstStyle/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+mn-cs"/>
              </a:rPr>
              <a:t>Vý</a:t>
            </a:r>
            <a:r>
              <a:rPr lang="cs-CZ" sz="2400" u="sng" dirty="0">
                <a:latin typeface="+mn-lt"/>
                <a:cs typeface="+mn-cs"/>
              </a:rPr>
              <a:t>let</a:t>
            </a:r>
          </a:p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" pitchFamily="2" charset="2"/>
              <a:buChar char="q"/>
              <a:defRPr/>
            </a:pPr>
            <a:r>
              <a:rPr lang="cs-CZ" sz="2400" u="sng" dirty="0">
                <a:latin typeface="+mn-lt"/>
                <a:cs typeface="+mn-cs"/>
              </a:rPr>
              <a:t>Let</a:t>
            </a:r>
            <a:r>
              <a:rPr lang="cs-CZ" sz="2400" dirty="0">
                <a:latin typeface="+mn-lt"/>
                <a:cs typeface="+mn-cs"/>
              </a:rPr>
              <a:t>adlo</a:t>
            </a:r>
          </a:p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" pitchFamily="2" charset="2"/>
              <a:buChar char="q"/>
              <a:defRPr/>
            </a:pPr>
            <a:r>
              <a:rPr lang="cs-CZ" sz="2400" u="sng" dirty="0">
                <a:latin typeface="+mn-lt"/>
                <a:cs typeface="+mn-cs"/>
              </a:rPr>
              <a:t>Let</a:t>
            </a:r>
            <a:r>
              <a:rPr lang="cs-CZ" sz="2400" dirty="0">
                <a:latin typeface="+mn-lt"/>
                <a:cs typeface="+mn-cs"/>
              </a:rPr>
              <a:t>iště</a:t>
            </a:r>
          </a:p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+mn-cs"/>
              </a:rPr>
              <a:t>Ná</a:t>
            </a:r>
            <a:r>
              <a:rPr lang="cs-CZ" sz="2400" u="sng" dirty="0">
                <a:latin typeface="+mn-lt"/>
                <a:cs typeface="+mn-cs"/>
              </a:rPr>
              <a:t>let</a:t>
            </a:r>
          </a:p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" pitchFamily="2" charset="2"/>
              <a:buChar char="q"/>
              <a:defRPr/>
            </a:pPr>
            <a:r>
              <a:rPr lang="cs-CZ" sz="2400" u="sng" dirty="0">
                <a:latin typeface="+mn-lt"/>
                <a:cs typeface="+mn-cs"/>
              </a:rPr>
              <a:t>Let</a:t>
            </a:r>
            <a:r>
              <a:rPr lang="cs-CZ" sz="2400" dirty="0">
                <a:latin typeface="+mn-lt"/>
                <a:cs typeface="+mn-cs"/>
              </a:rPr>
              <a:t>uška</a:t>
            </a:r>
          </a:p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" pitchFamily="2" charset="2"/>
              <a:buChar char="q"/>
              <a:defRPr/>
            </a:pPr>
            <a:r>
              <a:rPr lang="cs-CZ" sz="2400" u="sng" dirty="0">
                <a:latin typeface="+mn-lt"/>
                <a:cs typeface="+mn-cs"/>
              </a:rPr>
              <a:t>Let</a:t>
            </a:r>
            <a:r>
              <a:rPr lang="cs-CZ" sz="2400" dirty="0">
                <a:latin typeface="+mn-lt"/>
                <a:cs typeface="+mn-cs"/>
              </a:rPr>
              <a:t>adélko</a:t>
            </a:r>
          </a:p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+mn-cs"/>
              </a:rPr>
              <a:t>Od</a:t>
            </a:r>
            <a:r>
              <a:rPr lang="cs-CZ" sz="2400" u="sng" dirty="0">
                <a:latin typeface="+mn-lt"/>
                <a:cs typeface="+mn-cs"/>
              </a:rPr>
              <a:t>let</a:t>
            </a:r>
          </a:p>
          <a:p>
            <a:pPr marL="273050" indent="-273050">
              <a:spcBef>
                <a:spcPct val="20000"/>
              </a:spcBef>
              <a:buClr>
                <a:srgbClr val="FEB80A"/>
              </a:buClr>
              <a:buSzPct val="95000"/>
              <a:buFont typeface="Wingdings 2" pitchFamily="18" charset="2"/>
              <a:buChar char=""/>
              <a:defRPr/>
            </a:pPr>
            <a:endParaRPr lang="cs-CZ" sz="2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>
                <a:hlinkClick r:id="rId2" action="ppaction://hlinksldjump"/>
              </a:rPr>
              <a:t>Česká abeceda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2204864"/>
            <a:ext cx="8352928" cy="4154984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6600" dirty="0"/>
              <a:t>A á b c č d ď e é ě f g h ch i í j k l m n ň o ó p q r ř s š t ť u ú ů v w x y ý z 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554</Words>
  <Application>Microsoft Office PowerPoint</Application>
  <PresentationFormat>Předvádění na obrazovce (4:3)</PresentationFormat>
  <Paragraphs>155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Snímek 1</vt:lpstr>
      <vt:lpstr>Snímek 2</vt:lpstr>
      <vt:lpstr>Význam slova</vt:lpstr>
      <vt:lpstr>Písmeno - hláska</vt:lpstr>
      <vt:lpstr>Významový okruh slov</vt:lpstr>
      <vt:lpstr>Uveď do jakého významového okruhu patří tato slova</vt:lpstr>
      <vt:lpstr>Přečti si báseň známého dětského spisovatele a vyhledej slova, která můžeme zařadit do významového okruhu ZIMA.</vt:lpstr>
      <vt:lpstr>Rozhodni, zda jde o slova příbuzná nebo o významový okruh slov</vt:lpstr>
      <vt:lpstr>Česká abeceda</vt:lpstr>
      <vt:lpstr>Snímek 10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Významové okruhy slov</dc:title>
  <dc:creator>Mgr. Petra Doskočilová</dc:creator>
  <cp:lastModifiedBy>MMU</cp:lastModifiedBy>
  <cp:revision>81</cp:revision>
  <dcterms:created xsi:type="dcterms:W3CDTF">2012-09-18T08:14:17Z</dcterms:created>
  <dcterms:modified xsi:type="dcterms:W3CDTF">2013-01-25T12:48:06Z</dcterms:modified>
</cp:coreProperties>
</file>