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4" r:id="rId2"/>
    <p:sldId id="265" r:id="rId3"/>
    <p:sldId id="257" r:id="rId4"/>
    <p:sldId id="258" r:id="rId5"/>
    <p:sldId id="260" r:id="rId6"/>
    <p:sldId id="262" r:id="rId7"/>
    <p:sldId id="263" r:id="rId8"/>
    <p:sldId id="267" r:id="rId9"/>
    <p:sldId id="274" r:id="rId10"/>
    <p:sldId id="268" r:id="rId11"/>
    <p:sldId id="269" r:id="rId12"/>
    <p:sldId id="270" r:id="rId13"/>
    <p:sldId id="271" r:id="rId14"/>
    <p:sldId id="273" r:id="rId15"/>
    <p:sldId id="275" r:id="rId16"/>
    <p:sldId id="277" r:id="rId17"/>
    <p:sldId id="276" r:id="rId18"/>
    <p:sldId id="278" r:id="rId19"/>
    <p:sldId id="279" r:id="rId20"/>
    <p:sldId id="280" r:id="rId21"/>
    <p:sldId id="282" r:id="rId22"/>
    <p:sldId id="285" r:id="rId23"/>
    <p:sldId id="283" r:id="rId24"/>
    <p:sldId id="286" r:id="rId25"/>
    <p:sldId id="287" r:id="rId26"/>
    <p:sldId id="288" r:id="rId27"/>
    <p:sldId id="290" r:id="rId28"/>
    <p:sldId id="289" r:id="rId29"/>
    <p:sldId id="294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3964F-14BE-468E-BA6C-1C127BF18DB2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91946-F641-4F84-8632-74050965C0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F7B4C-A39A-4785-952F-B94554E86341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B8B6-0E7C-4A6F-8627-938535328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8/85/Bale_mountain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8/86/Mago_Park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f/f9/SemienWaterfall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0/0b/Etiopia_valle_dll_omo_(12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7/78/Ethiopia_(2367324483)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f/fa/20090601_Haile_Gebrselassi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e/eb/2012_Olympics_-_Womens_5000m_Dibaba_leading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e/Co-operative_Bank_of_Keny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d/de/Cherubei_Villege,_Mt._Elgon,_Keny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0/0e/African_buffalo_kenya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f/f6/Jackson_koech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7/75/Richard_limo_amsterdam200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//upload.wikimedia.org/wikipedia/commons/3/38/Flag_of_Tanzania.sv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d/db/Giraffe_Manyar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//upload.wikimedia.org/wikipedia/commons/8/8f/Ngorongoro_sign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1/1c/Lake_Manyara_north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8/80/Zanzibar_Stone_Town10_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//upload.wikimedia.org/wikipedia/commons/6/63/Sultan's_Palace,_Zanzibar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//upload.wikimedia.org/wikipedia/commons/b/bc/Flag_of_Madagascar.sv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a/ae/Palais_d'Andafiavaratra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//upload.wikimedia.org/wikipedia/commons/c/c9/Rova_manjakamiadana_antananarivo_destruction_of_walls_1999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2/27/Aloe_divaricata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//upload.wikimedia.org/wikipedia/commons/1/16/Madagascar74.011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9/93/Baobab_and_rice_field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2/2b/Flag_of_Ethiopia_(1996-2009)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ale mountai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139952" y="260648"/>
            <a:ext cx="417646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Etiopská příroda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236296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Mago P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164288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SemienWaterf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74035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Etiopia valle dll omo (1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810000" cy="5715000"/>
          </a:xfrm>
          <a:prstGeom prst="rect">
            <a:avLst/>
          </a:prstGeom>
          <a:noFill/>
        </p:spPr>
      </p:pic>
      <p:pic>
        <p:nvPicPr>
          <p:cNvPr id="28676" name="Picture 4" descr="File:Ethiopia (2367324483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3810000" cy="571500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1115616" y="0"/>
            <a:ext cx="532859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Etiopské obyvatelstvo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4035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20090601 Haile Gebrselass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88432" cy="4802415"/>
          </a:xfrm>
          <a:prstGeom prst="rect">
            <a:avLst/>
          </a:prstGeom>
          <a:noFill/>
        </p:spPr>
      </p:pic>
      <p:pic>
        <p:nvPicPr>
          <p:cNvPr id="30724" name="Picture 4" descr="File:2012 Olympics - Womens 5000m Dibaba lea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564904"/>
            <a:ext cx="3816424" cy="3539188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23528" y="260648"/>
            <a:ext cx="8820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Etiopští vytrvalci patří mezi nejlepší na světě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40352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347864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260648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KEŇA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328592" cy="35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5724128" y="3429000"/>
            <a:ext cx="327687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Nairobi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788024" y="4797152"/>
            <a:ext cx="410445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Rozvoj cestovního ruchu – národní parky, safari,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501317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Co-operative Bank of Ken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940152" y="404664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Nairobi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herubei Villege, Mt. Elgon, Ken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860032" y="188640"/>
            <a:ext cx="37444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Keňský venkov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28384" y="6021288"/>
            <a:ext cx="111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obr.11</a:t>
            </a:r>
            <a:r>
              <a:rPr lang="cs-CZ" dirty="0" smtClean="0"/>
              <a:t>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African buffalo ken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668344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Jackson ko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133600" cy="5705476"/>
          </a:xfrm>
          <a:prstGeom prst="rect">
            <a:avLst/>
          </a:prstGeom>
          <a:noFill/>
        </p:spPr>
      </p:pic>
      <p:pic>
        <p:nvPicPr>
          <p:cNvPr id="34820" name="Picture 4" descr="File:Richard limo amsterdam2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80728"/>
            <a:ext cx="3705225" cy="53625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23528" y="0"/>
            <a:ext cx="8820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Keňští běžci patří vítězí ve světě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59832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13]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68344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východní Afriky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VY_32_INOVACE_40.07.HAJ.ZE.7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9. 11. 2013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95936" y="260648"/>
            <a:ext cx="4680520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TANZÁNIE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35842" name="Picture 2" descr="File:Flag of Tanzan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5040560" cy="3360373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347864" y="5229200"/>
            <a:ext cx="536408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Dar es </a:t>
            </a:r>
            <a:r>
              <a:rPr lang="cs-CZ" sz="2400" dirty="0" err="1" smtClean="0">
                <a:latin typeface="Comic Sans MS" pitchFamily="66" charset="0"/>
              </a:rPr>
              <a:t>Salaam</a:t>
            </a:r>
            <a:endParaRPr lang="cs-CZ" sz="2400" dirty="0" smtClean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15719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115616" y="692696"/>
            <a:ext cx="69847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Většina lidí se živí zemědělstvím – sucho,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Vývoz sisalu, kávy, bavlny, koření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15616" y="1844824"/>
            <a:ext cx="69127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Velmi chudý stát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115616" y="2852936"/>
            <a:ext cx="684076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Národní parky: </a:t>
            </a:r>
            <a:r>
              <a:rPr lang="cs-CZ" sz="2400" dirty="0" err="1" smtClean="0">
                <a:latin typeface="Comic Sans MS" pitchFamily="66" charset="0"/>
              </a:rPr>
              <a:t>Serengeti</a:t>
            </a:r>
            <a:r>
              <a:rPr lang="cs-CZ" sz="2400" dirty="0" smtClean="0">
                <a:latin typeface="Comic Sans MS" pitchFamily="66" charset="0"/>
              </a:rPr>
              <a:t>, </a:t>
            </a:r>
            <a:r>
              <a:rPr lang="cs-CZ" sz="2400" dirty="0" err="1" smtClean="0">
                <a:latin typeface="Comic Sans MS" pitchFamily="66" charset="0"/>
              </a:rPr>
              <a:t>Ngorongoro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Ochrana zvířat v původním prostředí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043608" y="4005064"/>
            <a:ext cx="684076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Leží zde nejvyšší hora Kilimandžáro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87624" y="5085184"/>
            <a:ext cx="669674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Patří k ní ostrov Zanzibar – vyspělejší, pěstování koření (hřebíček)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Giraffe Manya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7620000" cy="2724151"/>
          </a:xfrm>
          <a:prstGeom prst="rect">
            <a:avLst/>
          </a:prstGeom>
          <a:noFill/>
        </p:spPr>
      </p:pic>
      <p:pic>
        <p:nvPicPr>
          <p:cNvPr id="3" name="Picture 2" descr="File:Ngorongoro 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4392488" cy="292649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292080" y="836712"/>
            <a:ext cx="3168352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Národní park </a:t>
            </a:r>
            <a:r>
              <a:rPr lang="cs-CZ" sz="3200" dirty="0" err="1" smtClean="0">
                <a:latin typeface="Comic Sans MS" pitchFamily="66" charset="0"/>
              </a:rPr>
              <a:t>Ngorongoro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56376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17]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076056" y="299695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Lake Manyara nor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620000" cy="455295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83568" y="580526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Zanzibar Stone Town10 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810000" cy="5715000"/>
          </a:xfrm>
          <a:prstGeom prst="rect">
            <a:avLst/>
          </a:prstGeom>
          <a:noFill/>
        </p:spPr>
      </p:pic>
      <p:pic>
        <p:nvPicPr>
          <p:cNvPr id="41988" name="Picture 4" descr="File:Sultan's Palace, Zanzib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852936"/>
            <a:ext cx="4416491" cy="3312368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292080" y="404664"/>
            <a:ext cx="338437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Ostrov Zanzibar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75856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20]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740352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1800" y="260648"/>
            <a:ext cx="5904656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MADAGASKAR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43010" name="Picture 2" descr="File:Flag of Madagasca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4032448" cy="2686619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039544" y="2708920"/>
            <a:ext cx="41044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Antananarivo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076056" y="1412776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4. největší ostrov světa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475656" y="5301208"/>
            <a:ext cx="712879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Izolace ostrova – endemické druhy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(krokodýl, chameleon, lemur)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560" y="429309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21</a:t>
            </a:r>
            <a:r>
              <a:rPr lang="cs-CZ" dirty="0" smtClean="0"/>
              <a:t>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Palais d'Andafiavaratra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5148064" cy="2895786"/>
          </a:xfrm>
          <a:prstGeom prst="rect">
            <a:avLst/>
          </a:prstGeom>
          <a:noFill/>
        </p:spPr>
      </p:pic>
      <p:pic>
        <p:nvPicPr>
          <p:cNvPr id="44036" name="Picture 4" descr="File:Rova manjakamiadana antananarivo destruction of walls 199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648"/>
            <a:ext cx="4562475" cy="357187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23528" y="260648"/>
            <a:ext cx="316835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Antananarivo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28498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22]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956376" y="393305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le:Aloe divaricata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286250" cy="5715000"/>
          </a:xfrm>
          <a:prstGeom prst="rect">
            <a:avLst/>
          </a:prstGeom>
          <a:noFill/>
        </p:spPr>
      </p:pic>
      <p:pic>
        <p:nvPicPr>
          <p:cNvPr id="46084" name="Picture 4" descr="File:Madagascar74.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3800475" cy="57054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23528" y="260648"/>
            <a:ext cx="8820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Zajímavá flora a fauna Madagaskaru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87824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24]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860032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File:Baobab and rice fi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8028384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afrika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603448"/>
            <a:ext cx="5943503" cy="8712968"/>
          </a:xfrm>
          <a:prstGeom prst="rect">
            <a:avLst/>
          </a:prstGeom>
          <a:noFill/>
        </p:spPr>
      </p:pic>
      <p:sp>
        <p:nvSpPr>
          <p:cNvPr id="3" name="Volný tvar 2"/>
          <p:cNvSpPr/>
          <p:nvPr/>
        </p:nvSpPr>
        <p:spPr>
          <a:xfrm>
            <a:off x="5076056" y="2420888"/>
            <a:ext cx="1779563" cy="2555631"/>
          </a:xfrm>
          <a:custGeom>
            <a:avLst/>
            <a:gdLst>
              <a:gd name="connsiteX0" fmla="*/ 698695 w 1779563"/>
              <a:gd name="connsiteY0" fmla="*/ 42203 h 2555631"/>
              <a:gd name="connsiteX1" fmla="*/ 318868 w 1779563"/>
              <a:gd name="connsiteY1" fmla="*/ 900332 h 2555631"/>
              <a:gd name="connsiteX2" fmla="*/ 473612 w 1779563"/>
              <a:gd name="connsiteY2" fmla="*/ 1111348 h 2555631"/>
              <a:gd name="connsiteX3" fmla="*/ 403274 w 1779563"/>
              <a:gd name="connsiteY3" fmla="*/ 1280160 h 2555631"/>
              <a:gd name="connsiteX4" fmla="*/ 178191 w 1779563"/>
              <a:gd name="connsiteY4" fmla="*/ 1195754 h 2555631"/>
              <a:gd name="connsiteX5" fmla="*/ 23446 w 1779563"/>
              <a:gd name="connsiteY5" fmla="*/ 1420837 h 2555631"/>
              <a:gd name="connsiteX6" fmla="*/ 79717 w 1779563"/>
              <a:gd name="connsiteY6" fmla="*/ 2180492 h 2555631"/>
              <a:gd name="connsiteX7" fmla="*/ 501748 w 1779563"/>
              <a:gd name="connsiteY7" fmla="*/ 2518117 h 2555631"/>
              <a:gd name="connsiteX8" fmla="*/ 825304 w 1779563"/>
              <a:gd name="connsiteY8" fmla="*/ 2405575 h 2555631"/>
              <a:gd name="connsiteX9" fmla="*/ 783101 w 1779563"/>
              <a:gd name="connsiteY9" fmla="*/ 1856935 h 2555631"/>
              <a:gd name="connsiteX10" fmla="*/ 1486486 w 1779563"/>
              <a:gd name="connsiteY10" fmla="*/ 1195754 h 2555631"/>
              <a:gd name="connsiteX11" fmla="*/ 1739704 w 1779563"/>
              <a:gd name="connsiteY11" fmla="*/ 407963 h 2555631"/>
              <a:gd name="connsiteX12" fmla="*/ 1247335 w 1779563"/>
              <a:gd name="connsiteY12" fmla="*/ 647114 h 2555631"/>
              <a:gd name="connsiteX13" fmla="*/ 698695 w 1779563"/>
              <a:gd name="connsiteY13" fmla="*/ 42203 h 255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9563" h="2555631">
                <a:moveTo>
                  <a:pt x="698695" y="42203"/>
                </a:moveTo>
                <a:cubicBezTo>
                  <a:pt x="543951" y="84406"/>
                  <a:pt x="356382" y="722141"/>
                  <a:pt x="318868" y="900332"/>
                </a:cubicBezTo>
                <a:cubicBezTo>
                  <a:pt x="281354" y="1078523"/>
                  <a:pt x="459544" y="1048043"/>
                  <a:pt x="473612" y="1111348"/>
                </a:cubicBezTo>
                <a:cubicBezTo>
                  <a:pt x="487680" y="1174653"/>
                  <a:pt x="452511" y="1266092"/>
                  <a:pt x="403274" y="1280160"/>
                </a:cubicBezTo>
                <a:cubicBezTo>
                  <a:pt x="354037" y="1294228"/>
                  <a:pt x="241496" y="1172308"/>
                  <a:pt x="178191" y="1195754"/>
                </a:cubicBezTo>
                <a:cubicBezTo>
                  <a:pt x="114886" y="1219200"/>
                  <a:pt x="39858" y="1256714"/>
                  <a:pt x="23446" y="1420837"/>
                </a:cubicBezTo>
                <a:cubicBezTo>
                  <a:pt x="7034" y="1584960"/>
                  <a:pt x="0" y="1997612"/>
                  <a:pt x="79717" y="2180492"/>
                </a:cubicBezTo>
                <a:cubicBezTo>
                  <a:pt x="159434" y="2363372"/>
                  <a:pt x="377484" y="2480603"/>
                  <a:pt x="501748" y="2518117"/>
                </a:cubicBezTo>
                <a:cubicBezTo>
                  <a:pt x="626013" y="2555631"/>
                  <a:pt x="778412" y="2515772"/>
                  <a:pt x="825304" y="2405575"/>
                </a:cubicBezTo>
                <a:cubicBezTo>
                  <a:pt x="872196" y="2295378"/>
                  <a:pt x="672904" y="2058572"/>
                  <a:pt x="783101" y="1856935"/>
                </a:cubicBezTo>
                <a:cubicBezTo>
                  <a:pt x="893298" y="1655298"/>
                  <a:pt x="1327052" y="1437249"/>
                  <a:pt x="1486486" y="1195754"/>
                </a:cubicBezTo>
                <a:cubicBezTo>
                  <a:pt x="1645920" y="954259"/>
                  <a:pt x="1779563" y="499403"/>
                  <a:pt x="1739704" y="407963"/>
                </a:cubicBezTo>
                <a:cubicBezTo>
                  <a:pt x="1699846" y="316523"/>
                  <a:pt x="1418492" y="705729"/>
                  <a:pt x="1247335" y="647114"/>
                </a:cubicBezTo>
                <a:cubicBezTo>
                  <a:pt x="1076178" y="588499"/>
                  <a:pt x="853439" y="0"/>
                  <a:pt x="698695" y="4220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6084168" y="5013176"/>
            <a:ext cx="691661" cy="1193409"/>
          </a:xfrm>
          <a:custGeom>
            <a:avLst/>
            <a:gdLst>
              <a:gd name="connsiteX0" fmla="*/ 527538 w 691661"/>
              <a:gd name="connsiteY0" fmla="*/ 11723 h 1193409"/>
              <a:gd name="connsiteX1" fmla="*/ 119575 w 691661"/>
              <a:gd name="connsiteY1" fmla="*/ 321212 h 1193409"/>
              <a:gd name="connsiteX2" fmla="*/ 35169 w 691661"/>
              <a:gd name="connsiteY2" fmla="*/ 757311 h 1193409"/>
              <a:gd name="connsiteX3" fmla="*/ 21101 w 691661"/>
              <a:gd name="connsiteY3" fmla="*/ 1010529 h 1193409"/>
              <a:gd name="connsiteX4" fmla="*/ 161778 w 691661"/>
              <a:gd name="connsiteY4" fmla="*/ 1066800 h 1193409"/>
              <a:gd name="connsiteX5" fmla="*/ 626012 w 691661"/>
              <a:gd name="connsiteY5" fmla="*/ 250874 h 1193409"/>
              <a:gd name="connsiteX6" fmla="*/ 527538 w 691661"/>
              <a:gd name="connsiteY6" fmla="*/ 11723 h 1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661" h="1193409">
                <a:moveTo>
                  <a:pt x="527538" y="11723"/>
                </a:moveTo>
                <a:cubicBezTo>
                  <a:pt x="443132" y="23446"/>
                  <a:pt x="201637" y="196947"/>
                  <a:pt x="119575" y="321212"/>
                </a:cubicBezTo>
                <a:cubicBezTo>
                  <a:pt x="37514" y="445477"/>
                  <a:pt x="51581" y="642425"/>
                  <a:pt x="35169" y="757311"/>
                </a:cubicBezTo>
                <a:cubicBezTo>
                  <a:pt x="18757" y="872197"/>
                  <a:pt x="0" y="958948"/>
                  <a:pt x="21101" y="1010529"/>
                </a:cubicBezTo>
                <a:cubicBezTo>
                  <a:pt x="42202" y="1062110"/>
                  <a:pt x="60960" y="1193409"/>
                  <a:pt x="161778" y="1066800"/>
                </a:cubicBezTo>
                <a:cubicBezTo>
                  <a:pt x="262597" y="940191"/>
                  <a:pt x="560363" y="426720"/>
                  <a:pt x="626012" y="250874"/>
                </a:cubicBezTo>
                <a:cubicBezTo>
                  <a:pt x="691661" y="75028"/>
                  <a:pt x="611944" y="0"/>
                  <a:pt x="527538" y="1172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580112" y="1556792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Etiopie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187624" y="0"/>
            <a:ext cx="6048672" cy="69269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Státy východní Afriky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339752" y="3429000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Keňa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055768" y="3717032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Somálsko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588224" y="5949280"/>
            <a:ext cx="2268760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Madagaskar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483768" y="4725144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Tanzánie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2" name="Přímá spojovací šipka 11"/>
          <p:cNvCxnSpPr>
            <a:stCxn id="5" idx="2"/>
          </p:cNvCxnSpPr>
          <p:nvPr/>
        </p:nvCxnSpPr>
        <p:spPr>
          <a:xfrm flipH="1">
            <a:off x="6012160" y="2060848"/>
            <a:ext cx="61206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7" idx="3"/>
          </p:cNvCxnSpPr>
          <p:nvPr/>
        </p:nvCxnSpPr>
        <p:spPr>
          <a:xfrm>
            <a:off x="4427984" y="3681028"/>
            <a:ext cx="1296144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0" idx="3"/>
          </p:cNvCxnSpPr>
          <p:nvPr/>
        </p:nvCxnSpPr>
        <p:spPr>
          <a:xfrm flipV="1">
            <a:off x="4572000" y="4365104"/>
            <a:ext cx="864096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1"/>
          </p:cNvCxnSpPr>
          <p:nvPr/>
        </p:nvCxnSpPr>
        <p:spPr>
          <a:xfrm flipH="1" flipV="1">
            <a:off x="6300192" y="3717032"/>
            <a:ext cx="755576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9" idx="0"/>
          </p:cNvCxnSpPr>
          <p:nvPr/>
        </p:nvCxnSpPr>
        <p:spPr>
          <a:xfrm flipH="1" flipV="1">
            <a:off x="6372200" y="5589240"/>
            <a:ext cx="13504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7199784" y="4941168"/>
            <a:ext cx="1944216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Seychely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9" name="Přímá spojovací šipka 18"/>
          <p:cNvCxnSpPr>
            <a:stCxn id="16" idx="1"/>
          </p:cNvCxnSpPr>
          <p:nvPr/>
        </p:nvCxnSpPr>
        <p:spPr>
          <a:xfrm flipH="1" flipV="1">
            <a:off x="6948264" y="4725144"/>
            <a:ext cx="251520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3, 4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26876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http://commons.wikimedia.org/wiki/File:Flag_of_Ethiopia_(1996-2009).png?uselang=cs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3488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commons.wikimedia.org/wiki/File:Bale_mountains.jpg?uselang=cs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42900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commons.wikimedia.org/wiki/File:Mago_Park.JPG?uselang=cs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36510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commons.wikimedia.org/wiki/File:SemienWaterfall.jpg?uselang=cs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55172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http://commons.wikimedia.org/wiki/File:Etiopia_valle_dll_omo_(12).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http://commons.wikimedia.org/wiki/File:Ethiopia_(2367324483).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48478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commons.wikimedia.org/wiki/File:20090601_Haile_Gebrselassie.jpg?uselang=cs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263691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http://commons.wikimedia.org/wiki/File:2012_Olympics_-_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Womens_5000m_Dibaba_leading.jpg?uselang=cs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7890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upload.wikimedia.org/wikipedia/commons/4/49/Flag_of_Kenya.svg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86916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commons.wikimedia.org/wiki/File:Co-operative_Bank_of_Kenya.jpg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commons.wikimedia.org/wiki/File:African_buffalo_kenya.jpg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48478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http://commons.wikimedia.org/wiki/File:Cherubei_Villege,_Mt._Elgon,_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Kenya.jpg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0892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commons.wikimedia.org/wiki/File:Jackson_koech.jpg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57301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commons.wikimedia.org/wiki/File:Richard_limo_amsterdam2007.JPG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6531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2013-11-08].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commons.wikimedia.org/wiki/File:Flag_of_Tanzania.svg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58052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commons.wikimedia.org/wiki/File:Ngorongoro_sign.jpg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commons.wikimedia.org/wiki/File:Giraffe_Manyara.jpg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34076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commons.wikimedia.org/wiki/File:Lake_Manyara_north.jpg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23488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http://commons.wikimedia.org/wiki/File:Sultan%27s_Palace,_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Zanzibar.JPG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57301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http://commons.wikimedia.org/wiki/File:Zanzibar_Stone_Town10_.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8691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commons.wikimedia.org/wiki/File:Flag_of_Madagascar.svg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5486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commons.wikimedia.org/wiki/File:Palais_d%27Andafiavaratra_01.jpg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77281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commons.wikimedia.org/wiki/File:Rova_manjakamiadana_antananarivo_destruction_of_walls_1999.jpg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30689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commons.wikimedia.org/wiki/File:Aloe_divaricata_01.jpg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9330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commons.wikimedia.org/wiki/File:Madagascar74.011.jpg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494116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2013-11-08].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commons.wikimedia.org/wiki/File:Baobab_and_rice_field.jpg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DUM II mapy\Af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675456"/>
            <a:ext cx="5544616" cy="782855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660232" y="3933056"/>
            <a:ext cx="208823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Zanzibar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660232" y="4941168"/>
            <a:ext cx="226876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Madagaskar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399584" y="1340768"/>
            <a:ext cx="374441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Somálský poloostrov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971600" y="4797152"/>
            <a:ext cx="3995936" cy="50405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Východoafrický zlom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300192" y="5733256"/>
            <a:ext cx="262880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Indický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5097194" y="2440745"/>
            <a:ext cx="558018" cy="2482947"/>
          </a:xfrm>
          <a:custGeom>
            <a:avLst/>
            <a:gdLst>
              <a:gd name="connsiteX0" fmla="*/ 431409 w 558018"/>
              <a:gd name="connsiteY0" fmla="*/ 2482947 h 2482947"/>
              <a:gd name="connsiteX1" fmla="*/ 403274 w 558018"/>
              <a:gd name="connsiteY1" fmla="*/ 1878037 h 2482947"/>
              <a:gd name="connsiteX2" fmla="*/ 150055 w 558018"/>
              <a:gd name="connsiteY2" fmla="*/ 1723292 h 2482947"/>
              <a:gd name="connsiteX3" fmla="*/ 23446 w 558018"/>
              <a:gd name="connsiteY3" fmla="*/ 1301261 h 2482947"/>
              <a:gd name="connsiteX4" fmla="*/ 290732 w 558018"/>
              <a:gd name="connsiteY4" fmla="*/ 513470 h 2482947"/>
              <a:gd name="connsiteX5" fmla="*/ 515815 w 558018"/>
              <a:gd name="connsiteY5" fmla="*/ 77372 h 2482947"/>
              <a:gd name="connsiteX6" fmla="*/ 543951 w 558018"/>
              <a:gd name="connsiteY6" fmla="*/ 49237 h 2482947"/>
              <a:gd name="connsiteX7" fmla="*/ 543951 w 558018"/>
              <a:gd name="connsiteY7" fmla="*/ 49237 h 2482947"/>
              <a:gd name="connsiteX8" fmla="*/ 558018 w 558018"/>
              <a:gd name="connsiteY8" fmla="*/ 77372 h 24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018" h="2482947">
                <a:moveTo>
                  <a:pt x="431409" y="2482947"/>
                </a:moveTo>
                <a:cubicBezTo>
                  <a:pt x="440787" y="2243796"/>
                  <a:pt x="450166" y="2004646"/>
                  <a:pt x="403274" y="1878037"/>
                </a:cubicBezTo>
                <a:cubicBezTo>
                  <a:pt x="356382" y="1751428"/>
                  <a:pt x="213360" y="1819421"/>
                  <a:pt x="150055" y="1723292"/>
                </a:cubicBezTo>
                <a:cubicBezTo>
                  <a:pt x="86750" y="1627163"/>
                  <a:pt x="0" y="1502898"/>
                  <a:pt x="23446" y="1301261"/>
                </a:cubicBezTo>
                <a:cubicBezTo>
                  <a:pt x="46892" y="1099624"/>
                  <a:pt x="208671" y="717451"/>
                  <a:pt x="290732" y="513470"/>
                </a:cubicBezTo>
                <a:cubicBezTo>
                  <a:pt x="372793" y="309489"/>
                  <a:pt x="473612" y="154744"/>
                  <a:pt x="515815" y="77372"/>
                </a:cubicBezTo>
                <a:cubicBezTo>
                  <a:pt x="558018" y="0"/>
                  <a:pt x="543951" y="49237"/>
                  <a:pt x="543951" y="49237"/>
                </a:cubicBezTo>
                <a:lnTo>
                  <a:pt x="543951" y="49237"/>
                </a:lnTo>
                <a:lnTo>
                  <a:pt x="558018" y="773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475656" y="2996952"/>
            <a:ext cx="331236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Viktoriino jezero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695728" y="3212976"/>
            <a:ext cx="244827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Kilimandžáro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331640" y="2060848"/>
            <a:ext cx="3744416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Etiopská vysočina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7544" y="3789040"/>
            <a:ext cx="4464496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Východoafrická vysočina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5" idx="2"/>
          </p:cNvCxnSpPr>
          <p:nvPr/>
        </p:nvCxnSpPr>
        <p:spPr>
          <a:xfrm flipH="1">
            <a:off x="6588224" y="1844824"/>
            <a:ext cx="68356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0" idx="1"/>
          </p:cNvCxnSpPr>
          <p:nvPr/>
        </p:nvCxnSpPr>
        <p:spPr>
          <a:xfrm flipH="1">
            <a:off x="5796136" y="3465004"/>
            <a:ext cx="899592" cy="32403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1"/>
          </p:cNvCxnSpPr>
          <p:nvPr/>
        </p:nvCxnSpPr>
        <p:spPr>
          <a:xfrm flipH="1">
            <a:off x="5652120" y="5985284"/>
            <a:ext cx="648072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9" idx="3"/>
          </p:cNvCxnSpPr>
          <p:nvPr/>
        </p:nvCxnSpPr>
        <p:spPr>
          <a:xfrm>
            <a:off x="4788024" y="3248980"/>
            <a:ext cx="576064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6012160" y="4077072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4" idx="1"/>
          </p:cNvCxnSpPr>
          <p:nvPr/>
        </p:nvCxnSpPr>
        <p:spPr>
          <a:xfrm flipH="1" flipV="1">
            <a:off x="6372200" y="5157192"/>
            <a:ext cx="28803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</p:cNvCxnSpPr>
          <p:nvPr/>
        </p:nvCxnSpPr>
        <p:spPr>
          <a:xfrm>
            <a:off x="5076056" y="2312876"/>
            <a:ext cx="792088" cy="61206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2" idx="3"/>
          </p:cNvCxnSpPr>
          <p:nvPr/>
        </p:nvCxnSpPr>
        <p:spPr>
          <a:xfrm flipV="1">
            <a:off x="4932040" y="3933056"/>
            <a:ext cx="576064" cy="1080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260648"/>
            <a:ext cx="6768752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Státy východní Afriky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2636912"/>
            <a:ext cx="79928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Leží ve východní Africe za východoafrickým zlomem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3501008"/>
            <a:ext cx="820891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Povrch tvoří vysočiny, sopky, nížiny při pobřeží,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nejvyšší hora Afriky Kilimandžáro 5 895 m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4725144"/>
            <a:ext cx="81369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Podnebí tropické, závislé na nadmořské výšce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124744"/>
            <a:ext cx="792088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Etiopie, Somálsko, Keňa, Uganda, </a:t>
            </a:r>
            <a:r>
              <a:rPr lang="cs-CZ" sz="2800" dirty="0" err="1" smtClean="0">
                <a:latin typeface="Comic Sans MS" pitchFamily="66" charset="0"/>
              </a:rPr>
              <a:t>Tanzánie</a:t>
            </a:r>
            <a:r>
              <a:rPr lang="cs-CZ" sz="2800" dirty="0" smtClean="0">
                <a:latin typeface="Comic Sans MS" pitchFamily="66" charset="0"/>
              </a:rPr>
              <a:t>, Madagaskar, Seychelské ostrovy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5805264"/>
            <a:ext cx="81369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Vegetační oblast savany, </a:t>
            </a:r>
            <a:r>
              <a:rPr lang="cs-CZ" sz="2400" smtClean="0">
                <a:latin typeface="Comic Sans MS" pitchFamily="66" charset="0"/>
              </a:rPr>
              <a:t>národní parky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332656"/>
            <a:ext cx="698477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Hospodářství států východní Afriky: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55576" y="1556792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Podprůměrné, možnost růstu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27584" y="2708920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Primitivní zemědělská výroba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27584" y="3789040"/>
            <a:ext cx="67687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Těžba a vývoz nerostných surovin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99592" y="5013176"/>
            <a:ext cx="67687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Rozvoj cestovního ruchu – národní parky, ochrana přírody, safari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11560" y="404664"/>
            <a:ext cx="756084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Nerostné bohatství :</a:t>
            </a:r>
            <a:r>
              <a:rPr lang="cs-CZ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barevné kovy, drahé kovy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3568" y="1556792"/>
            <a:ext cx="756084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b="1" dirty="0" smtClean="0">
                <a:latin typeface="Comic Sans MS" pitchFamily="66" charset="0"/>
              </a:rPr>
              <a:t>Průmysl:</a:t>
            </a:r>
            <a:r>
              <a:rPr lang="cs-CZ" sz="2800" dirty="0" smtClean="0">
                <a:latin typeface="Comic Sans MS" pitchFamily="66" charset="0"/>
              </a:rPr>
              <a:t> těžební (vývoz), textilní (sisal), 	      potravinářský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2564904"/>
            <a:ext cx="75608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latin typeface="Comic Sans MS" pitchFamily="66" charset="0"/>
            </a:endParaRPr>
          </a:p>
          <a:p>
            <a:r>
              <a:rPr lang="cs-CZ" sz="2800" b="1" dirty="0" smtClean="0">
                <a:latin typeface="Comic Sans MS" pitchFamily="66" charset="0"/>
              </a:rPr>
              <a:t>Zemědělství: </a:t>
            </a:r>
            <a:r>
              <a:rPr lang="cs-CZ" sz="2800" dirty="0" smtClean="0">
                <a:latin typeface="Comic Sans MS" pitchFamily="66" charset="0"/>
              </a:rPr>
              <a:t>primitivní, samozásobitelské</a:t>
            </a:r>
          </a:p>
          <a:p>
            <a:pPr algn="ctr"/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83568" y="3501008"/>
            <a:ext cx="763284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Plodiny: obilí, maniok, cukrová třtina, kávovník, čajovník, tropické ovoce, koření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83568" y="4797152"/>
            <a:ext cx="75608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Chov skotu, rybolov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83568" y="5733256"/>
            <a:ext cx="79928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Nově příjmy z návštěv turistů – safari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Ochrana divoce žijících zvířat- národní parky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260648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ETIOPIE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95936" y="4509120"/>
            <a:ext cx="41044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</a:t>
            </a:r>
            <a:r>
              <a:rPr lang="cs-CZ" sz="2400" dirty="0" err="1" smtClean="0">
                <a:latin typeface="Comic Sans MS" pitchFamily="66" charset="0"/>
              </a:rPr>
              <a:t>Addis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Abeba</a:t>
            </a:r>
            <a:endParaRPr lang="cs-CZ" sz="2400" dirty="0" smtClean="0">
              <a:latin typeface="Comic Sans MS" pitchFamily="66" charset="0"/>
            </a:endParaRPr>
          </a:p>
        </p:txBody>
      </p:sp>
      <p:pic>
        <p:nvPicPr>
          <p:cNvPr id="2050" name="Picture 2" descr="File:Flag of Ethiopia (1996-2009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968552" cy="255628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508104" y="378904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403648" y="692696"/>
            <a:ext cx="69847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Většina lidí se živí zemědělstvím – sucho,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Potraviny se musí dovážet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331640" y="2132856"/>
            <a:ext cx="698477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Velmi chudý stát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občanské války - zvyšování chudoby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Nemoci, epidemie, AIDS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403648" y="4149080"/>
            <a:ext cx="662473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Velké úspěchy ve sportu – atletika, vytrvalostní běhy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1258</Words>
  <Application>Microsoft Office PowerPoint</Application>
  <PresentationFormat>Předvádění na obrazovce (4:3)</PresentationFormat>
  <Paragraphs>227</Paragraphs>
  <Slides>34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32</cp:revision>
  <dcterms:created xsi:type="dcterms:W3CDTF">2013-11-09T08:53:35Z</dcterms:created>
  <dcterms:modified xsi:type="dcterms:W3CDTF">2014-01-01T15:31:45Z</dcterms:modified>
</cp:coreProperties>
</file>