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5" r:id="rId2"/>
    <p:sldId id="286" r:id="rId3"/>
    <p:sldId id="256" r:id="rId4"/>
    <p:sldId id="258" r:id="rId5"/>
    <p:sldId id="259" r:id="rId6"/>
    <p:sldId id="260" r:id="rId7"/>
    <p:sldId id="263" r:id="rId8"/>
    <p:sldId id="265" r:id="rId9"/>
    <p:sldId id="270" r:id="rId10"/>
    <p:sldId id="269" r:id="rId11"/>
    <p:sldId id="271" r:id="rId12"/>
    <p:sldId id="272" r:id="rId13"/>
    <p:sldId id="273" r:id="rId14"/>
    <p:sldId id="264" r:id="rId15"/>
    <p:sldId id="274" r:id="rId16"/>
    <p:sldId id="275" r:id="rId17"/>
    <p:sldId id="266" r:id="rId18"/>
    <p:sldId id="276" r:id="rId19"/>
    <p:sldId id="267" r:id="rId20"/>
    <p:sldId id="277" r:id="rId21"/>
    <p:sldId id="278" r:id="rId22"/>
    <p:sldId id="282" r:id="rId23"/>
    <p:sldId id="268" r:id="rId24"/>
    <p:sldId id="280" r:id="rId25"/>
    <p:sldId id="281" r:id="rId26"/>
    <p:sldId id="288" r:id="rId27"/>
    <p:sldId id="289" r:id="rId28"/>
    <p:sldId id="290" r:id="rId29"/>
    <p:sldId id="291" r:id="rId30"/>
    <p:sldId id="292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24E57-10A9-4C90-A2E4-A3062BCAB16C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A24AC-D58F-4EDF-B253-01EF15E478F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4/4b/Lagos_1_galleryfull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//upload.wikimedia.org/wikipedia/commons/6/69/2009_galleria_Lagos_Nigeria_6350716248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3/3e/A_Village_in_Kaita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2/2c/Nigerian_farmers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b/bf/African_Renaissance_Monument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0/00/Dakar_2010_-_4._m%C3%ADsto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//upload.wikimedia.org/wikipedia/commons/6/6f/Flag_of_the_Democratic_Republic_of_the_Congo.sv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e/eb/Palais_de_la_nation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//upload.wikimedia.org/wikipedia/commons/1/19/Flag_of_Ghana.sv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a/a9/Supreme_Court_of_Ghana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d/da/Ghana_pineapple_field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//upload.wikimedia.org/wikipedia/commons/6/60/Palm_oil_production_in_Jukwa_Village,_Ghana-09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//upload.wikimedia.org/wikipedia/commons/6/62/Theobroma_cacao_(cacao)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//upload.wikimedia.org/wikipedia/commons/3/31/Theobroma_cacao_(Cacao_2)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//upload.wikimedia.org/wikipedia/commons/f/fe/Flag_of_C%C3%B4te_d'Ivoire.sv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4/4f/Abidjan_Centre_2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//upload.wikimedia.org/wikipedia/commons/9/97/Abiguiagna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7/79/Flag_of_Nigeria.sv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d/d2/MosqueinAbuja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Lagos 1 galleryfu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29000"/>
            <a:ext cx="4536504" cy="3026930"/>
          </a:xfrm>
          <a:prstGeom prst="rect">
            <a:avLst/>
          </a:prstGeom>
          <a:noFill/>
        </p:spPr>
      </p:pic>
      <p:pic>
        <p:nvPicPr>
          <p:cNvPr id="23556" name="Picture 4" descr="File:2009 galleria Lagos Nigeria 635071624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0"/>
            <a:ext cx="4860032" cy="3645024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5868144" y="1484784"/>
            <a:ext cx="259228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latin typeface="Comic Sans MS" pitchFamily="66" charset="0"/>
              </a:rPr>
              <a:t>Lagos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378904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3]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884368" y="2996952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4]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A Village in Kait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7620000" cy="5715000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292080" y="260648"/>
            <a:ext cx="356388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Život na venkově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100392" y="6093296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5]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upload.wikimedia.org/wikipedia/commons/7/7c/Makoko_auf_dem_Wasser_%285209070560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362825" cy="5524500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292080" y="260648"/>
            <a:ext cx="356388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Život na venkově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100392" y="6021288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6]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Nigerian farm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6924675" cy="5715000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292080" y="260648"/>
            <a:ext cx="356388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Život na venkově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812360" y="594928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7]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932040" y="1196752"/>
            <a:ext cx="3816424" cy="936104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SENEGAL</a:t>
            </a:r>
            <a:endParaRPr lang="cs-CZ" sz="6000" b="1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4427984" y="4365104"/>
            <a:ext cx="417646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Hlavní město Dakar,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(známý závod Rallye)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427984" y="5517232"/>
            <a:ext cx="4104456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Velkou část země tvoří pouště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427984" y="3212976"/>
            <a:ext cx="4104456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Nejzápadnější stát</a:t>
            </a:r>
            <a:endParaRPr lang="cs-CZ" sz="2400" dirty="0">
              <a:latin typeface="Comic Sans MS" pitchFamily="66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419872" y="3140968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8]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African Renaissance Monume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7610475" cy="5705476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6012160" y="476672"/>
            <a:ext cx="259228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Dakar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90048" y="6237312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9]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Dakar 2010 - 4. mís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7620000" cy="5524500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3203848" y="188640"/>
            <a:ext cx="5544616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Rallye Paříž - Dakar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1560" y="548680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10]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260648"/>
            <a:ext cx="7776864" cy="2232248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DEMOKRATCKÁ REPUBLIKA KONGO</a:t>
            </a:r>
            <a:endParaRPr lang="cs-CZ" sz="6000" b="1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4860032" y="3645024"/>
            <a:ext cx="345638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Největší stát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788024" y="4509120"/>
            <a:ext cx="360040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Hlavní město Kinshasa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635896" y="5517232"/>
            <a:ext cx="4752528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Obrovské nerostné bohatství: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Ropa, barevné kovy, diamanty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860032" y="2708920"/>
            <a:ext cx="345638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Dřívější název Zair</a:t>
            </a:r>
            <a:endParaRPr lang="cs-CZ" sz="2400" dirty="0">
              <a:latin typeface="Comic Sans MS" pitchFamily="66" charset="0"/>
            </a:endParaRPr>
          </a:p>
        </p:txBody>
      </p:sp>
      <p:pic>
        <p:nvPicPr>
          <p:cNvPr id="4098" name="Picture 2" descr="File:Flag of the Democratic Republic of the Congo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20"/>
            <a:ext cx="3672408" cy="2754306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539552" y="5805264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11]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le:Palais de la n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7"/>
            <a:ext cx="6336704" cy="5126205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6012160" y="476672"/>
            <a:ext cx="259228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Kinshasa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380312" y="5805264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860032" y="260648"/>
            <a:ext cx="3816424" cy="936104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GHANA</a:t>
            </a:r>
            <a:endParaRPr lang="cs-CZ" sz="6000" b="1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5436096" y="3068960"/>
            <a:ext cx="3312368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Hlavní město </a:t>
            </a:r>
            <a:r>
              <a:rPr lang="cs-CZ" sz="2400" dirty="0" err="1" smtClean="0">
                <a:latin typeface="Comic Sans MS" pitchFamily="66" charset="0"/>
              </a:rPr>
              <a:t>Accra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436096" y="4077072"/>
            <a:ext cx="345638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Vývoz kakaa</a:t>
            </a:r>
            <a:endParaRPr lang="cs-CZ" sz="2400" dirty="0">
              <a:latin typeface="Comic Sans MS" pitchFamily="66" charset="0"/>
            </a:endParaRPr>
          </a:p>
        </p:txBody>
      </p:sp>
      <p:pic>
        <p:nvPicPr>
          <p:cNvPr id="3074" name="Picture 2" descr="File:Flag of Ghan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4286250" cy="2857500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851920" y="5589240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13]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Eva Hájková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Regiony světa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Státy Guinejského zálivu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VY_32_INOVACE_40.06.HAJ.ZE.7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30. </a:t>
                      </a: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10. 2013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le:Supreme Court of Ghan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7620000" cy="5076826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6012160" y="332656"/>
            <a:ext cx="259228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latin typeface="Comic Sans MS" pitchFamily="66" charset="0"/>
              </a:rPr>
              <a:t>Accra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092280" y="6237312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14]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ile:Ghana pineapple fiel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4926863" cy="3024336"/>
          </a:xfrm>
          <a:prstGeom prst="rect">
            <a:avLst/>
          </a:prstGeom>
          <a:noFill/>
        </p:spPr>
      </p:pic>
      <p:pic>
        <p:nvPicPr>
          <p:cNvPr id="4" name="Picture 2" descr="File:Palm oil production in Jukwa Village, Ghana-0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01008"/>
            <a:ext cx="4128459" cy="3096344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6012160" y="332656"/>
            <a:ext cx="273630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Zemědělské plodiny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1560" y="3573016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15]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884368" y="3068960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16]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le:Theobroma cacao (cacao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2966392" cy="4464496"/>
          </a:xfrm>
          <a:prstGeom prst="rect">
            <a:avLst/>
          </a:prstGeom>
          <a:noFill/>
        </p:spPr>
      </p:pic>
      <p:pic>
        <p:nvPicPr>
          <p:cNvPr id="36868" name="Picture 4" descr="File:Theobroma cacao (Cacao 2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284984"/>
            <a:ext cx="4248472" cy="3186354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6012160" y="332656"/>
            <a:ext cx="273630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Kakaové boby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452320" y="2708920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18]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83568" y="5085184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17]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39752" y="260648"/>
            <a:ext cx="6192688" cy="2160240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POBŘEŽÍ SLONOVINY</a:t>
            </a:r>
            <a:endParaRPr lang="cs-CZ" sz="6000" b="1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4788024" y="2924944"/>
            <a:ext cx="360040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Hlavní město </a:t>
            </a:r>
            <a:r>
              <a:rPr lang="cs-CZ" sz="2400" dirty="0" err="1" smtClean="0">
                <a:latin typeface="Comic Sans MS" pitchFamily="66" charset="0"/>
              </a:rPr>
              <a:t>Abidjan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860032" y="4149080"/>
            <a:ext cx="345638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Vývoz kakaa</a:t>
            </a:r>
            <a:endParaRPr lang="cs-CZ" sz="2400" dirty="0">
              <a:latin typeface="Comic Sans MS" pitchFamily="66" charset="0"/>
            </a:endParaRPr>
          </a:p>
        </p:txBody>
      </p:sp>
      <p:pic>
        <p:nvPicPr>
          <p:cNvPr id="2050" name="Picture 2" descr="File:Flag of Côte d'Ivoir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4286250" cy="2857500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851920" y="5877272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19]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le:Abidjan Centre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7620000" cy="5715000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6012160" y="332656"/>
            <a:ext cx="259228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latin typeface="Comic Sans MS" pitchFamily="66" charset="0"/>
              </a:rPr>
              <a:t>Abidjan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100392" y="6165304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20]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le:Abiguiagn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7620000" cy="5715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7236296" y="6165304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21</a:t>
            </a:r>
            <a:r>
              <a:rPr lang="cs-CZ" dirty="0" smtClean="0"/>
              <a:t>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2379077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SVATOŇOVÁ, H.; KOLEJKA, J.: Zeměpis – Amerika, Afrika, 1. díl pro 7. ročník ZŠ nebo sekundy víceletých gymnázií. Brno: Nová škola, s.r.o. 2012. 96 s. IBSN 978-80-7289-383-6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DVOŘÁK, J.: Zeměpis 7 – učebnice pro základní školy a víceletá gymnázia. Plzeň: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Fraus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2005. 128 s. ISBN 80-7238-304-3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Školní atlas světa – pro základní školy a víceletá gymnázia. Praha: Kartografie 2008. 175 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8864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3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Mapa Afriky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Školní atlas světa – pro základní školy a víceletá gymnázia. Praha: Kartografie 2008. 175 s.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126876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2013-10-30].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commons.wikimedia.org/wiki/File:Flag_of_Nigeria.svg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213285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2013-10-30].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commons.wikimedia.org/wiki/File:MosqueinAbuja.jpg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2996952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10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obr.3]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2013-10-30].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commons.wikimedia.org/wiki/File:2009_galleria_Lagos_Nigeria_6350716248.jpg&gt;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23528" y="407707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10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obr.4]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2013-10-30].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commons.wikimedia.org/wiki/File:Lagos_1_galleryfull.jpg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5536" y="530120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obr.5]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2013-10-30].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commons.wikimedia.org/wiki/File:A_Village_in_Kaita.jpg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465313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16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obr.10]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2013-10-30].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http://commons.wikimedia.org/wiki/File:Dakar_2010_-_4._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m%C3%ADsto.jpg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33265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obr.6]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2013-10-30].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http://upload.wikimedia.org/wikipedia/commons/7/7c/Makoko_auf_dem_Wasser_%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285209070560%29.jpg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41277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obr.7]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2013-10-30].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commons.wikimedia.org/wiki/File:Nigerian_farmers.jpg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2420888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14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obr.8]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2013-10-30].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upload.wikimedia.org/wikipedia/commons/f/fd/Flag_of_Senegal.svg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357301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15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obr.9]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2013-10-30].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commons.wikimedia.org/wiki/File:African_Renaissance_Monument.jpg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33265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17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2013-10-30].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commons.wikimedia.org/wiki/File:Flag_of_the_Democratic_Republic_of_the_Congo.svg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148478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18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2013-10-30].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commons.wikimedia.org/wiki/File:Palais_de_la_nation.jpg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8" y="234888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19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obr.13]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2013-10-30].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commons.wikimedia.org/wiki/File:Flag_of_Ghana.svg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328498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obr.14]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2013-10-30].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commons.wikimedia.org/wiki/File:Supreme_Court_of_Ghana.jpg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95536" y="436510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21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obr.15]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2013-10-30].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commons.wikimedia.org/wiki/File:Ghana_pineapple_field.jpg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5589240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21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obr.16]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2013-10-30].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http://commons.wikimedia.org/wiki/File:Palm_oil_production_in_Jukwa_Village,_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Ghana-09.jpg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9\Desktop\DUMY 2\afrika politická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4677920" cy="6858000"/>
          </a:xfrm>
          <a:prstGeom prst="rect">
            <a:avLst/>
          </a:prstGeom>
          <a:noFill/>
        </p:spPr>
      </p:pic>
      <p:sp>
        <p:nvSpPr>
          <p:cNvPr id="3" name="Volný tvar 2"/>
          <p:cNvSpPr/>
          <p:nvPr/>
        </p:nvSpPr>
        <p:spPr>
          <a:xfrm>
            <a:off x="10452295" y="1294228"/>
            <a:ext cx="42203" cy="56270"/>
          </a:xfrm>
          <a:custGeom>
            <a:avLst/>
            <a:gdLst>
              <a:gd name="connsiteX0" fmla="*/ 42203 w 42203"/>
              <a:gd name="connsiteY0" fmla="*/ 56270 h 56270"/>
              <a:gd name="connsiteX1" fmla="*/ 0 w 42203"/>
              <a:gd name="connsiteY1" fmla="*/ 0 h 5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203" h="56270">
                <a:moveTo>
                  <a:pt x="42203" y="5627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olný tvar 3"/>
          <p:cNvSpPr/>
          <p:nvPr/>
        </p:nvSpPr>
        <p:spPr>
          <a:xfrm>
            <a:off x="2123728" y="2852936"/>
            <a:ext cx="3045655" cy="1950721"/>
          </a:xfrm>
          <a:custGeom>
            <a:avLst/>
            <a:gdLst>
              <a:gd name="connsiteX0" fmla="*/ 0 w 3045655"/>
              <a:gd name="connsiteY0" fmla="*/ 0 h 1950721"/>
              <a:gd name="connsiteX1" fmla="*/ 225083 w 3045655"/>
              <a:gd name="connsiteY1" fmla="*/ 211016 h 1950721"/>
              <a:gd name="connsiteX2" fmla="*/ 647114 w 3045655"/>
              <a:gd name="connsiteY2" fmla="*/ 436099 h 1950721"/>
              <a:gd name="connsiteX3" fmla="*/ 956603 w 3045655"/>
              <a:gd name="connsiteY3" fmla="*/ 436099 h 1950721"/>
              <a:gd name="connsiteX4" fmla="*/ 1167619 w 3045655"/>
              <a:gd name="connsiteY4" fmla="*/ 323557 h 1950721"/>
              <a:gd name="connsiteX5" fmla="*/ 1252025 w 3045655"/>
              <a:gd name="connsiteY5" fmla="*/ 225083 h 1950721"/>
              <a:gd name="connsiteX6" fmla="*/ 1871003 w 3045655"/>
              <a:gd name="connsiteY6" fmla="*/ 365760 h 1950721"/>
              <a:gd name="connsiteX7" fmla="*/ 1828800 w 3045655"/>
              <a:gd name="connsiteY7" fmla="*/ 590843 h 1950721"/>
              <a:gd name="connsiteX8" fmla="*/ 2053883 w 3045655"/>
              <a:gd name="connsiteY8" fmla="*/ 731520 h 1950721"/>
              <a:gd name="connsiteX9" fmla="*/ 2124222 w 3045655"/>
              <a:gd name="connsiteY9" fmla="*/ 872197 h 1950721"/>
              <a:gd name="connsiteX10" fmla="*/ 2588456 w 3045655"/>
              <a:gd name="connsiteY10" fmla="*/ 815926 h 1950721"/>
              <a:gd name="connsiteX11" fmla="*/ 2630659 w 3045655"/>
              <a:gd name="connsiteY11" fmla="*/ 703385 h 1950721"/>
              <a:gd name="connsiteX12" fmla="*/ 3010486 w 3045655"/>
              <a:gd name="connsiteY12" fmla="*/ 956603 h 1950721"/>
              <a:gd name="connsiteX13" fmla="*/ 2841674 w 3045655"/>
              <a:gd name="connsiteY13" fmla="*/ 1237957 h 1950721"/>
              <a:gd name="connsiteX14" fmla="*/ 2940148 w 3045655"/>
              <a:gd name="connsiteY14" fmla="*/ 1702191 h 1950721"/>
              <a:gd name="connsiteX15" fmla="*/ 2602523 w 3045655"/>
              <a:gd name="connsiteY15" fmla="*/ 1941342 h 1950721"/>
              <a:gd name="connsiteX16" fmla="*/ 2278966 w 3045655"/>
              <a:gd name="connsiteY16" fmla="*/ 1645920 h 1950721"/>
              <a:gd name="connsiteX17" fmla="*/ 2025748 w 3045655"/>
              <a:gd name="connsiteY17" fmla="*/ 1674056 h 1950721"/>
              <a:gd name="connsiteX18" fmla="*/ 1913206 w 3045655"/>
              <a:gd name="connsiteY18" fmla="*/ 1505243 h 1950721"/>
              <a:gd name="connsiteX19" fmla="*/ 1659988 w 3045655"/>
              <a:gd name="connsiteY19" fmla="*/ 1617785 h 1950721"/>
              <a:gd name="connsiteX20" fmla="*/ 1674056 w 3045655"/>
              <a:gd name="connsiteY20" fmla="*/ 1617785 h 195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5655" h="1950721">
                <a:moveTo>
                  <a:pt x="0" y="0"/>
                </a:moveTo>
                <a:cubicBezTo>
                  <a:pt x="58615" y="69166"/>
                  <a:pt x="117231" y="138333"/>
                  <a:pt x="225083" y="211016"/>
                </a:cubicBezTo>
                <a:cubicBezTo>
                  <a:pt x="332935" y="283699"/>
                  <a:pt x="525194" y="398585"/>
                  <a:pt x="647114" y="436099"/>
                </a:cubicBezTo>
                <a:cubicBezTo>
                  <a:pt x="769034" y="473613"/>
                  <a:pt x="869852" y="454856"/>
                  <a:pt x="956603" y="436099"/>
                </a:cubicBezTo>
                <a:cubicBezTo>
                  <a:pt x="1043354" y="417342"/>
                  <a:pt x="1118382" y="358726"/>
                  <a:pt x="1167619" y="323557"/>
                </a:cubicBezTo>
                <a:cubicBezTo>
                  <a:pt x="1216856" y="288388"/>
                  <a:pt x="1134794" y="218049"/>
                  <a:pt x="1252025" y="225083"/>
                </a:cubicBezTo>
                <a:cubicBezTo>
                  <a:pt x="1369256" y="232117"/>
                  <a:pt x="1774874" y="304800"/>
                  <a:pt x="1871003" y="365760"/>
                </a:cubicBezTo>
                <a:cubicBezTo>
                  <a:pt x="1967132" y="426720"/>
                  <a:pt x="1798320" y="529883"/>
                  <a:pt x="1828800" y="590843"/>
                </a:cubicBezTo>
                <a:cubicBezTo>
                  <a:pt x="1859280" y="651803"/>
                  <a:pt x="2004646" y="684628"/>
                  <a:pt x="2053883" y="731520"/>
                </a:cubicBezTo>
                <a:cubicBezTo>
                  <a:pt x="2103120" y="778412"/>
                  <a:pt x="2035127" y="858129"/>
                  <a:pt x="2124222" y="872197"/>
                </a:cubicBezTo>
                <a:cubicBezTo>
                  <a:pt x="2213317" y="886265"/>
                  <a:pt x="2504050" y="844061"/>
                  <a:pt x="2588456" y="815926"/>
                </a:cubicBezTo>
                <a:cubicBezTo>
                  <a:pt x="2672862" y="787791"/>
                  <a:pt x="2560321" y="679939"/>
                  <a:pt x="2630659" y="703385"/>
                </a:cubicBezTo>
                <a:cubicBezTo>
                  <a:pt x="2700997" y="726831"/>
                  <a:pt x="2975317" y="867508"/>
                  <a:pt x="3010486" y="956603"/>
                </a:cubicBezTo>
                <a:cubicBezTo>
                  <a:pt x="3045655" y="1045698"/>
                  <a:pt x="2853397" y="1113692"/>
                  <a:pt x="2841674" y="1237957"/>
                </a:cubicBezTo>
                <a:cubicBezTo>
                  <a:pt x="2829951" y="1362222"/>
                  <a:pt x="2980006" y="1584960"/>
                  <a:pt x="2940148" y="1702191"/>
                </a:cubicBezTo>
                <a:cubicBezTo>
                  <a:pt x="2900290" y="1819422"/>
                  <a:pt x="2712720" y="1950721"/>
                  <a:pt x="2602523" y="1941342"/>
                </a:cubicBezTo>
                <a:cubicBezTo>
                  <a:pt x="2492326" y="1931964"/>
                  <a:pt x="2375095" y="1690468"/>
                  <a:pt x="2278966" y="1645920"/>
                </a:cubicBezTo>
                <a:cubicBezTo>
                  <a:pt x="2182837" y="1601372"/>
                  <a:pt x="2086708" y="1697502"/>
                  <a:pt x="2025748" y="1674056"/>
                </a:cubicBezTo>
                <a:cubicBezTo>
                  <a:pt x="1964788" y="1650610"/>
                  <a:pt x="1974166" y="1514622"/>
                  <a:pt x="1913206" y="1505243"/>
                </a:cubicBezTo>
                <a:cubicBezTo>
                  <a:pt x="1852246" y="1495865"/>
                  <a:pt x="1699846" y="1599028"/>
                  <a:pt x="1659988" y="1617785"/>
                </a:cubicBezTo>
                <a:cubicBezTo>
                  <a:pt x="1620130" y="1636542"/>
                  <a:pt x="1647093" y="1627163"/>
                  <a:pt x="1674056" y="161778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1547664" y="404664"/>
            <a:ext cx="6048672" cy="69269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latin typeface="Comic Sans MS" pitchFamily="66" charset="0"/>
              </a:rPr>
              <a:t>Státy Guinejského zálivu</a:t>
            </a:r>
            <a:endParaRPr lang="cs-CZ" sz="36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195736" y="4869160"/>
            <a:ext cx="1656184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Ghana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23528" y="2276872"/>
            <a:ext cx="1656184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Senegal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627784" y="2132856"/>
            <a:ext cx="1656184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Nigérie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572000" y="2780928"/>
            <a:ext cx="1656184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Kamerun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508104" y="3861048"/>
            <a:ext cx="3024336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latin typeface="Comic Sans MS" pitchFamily="66" charset="0"/>
              </a:rPr>
              <a:t>Dem</a:t>
            </a:r>
            <a:r>
              <a:rPr lang="cs-CZ" sz="2800" dirty="0" smtClean="0">
                <a:latin typeface="Comic Sans MS" pitchFamily="66" charset="0"/>
              </a:rPr>
              <a:t>. </a:t>
            </a:r>
            <a:r>
              <a:rPr lang="cs-CZ" sz="2800" dirty="0" err="1" smtClean="0">
                <a:latin typeface="Comic Sans MS" pitchFamily="66" charset="0"/>
              </a:rPr>
              <a:t>rep</a:t>
            </a:r>
            <a:r>
              <a:rPr lang="cs-CZ" sz="2800" dirty="0" smtClean="0">
                <a:latin typeface="Comic Sans MS" pitchFamily="66" charset="0"/>
              </a:rPr>
              <a:t>. Kongo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0" y="3861048"/>
            <a:ext cx="2267744" cy="100811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Pobřeží 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slonoviny</a:t>
            </a:r>
            <a:endParaRPr lang="cs-CZ" sz="2800" dirty="0">
              <a:latin typeface="Comic Sans MS" pitchFamily="66" charset="0"/>
            </a:endParaRPr>
          </a:p>
        </p:txBody>
      </p:sp>
      <p:cxnSp>
        <p:nvCxnSpPr>
          <p:cNvPr id="13" name="Přímá spojovací šipka 12"/>
          <p:cNvCxnSpPr>
            <a:stCxn id="10" idx="1"/>
          </p:cNvCxnSpPr>
          <p:nvPr/>
        </p:nvCxnSpPr>
        <p:spPr>
          <a:xfrm flipH="1">
            <a:off x="4499992" y="4113076"/>
            <a:ext cx="1008112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stCxn id="9" idx="1"/>
          </p:cNvCxnSpPr>
          <p:nvPr/>
        </p:nvCxnSpPr>
        <p:spPr>
          <a:xfrm flipH="1">
            <a:off x="3851920" y="3032956"/>
            <a:ext cx="720080" cy="684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8" idx="2"/>
          </p:cNvCxnSpPr>
          <p:nvPr/>
        </p:nvCxnSpPr>
        <p:spPr>
          <a:xfrm>
            <a:off x="3455876" y="2636912"/>
            <a:ext cx="3600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7" idx="2"/>
          </p:cNvCxnSpPr>
          <p:nvPr/>
        </p:nvCxnSpPr>
        <p:spPr>
          <a:xfrm>
            <a:off x="1151620" y="2780928"/>
            <a:ext cx="82809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>
            <a:stCxn id="11" idx="3"/>
          </p:cNvCxnSpPr>
          <p:nvPr/>
        </p:nvCxnSpPr>
        <p:spPr>
          <a:xfrm flipV="1">
            <a:off x="2267744" y="3573016"/>
            <a:ext cx="43204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>
            <a:stCxn id="6" idx="0"/>
          </p:cNvCxnSpPr>
          <p:nvPr/>
        </p:nvCxnSpPr>
        <p:spPr>
          <a:xfrm flipH="1" flipV="1">
            <a:off x="2915816" y="3573016"/>
            <a:ext cx="108012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33265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22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obr.17]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2013-10-30].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http://commons.wikimedia.org/wiki/File:Theobroma_cacao_(cacao).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3528" y="155679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22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obr.18]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2013-10-30].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http://commons.wikimedia.org/wiki/File:Theobroma_cacao_(Cacao_2).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2708920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23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obr.19]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2013-10-30].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commons.wikimedia.org/wiki/File:Flag_of_C%C3%B4te_d%27Ivoire.svg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386104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24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obr.20]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2013-10-30].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commons.wikimedia.org/wiki/File:Abidjan_Centre_2.JPG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23528" y="515719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25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obr.21]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2013-10-30].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commons.wikimedia.org/wiki/File:Abiguiagna.jpg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259632" y="260648"/>
            <a:ext cx="6768752" cy="6926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Státy Guinejského zálivu</a:t>
            </a: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539552" y="2996952"/>
            <a:ext cx="7992888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400" dirty="0" smtClean="0">
              <a:latin typeface="Comic Sans MS" pitchFamily="66" charset="0"/>
            </a:endParaRPr>
          </a:p>
          <a:p>
            <a:pPr algn="ctr"/>
            <a:r>
              <a:rPr lang="cs-CZ" sz="2400" dirty="0" smtClean="0">
                <a:latin typeface="Comic Sans MS" pitchFamily="66" charset="0"/>
              </a:rPr>
              <a:t>Leží ve střední Africe okolo Guinejského zálivu,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 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39552" y="3789040"/>
            <a:ext cx="8208912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Podnebí tropické, vlhké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 oblast tropických deštných pralesů a vlhkých savan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539552" y="5085184"/>
            <a:ext cx="8136904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400" dirty="0" smtClean="0">
              <a:latin typeface="Comic Sans MS" pitchFamily="66" charset="0"/>
            </a:endParaRPr>
          </a:p>
          <a:p>
            <a:pPr algn="ctr"/>
            <a:r>
              <a:rPr lang="cs-CZ" sz="2400" dirty="0" smtClean="0">
                <a:latin typeface="Comic Sans MS" pitchFamily="66" charset="0"/>
              </a:rPr>
              <a:t>Obyvatelstvo: rasa černá (negroidní)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                               velmi hustě osídlené pobřeží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Převažuje venkovský způsob života, růst měst (slumy)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Časté konflikty, boje, malá míra demokracie</a:t>
            </a:r>
          </a:p>
          <a:p>
            <a:pPr algn="ctr"/>
            <a:endParaRPr lang="cs-CZ" sz="24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11560" y="1124744"/>
            <a:ext cx="7920880" cy="1584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Mnoho států, dříve kolonie, nejznámější: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Senegal, Ghana, Pobřeží Slonoviny, Nigérie, Kamerun, Demokratická republika Kongo</a:t>
            </a: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971600" y="548680"/>
            <a:ext cx="6984776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Hospodářství států Guinejského zálivu: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755576" y="1916832"/>
            <a:ext cx="540060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Podprůměrné, možnost růstu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827584" y="3068960"/>
            <a:ext cx="540060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Primitivní zemědělská výroba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55576" y="4365104"/>
            <a:ext cx="676875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Těžba a vývoz nerostných surovin</a:t>
            </a: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611560" y="404664"/>
            <a:ext cx="7704856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Nerostné bohatství - velké:</a:t>
            </a:r>
            <a:r>
              <a:rPr lang="cs-CZ" sz="28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ropa, zemní plyn, železná ruda, barevné kovy, drahé kovy a diamanty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83568" y="2132856"/>
            <a:ext cx="756084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b="1" dirty="0" smtClean="0">
                <a:latin typeface="Comic Sans MS" pitchFamily="66" charset="0"/>
              </a:rPr>
              <a:t>Průmysl:</a:t>
            </a:r>
            <a:r>
              <a:rPr lang="cs-CZ" sz="2800" dirty="0" smtClean="0">
                <a:latin typeface="Comic Sans MS" pitchFamily="66" charset="0"/>
              </a:rPr>
              <a:t> těžební (vývoz), potravinářský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83568" y="3284984"/>
            <a:ext cx="7560840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800" b="1" dirty="0" smtClean="0">
              <a:latin typeface="Comic Sans MS" pitchFamily="66" charset="0"/>
            </a:endParaRPr>
          </a:p>
          <a:p>
            <a:r>
              <a:rPr lang="cs-CZ" sz="2800" b="1" dirty="0" smtClean="0">
                <a:latin typeface="Comic Sans MS" pitchFamily="66" charset="0"/>
              </a:rPr>
              <a:t>Zemědělství: </a:t>
            </a:r>
            <a:r>
              <a:rPr lang="cs-CZ" sz="2800" dirty="0" smtClean="0">
                <a:latin typeface="Comic Sans MS" pitchFamily="66" charset="0"/>
              </a:rPr>
              <a:t>primitivní, samozásobitelské</a:t>
            </a:r>
          </a:p>
          <a:p>
            <a:pPr algn="ctr"/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83568" y="4221088"/>
            <a:ext cx="7632848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Plodiny: kukuřice, pšenice, proso, rýže </a:t>
            </a:r>
          </a:p>
          <a:p>
            <a:r>
              <a:rPr lang="cs-CZ" sz="2800" dirty="0" smtClean="0">
                <a:latin typeface="Comic Sans MS" pitchFamily="66" charset="0"/>
              </a:rPr>
              <a:t>cukrová třtina, batáty, podzemnice olejná, kávovník, kakaovník, tropické ovoce, koření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83568" y="5733256"/>
            <a:ext cx="756084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Chov skotu, rybolov</a:t>
            </a: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860032" y="260648"/>
            <a:ext cx="3816424" cy="936104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NIGÉRIE</a:t>
            </a:r>
            <a:endParaRPr lang="cs-CZ" sz="6000" b="1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860032" y="1556792"/>
            <a:ext cx="381642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Hlavní město </a:t>
            </a:r>
            <a:r>
              <a:rPr lang="cs-CZ" sz="2400" dirty="0" err="1" smtClean="0">
                <a:latin typeface="Comic Sans MS" pitchFamily="66" charset="0"/>
              </a:rPr>
              <a:t>Abuja</a:t>
            </a:r>
            <a:r>
              <a:rPr lang="cs-CZ" sz="2400" dirty="0" smtClean="0">
                <a:latin typeface="Comic Sans MS" pitchFamily="66" charset="0"/>
              </a:rPr>
              <a:t>,</a:t>
            </a:r>
          </a:p>
        </p:txBody>
      </p:sp>
      <p:pic>
        <p:nvPicPr>
          <p:cNvPr id="7170" name="Picture 2" descr="File:Flag of Nigeri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56992"/>
            <a:ext cx="6048672" cy="302433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020272" y="5805264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971600" y="908720"/>
            <a:ext cx="6048672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Nejlidnatější stát u Guinejského zálivu, rychlý růst počtu obyvatel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971600" y="3356992"/>
            <a:ext cx="7632848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Velké nerostné bohatství (ropa, uhlí, zlato) – vývoz, patří mezi nejbohatší africké země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Vodní elektrárna na řece Niger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99592" y="5085184"/>
            <a:ext cx="7416824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Zemědělství: 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kaučukovník, kakaovník, podzemnice olejná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Vývoz dřeva (eben, mahagon,…)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971600" y="2132856"/>
            <a:ext cx="381642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latin typeface="Comic Sans MS" pitchFamily="66" charset="0"/>
              </a:rPr>
              <a:t>Lagos</a:t>
            </a:r>
            <a:r>
              <a:rPr lang="cs-CZ" sz="2400" dirty="0" smtClean="0">
                <a:latin typeface="Comic Sans MS" pitchFamily="66" charset="0"/>
              </a:rPr>
              <a:t> - velkoměsto, velký přístav a letiště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MosqueinAbuj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7620000" cy="5715000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796136" y="188640"/>
            <a:ext cx="259228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latin typeface="Comic Sans MS" pitchFamily="66" charset="0"/>
              </a:rPr>
              <a:t>Abuja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100392" y="6021288"/>
            <a:ext cx="783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1092</Words>
  <Application>Microsoft Office PowerPoint</Application>
  <PresentationFormat>Předvádění na obrazovce (4:3)</PresentationFormat>
  <Paragraphs>200</Paragraphs>
  <Slides>30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PC9</dc:creator>
  <cp:lastModifiedBy>PC9</cp:lastModifiedBy>
  <cp:revision>27</cp:revision>
  <dcterms:created xsi:type="dcterms:W3CDTF">2013-10-30T08:12:08Z</dcterms:created>
  <dcterms:modified xsi:type="dcterms:W3CDTF">2014-01-01T14:21:30Z</dcterms:modified>
</cp:coreProperties>
</file>