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9" r:id="rId3"/>
    <p:sldId id="257" r:id="rId4"/>
    <p:sldId id="258" r:id="rId5"/>
    <p:sldId id="259" r:id="rId6"/>
    <p:sldId id="264" r:id="rId7"/>
    <p:sldId id="260" r:id="rId8"/>
    <p:sldId id="263" r:id="rId9"/>
    <p:sldId id="265" r:id="rId10"/>
    <p:sldId id="261" r:id="rId11"/>
    <p:sldId id="262" r:id="rId12"/>
    <p:sldId id="266" r:id="rId13"/>
    <p:sldId id="267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E2DF2-AB91-491E-93FC-3D3C94365A4B}" type="datetimeFigureOut">
              <a:rPr lang="cs-CZ" smtClean="0"/>
              <a:t>19.10.2013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BF997-854A-439F-85EA-9BEFB70DD5E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80F4-AD61-462A-AA14-7C20B6BF9D68}" type="datetimeFigureOut">
              <a:rPr lang="cs-CZ" smtClean="0"/>
              <a:pPr/>
              <a:t>19.10.2013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EBA2-8510-47A4-9556-989A8B8F155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619672" y="476672"/>
            <a:ext cx="5832648" cy="122413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Zemědělství</a:t>
            </a:r>
            <a:endParaRPr lang="cs-CZ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971600" y="2060848"/>
            <a:ext cx="6120680" cy="122413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Zaměstnává nejvíce lidí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Malá mechanizace, často ruční práce, primitivní, samozásobitelské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691680" y="3645024"/>
            <a:ext cx="6120680" cy="122413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Hlavní plodiny pro výživu obyvatel: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Rýže, proso, kukuřice, batáty,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411760" y="5229200"/>
            <a:ext cx="6120680" cy="122413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Chov hovězího skotu, ovcí, koz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Při pobřeží významný rybolov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764704"/>
            <a:ext cx="7416824" cy="122413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Sever a jih Afriky – subtropické plodiny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bavlník, tabák, citrusové ovoce, víno, olivy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83568" y="2852936"/>
            <a:ext cx="7488832" cy="122413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Většina Afriky – tropické plodiny,plantáže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Kakaovník, kávovník, podzemnice olejná, koření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4869160"/>
            <a:ext cx="7488832" cy="122413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Tropické deštné pralesy – bohatství dřeva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Intenzivní těžba, kácení – ekologické problémy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260648"/>
            <a:ext cx="316835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Doprava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139952" y="548680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Špatné přírodní podmínky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75856" y="1844824"/>
            <a:ext cx="53285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od naleziště surovin do přístavů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3528" y="3140968"/>
            <a:ext cx="237626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vodní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1772816"/>
            <a:ext cx="237626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železniční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4293096"/>
            <a:ext cx="237626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silniční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23528" y="5517232"/>
            <a:ext cx="237626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letecká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75856" y="3140968"/>
            <a:ext cx="53285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Nejdůležitější pro dopravu zboží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75856" y="4365104"/>
            <a:ext cx="53285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Jen ve vyspělých zemích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275856" y="5517232"/>
            <a:ext cx="53285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Stoupá význam, velkoměsta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95536" y="332656"/>
            <a:ext cx="3168352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Služby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11560" y="4293096"/>
            <a:ext cx="662473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Nízká úroveň-zdravotnictví, školství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779912" y="404664"/>
            <a:ext cx="514806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Rozvinuty jen ve vyspělých zemích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3212976"/>
            <a:ext cx="24482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Chudé země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851920" y="1628800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Zvyšuje se cestovní ruch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1560" y="5373216"/>
            <a:ext cx="6624736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Velká negramotnost, nemoci epidemie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6, 9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Afriky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Hospodářství Afriky 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VY_32_INOVACE_40.03.HAJ.ZE.7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11. 10.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Sat.mapa Afri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0"/>
            <a:ext cx="13714413" cy="7713663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187624" y="332656"/>
            <a:ext cx="6768752" cy="1008112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HOSPODÁŘSTVÍ AFRIKY</a:t>
            </a:r>
            <a:endParaRPr lang="cs-CZ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124744"/>
            <a:ext cx="79208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Afrika</a:t>
            </a:r>
          </a:p>
          <a:p>
            <a:pPr algn="ctr"/>
            <a:endParaRPr lang="cs-CZ" sz="3200" b="1" dirty="0" smtClean="0">
              <a:latin typeface="Comic Sans MS" pitchFamily="66" charset="0"/>
            </a:endParaRPr>
          </a:p>
          <a:p>
            <a:r>
              <a:rPr lang="cs-CZ" sz="3200" b="1" dirty="0" smtClean="0">
                <a:latin typeface="Comic Sans MS" pitchFamily="66" charset="0"/>
              </a:rPr>
              <a:t>Hospodářsky nejzaostalejší kontinent</a:t>
            </a:r>
          </a:p>
          <a:p>
            <a:endParaRPr lang="cs-CZ" sz="3200" b="1" dirty="0" smtClean="0">
              <a:latin typeface="Comic Sans MS" pitchFamily="66" charset="0"/>
            </a:endParaRPr>
          </a:p>
          <a:p>
            <a:r>
              <a:rPr lang="cs-CZ" sz="3200" b="1" dirty="0" smtClean="0">
                <a:latin typeface="Comic Sans MS" pitchFamily="66" charset="0"/>
              </a:rPr>
              <a:t>Příčiny: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latin typeface="Comic Sans MS" pitchFamily="66" charset="0"/>
              </a:rPr>
              <a:t>Dlouhodobá koloniální závislost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latin typeface="Comic Sans MS" pitchFamily="66" charset="0"/>
              </a:rPr>
              <a:t>Rychlý nárůst počtu obyvatel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latin typeface="Comic Sans MS" pitchFamily="66" charset="0"/>
              </a:rPr>
              <a:t>Nedostatečná vzdělanost</a:t>
            </a:r>
          </a:p>
          <a:p>
            <a:pPr>
              <a:buFont typeface="Wingdings" pitchFamily="2" charset="2"/>
              <a:buChar char="Ø"/>
            </a:pPr>
            <a:endParaRPr lang="cs-C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187624" y="908720"/>
            <a:ext cx="684076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u="sng" dirty="0" smtClean="0">
                <a:latin typeface="Comic Sans MS" pitchFamily="66" charset="0"/>
              </a:rPr>
              <a:t>Hospodářství Afriky</a:t>
            </a:r>
            <a:endParaRPr lang="cs-CZ" sz="4000" b="1" u="sng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971600" y="2492896"/>
            <a:ext cx="43924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Těžba nerostného bohatství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195736" y="3429000"/>
            <a:ext cx="223224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Zemědělství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563888" y="4293096"/>
            <a:ext cx="165618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Průmysl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99992" y="5301208"/>
            <a:ext cx="273630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Doprava a služby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afrika průmysl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95904"/>
            <a:ext cx="5616624" cy="626209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331640" y="0"/>
            <a:ext cx="6264696" cy="908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Těžba nerostného bohatství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580112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Ropa a zemní plyn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940152" y="5877272"/>
            <a:ext cx="230425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Černé uhlí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0" y="35730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Ropa a zemní plyn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56176" y="5157192"/>
            <a:ext cx="230425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Drahé kovy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0" y="4293096"/>
            <a:ext cx="230425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Železná ruda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0" y="2708920"/>
            <a:ext cx="230425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Drahé kovy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796136" y="4221088"/>
            <a:ext cx="230425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Barevné kovy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835696" y="4869160"/>
            <a:ext cx="2304256" cy="50405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Měděný pás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8" name="Přímá spojovací šipka 17"/>
          <p:cNvCxnSpPr>
            <a:stCxn id="4" idx="1"/>
          </p:cNvCxnSpPr>
          <p:nvPr/>
        </p:nvCxnSpPr>
        <p:spPr>
          <a:xfrm flipH="1" flipV="1">
            <a:off x="4499992" y="1484784"/>
            <a:ext cx="1080120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4" idx="1"/>
          </p:cNvCxnSpPr>
          <p:nvPr/>
        </p:nvCxnSpPr>
        <p:spPr>
          <a:xfrm flipH="1" flipV="1">
            <a:off x="3707904" y="1412776"/>
            <a:ext cx="1872208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7" idx="3"/>
          </p:cNvCxnSpPr>
          <p:nvPr/>
        </p:nvCxnSpPr>
        <p:spPr>
          <a:xfrm flipV="1">
            <a:off x="2808312" y="3573016"/>
            <a:ext cx="683568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1"/>
          </p:cNvCxnSpPr>
          <p:nvPr/>
        </p:nvCxnSpPr>
        <p:spPr>
          <a:xfrm flipH="1" flipV="1">
            <a:off x="5220072" y="5877272"/>
            <a:ext cx="720080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9" idx="3"/>
          </p:cNvCxnSpPr>
          <p:nvPr/>
        </p:nvCxnSpPr>
        <p:spPr>
          <a:xfrm flipV="1">
            <a:off x="2304256" y="3861048"/>
            <a:ext cx="1547664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1" idx="1"/>
          </p:cNvCxnSpPr>
          <p:nvPr/>
        </p:nvCxnSpPr>
        <p:spPr>
          <a:xfrm flipH="1">
            <a:off x="5148064" y="4473116"/>
            <a:ext cx="648072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11" idx="1"/>
          </p:cNvCxnSpPr>
          <p:nvPr/>
        </p:nvCxnSpPr>
        <p:spPr>
          <a:xfrm flipH="1">
            <a:off x="5436096" y="4473116"/>
            <a:ext cx="36004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8" idx="1"/>
          </p:cNvCxnSpPr>
          <p:nvPr/>
        </p:nvCxnSpPr>
        <p:spPr>
          <a:xfrm flipH="1">
            <a:off x="5076056" y="5409220"/>
            <a:ext cx="1080120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10" idx="3"/>
          </p:cNvCxnSpPr>
          <p:nvPr/>
        </p:nvCxnSpPr>
        <p:spPr>
          <a:xfrm>
            <a:off x="2304256" y="2960948"/>
            <a:ext cx="467544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4860032" y="4437112"/>
            <a:ext cx="576064" cy="18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šipka 38"/>
          <p:cNvCxnSpPr>
            <a:stCxn id="12" idx="3"/>
          </p:cNvCxnSpPr>
          <p:nvPr/>
        </p:nvCxnSpPr>
        <p:spPr>
          <a:xfrm flipV="1">
            <a:off x="4139952" y="5013176"/>
            <a:ext cx="720080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115616" y="404664"/>
            <a:ext cx="691276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Těžba nerostných surovin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83568" y="2636912"/>
            <a:ext cx="280831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Ropa a zemní plyn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3573016"/>
            <a:ext cx="288032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Černé a hnědé uhlí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4581128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Železná ruda a kovy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5733256"/>
            <a:ext cx="37444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Drahé kovy a diamanty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115616" y="1556792"/>
            <a:ext cx="69127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Většinou jen vytěžení a vývoz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644008" y="2492896"/>
            <a:ext cx="396044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Severní pobřeží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Okolo Guinejského zálivu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16016" y="3573016"/>
            <a:ext cx="38884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Jižní Afrika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44008" y="4437112"/>
            <a:ext cx="396044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Měděný pás – jižní Afrika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Okolo Guinejského zálivu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716016" y="5589240"/>
            <a:ext cx="396044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Měděný pás – jižní Afrika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Okolo Guinejského zálivu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907704" y="764704"/>
            <a:ext cx="5544616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Průmysl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187624" y="4581128"/>
            <a:ext cx="6840760" cy="10081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Chemický – státy s těžbou ropy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(Libye, Alžírsko, Nigérie)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259632" y="2060848"/>
            <a:ext cx="6408712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Vyspělý a rozmanitý průmysl jen JAR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Částečně Egypt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259632" y="3356992"/>
            <a:ext cx="6408712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Průmysl těžební – vývoz surovin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Státy s velkým nerostným bohatstvím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259632" y="5733256"/>
            <a:ext cx="6768752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Potravinářský – většina států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afrika zemědělství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70535"/>
            <a:ext cx="5462196" cy="628746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619672" y="260648"/>
            <a:ext cx="5472608" cy="864096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Zemědělství Afriky</a:t>
            </a:r>
            <a:endParaRPr lang="cs-CZ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588224" y="1340768"/>
            <a:ext cx="2555776" cy="7920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Citrusy, víno, bavlník, obiloviny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403648" y="5733256"/>
            <a:ext cx="2555776" cy="7920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Citrusy, víno, obiloviny, batáty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99592" y="4221088"/>
            <a:ext cx="2555776" cy="7920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Kakaovník, kávovník, banány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2060848"/>
            <a:ext cx="2808312" cy="648072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Podzemnice olejná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588224" y="2492896"/>
            <a:ext cx="2232248" cy="7920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Kávovník, batáty, tabák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 flipV="1">
            <a:off x="5436096" y="1556792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5508104" y="1844824"/>
            <a:ext cx="100811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3131840" y="2492896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5" idx="3"/>
          </p:cNvCxnSpPr>
          <p:nvPr/>
        </p:nvCxnSpPr>
        <p:spPr>
          <a:xfrm flipV="1">
            <a:off x="3959424" y="5733256"/>
            <a:ext cx="1116632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5" idx="3"/>
          </p:cNvCxnSpPr>
          <p:nvPr/>
        </p:nvCxnSpPr>
        <p:spPr>
          <a:xfrm>
            <a:off x="3959424" y="6129300"/>
            <a:ext cx="900608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6588224" y="6021288"/>
            <a:ext cx="1800200" cy="57606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koření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32" name="Přímá spojovací šipka 31"/>
          <p:cNvCxnSpPr>
            <a:stCxn id="30" idx="1"/>
            <a:endCxn id="30" idx="1"/>
          </p:cNvCxnSpPr>
          <p:nvPr/>
        </p:nvCxnSpPr>
        <p:spPr>
          <a:xfrm>
            <a:off x="6588224" y="630932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30" idx="0"/>
          </p:cNvCxnSpPr>
          <p:nvPr/>
        </p:nvCxnSpPr>
        <p:spPr>
          <a:xfrm flipH="1" flipV="1">
            <a:off x="6804248" y="5013176"/>
            <a:ext cx="6840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30" idx="0"/>
          </p:cNvCxnSpPr>
          <p:nvPr/>
        </p:nvCxnSpPr>
        <p:spPr>
          <a:xfrm flipH="1" flipV="1">
            <a:off x="6012160" y="4509120"/>
            <a:ext cx="147616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6" idx="0"/>
          </p:cNvCxnSpPr>
          <p:nvPr/>
        </p:nvCxnSpPr>
        <p:spPr>
          <a:xfrm flipV="1">
            <a:off x="2177480" y="3356992"/>
            <a:ext cx="1622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>
            <a:stCxn id="6" idx="0"/>
          </p:cNvCxnSpPr>
          <p:nvPr/>
        </p:nvCxnSpPr>
        <p:spPr>
          <a:xfrm flipV="1">
            <a:off x="2177480" y="4005064"/>
            <a:ext cx="15304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6444208" y="3789040"/>
            <a:ext cx="2232248" cy="79208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Těžba dřeva, kaučukovník</a:t>
            </a:r>
            <a:endParaRPr lang="cs-CZ" sz="2400" dirty="0">
              <a:solidFill>
                <a:schemeClr val="tx1"/>
              </a:solidFill>
            </a:endParaRPr>
          </a:p>
        </p:txBody>
      </p:sp>
      <p:cxnSp>
        <p:nvCxnSpPr>
          <p:cNvPr id="51" name="Přímá spojovací šipka 50"/>
          <p:cNvCxnSpPr>
            <a:stCxn id="49" idx="1"/>
          </p:cNvCxnSpPr>
          <p:nvPr/>
        </p:nvCxnSpPr>
        <p:spPr>
          <a:xfrm flipH="1" flipV="1">
            <a:off x="4572000" y="3717032"/>
            <a:ext cx="1872208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8" idx="1"/>
          </p:cNvCxnSpPr>
          <p:nvPr/>
        </p:nvCxnSpPr>
        <p:spPr>
          <a:xfrm flipH="1">
            <a:off x="6084168" y="2888940"/>
            <a:ext cx="504056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 flipH="1">
            <a:off x="5652120" y="2924944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4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502</Words>
  <Application>Microsoft Office PowerPoint</Application>
  <PresentationFormat>Předvádění na obrazovce (4:3)</PresentationFormat>
  <Paragraphs>126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19</cp:revision>
  <dcterms:created xsi:type="dcterms:W3CDTF">2013-10-12T06:21:58Z</dcterms:created>
  <dcterms:modified xsi:type="dcterms:W3CDTF">2013-10-19T07:37:16Z</dcterms:modified>
</cp:coreProperties>
</file>