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80" r:id="rId3"/>
    <p:sldId id="257" r:id="rId4"/>
    <p:sldId id="258" r:id="rId5"/>
    <p:sldId id="286" r:id="rId6"/>
    <p:sldId id="265" r:id="rId7"/>
    <p:sldId id="260" r:id="rId8"/>
    <p:sldId id="266" r:id="rId9"/>
    <p:sldId id="267" r:id="rId10"/>
    <p:sldId id="261" r:id="rId11"/>
    <p:sldId id="277" r:id="rId12"/>
    <p:sldId id="268" r:id="rId13"/>
    <p:sldId id="269" r:id="rId14"/>
    <p:sldId id="262" r:id="rId15"/>
    <p:sldId id="276" r:id="rId16"/>
    <p:sldId id="270" r:id="rId17"/>
    <p:sldId id="263" r:id="rId18"/>
    <p:sldId id="271" r:id="rId19"/>
    <p:sldId id="264" r:id="rId20"/>
    <p:sldId id="272" r:id="rId21"/>
    <p:sldId id="273" r:id="rId22"/>
    <p:sldId id="274" r:id="rId23"/>
    <p:sldId id="282" r:id="rId24"/>
    <p:sldId id="28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03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E113-F09D-40FE-A35F-BA45BA79984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0CDA-60F3-421E-AF8F-F0AE5A5636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5F14-2FA8-4715-9807-BD3E8809DB71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A225-ADD5-4840-8208-266D5D6BE8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9/91/Mawenzi_Cone_at_sunrise_from_Kilimanjaro_crater_rim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c/cc/Egypt_Ni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d/de/Nile_River_and_delta_from_orbit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5/Tropical_forest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9\Desktop\DUMY 2\DUM II mapy\Afr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387424"/>
            <a:ext cx="5472608" cy="7726884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619672" y="0"/>
            <a:ext cx="5472608" cy="8367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Povrch Afriky</a:t>
            </a:r>
            <a:endParaRPr lang="cs-CZ" sz="32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1547664" y="3933056"/>
            <a:ext cx="2160240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Konžská pánev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2123728" y="5949280"/>
            <a:ext cx="1979712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Dračí hory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6660232" y="3140968"/>
            <a:ext cx="1979712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Kilimandžáro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868144" y="1772816"/>
            <a:ext cx="1979712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Etiopská vysočina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39552" y="1052736"/>
            <a:ext cx="1979712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Atlas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5580112" y="4653136"/>
            <a:ext cx="2223864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Východoafrická vysočina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1259632" y="2708920"/>
            <a:ext cx="2160240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Čadská pánev</a:t>
            </a:r>
            <a:endParaRPr lang="cs-CZ" sz="2400" b="1" dirty="0"/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2483768" y="1196752"/>
            <a:ext cx="720080" cy="21602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5" idx="3"/>
          </p:cNvCxnSpPr>
          <p:nvPr/>
        </p:nvCxnSpPr>
        <p:spPr>
          <a:xfrm flipV="1">
            <a:off x="4103440" y="6021288"/>
            <a:ext cx="972616" cy="28803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6" idx="1"/>
          </p:cNvCxnSpPr>
          <p:nvPr/>
        </p:nvCxnSpPr>
        <p:spPr>
          <a:xfrm flipH="1">
            <a:off x="5796136" y="3501008"/>
            <a:ext cx="864096" cy="50405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9" idx="0"/>
          </p:cNvCxnSpPr>
          <p:nvPr/>
        </p:nvCxnSpPr>
        <p:spPr>
          <a:xfrm flipH="1" flipV="1">
            <a:off x="5508104" y="4077072"/>
            <a:ext cx="1183940" cy="57606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5868144" y="2564904"/>
            <a:ext cx="1008112" cy="57606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3419872" y="2636912"/>
            <a:ext cx="792088" cy="4320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4" idx="3"/>
          </p:cNvCxnSpPr>
          <p:nvPr/>
        </p:nvCxnSpPr>
        <p:spPr>
          <a:xfrm flipV="1">
            <a:off x="3707904" y="3717032"/>
            <a:ext cx="864096" cy="5760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Mawenzi Cone at sunrise from Kilimanjaro crater ri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7620000" cy="332422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73224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[Obr. 1]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55576" y="1124744"/>
            <a:ext cx="734481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Nejvyšší hora Afriky  Kilimandžáro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411760" y="260648"/>
            <a:ext cx="417646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Vodstvo Afriky</a:t>
            </a:r>
            <a:endParaRPr lang="cs-CZ" sz="32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539552" y="1412776"/>
            <a:ext cx="14401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Řeky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1979712" y="2420888"/>
            <a:ext cx="14401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Nil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2051720" y="4077072"/>
            <a:ext cx="14401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Kongo</a:t>
            </a:r>
            <a:endParaRPr lang="cs-CZ" sz="2800" dirty="0"/>
          </a:p>
        </p:txBody>
      </p:sp>
      <p:sp>
        <p:nvSpPr>
          <p:cNvPr id="8" name="Zaoblený obdélník 7"/>
          <p:cNvSpPr/>
          <p:nvPr/>
        </p:nvSpPr>
        <p:spPr>
          <a:xfrm>
            <a:off x="2051720" y="5733256"/>
            <a:ext cx="14401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Niger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2051720" y="4869160"/>
            <a:ext cx="151216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Zambezi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3995936" y="1628800"/>
            <a:ext cx="38884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/>
              <a:t>Nejdelší  v Africe – 6 600 km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139952" y="4869160"/>
            <a:ext cx="37444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Viktoriiny vodopády</a:t>
            </a:r>
            <a:endParaRPr lang="cs-CZ" sz="28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4139952" y="4077072"/>
            <a:ext cx="37444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nejvodnatější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3995936" y="2348880"/>
            <a:ext cx="38884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/>
              <a:t>Suché oblasti, málo vody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995936" y="3068960"/>
            <a:ext cx="38884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/>
              <a:t>Vytváří největší deltu</a:t>
            </a:r>
          </a:p>
        </p:txBody>
      </p:sp>
      <p:cxnSp>
        <p:nvCxnSpPr>
          <p:cNvPr id="16" name="Přímá spojovací šipka 15"/>
          <p:cNvCxnSpPr>
            <a:stCxn id="6" idx="3"/>
            <a:endCxn id="10" idx="1"/>
          </p:cNvCxnSpPr>
          <p:nvPr/>
        </p:nvCxnSpPr>
        <p:spPr>
          <a:xfrm flipV="1">
            <a:off x="3419872" y="1916832"/>
            <a:ext cx="576064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6" idx="3"/>
            <a:endCxn id="13" idx="1"/>
          </p:cNvCxnSpPr>
          <p:nvPr/>
        </p:nvCxnSpPr>
        <p:spPr>
          <a:xfrm flipV="1">
            <a:off x="3419872" y="2636912"/>
            <a:ext cx="576064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6" idx="3"/>
            <a:endCxn id="14" idx="1"/>
          </p:cNvCxnSpPr>
          <p:nvPr/>
        </p:nvCxnSpPr>
        <p:spPr>
          <a:xfrm>
            <a:off x="3419872" y="274492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7" idx="3"/>
            <a:endCxn id="12" idx="1"/>
          </p:cNvCxnSpPr>
          <p:nvPr/>
        </p:nvCxnSpPr>
        <p:spPr>
          <a:xfrm flipV="1">
            <a:off x="3491880" y="4365104"/>
            <a:ext cx="648072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9" idx="3"/>
            <a:endCxn id="11" idx="1"/>
          </p:cNvCxnSpPr>
          <p:nvPr/>
        </p:nvCxnSpPr>
        <p:spPr>
          <a:xfrm>
            <a:off x="3563888" y="51931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1844824"/>
            <a:ext cx="144016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Jezera</a:t>
            </a:r>
            <a:endParaRPr lang="cs-CZ" sz="2800" dirty="0"/>
          </a:p>
        </p:txBody>
      </p:sp>
      <p:sp>
        <p:nvSpPr>
          <p:cNvPr id="3" name="Zaoblený obdélník 2"/>
          <p:cNvSpPr/>
          <p:nvPr/>
        </p:nvSpPr>
        <p:spPr>
          <a:xfrm>
            <a:off x="2411760" y="260648"/>
            <a:ext cx="417646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Vodstvo Afriky</a:t>
            </a:r>
            <a:endParaRPr lang="cs-CZ" sz="32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2339752" y="2636912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Viktoriino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411760" y="3645024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Tanganika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483768" y="4653136"/>
            <a:ext cx="20882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Malawi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483768" y="5589240"/>
            <a:ext cx="20882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Čadské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5220072" y="2636912"/>
            <a:ext cx="33123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Největší – 68 000 km²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5292080" y="3933056"/>
            <a:ext cx="345638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 příkopové propadlině</a:t>
            </a:r>
          </a:p>
          <a:p>
            <a:pPr algn="ctr"/>
            <a:r>
              <a:rPr lang="cs-CZ" sz="2400" dirty="0" smtClean="0"/>
              <a:t>Dlouhé, úzké, hluboké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5292080" y="5517232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Mělké, vysychá, zmenšuje rozlohu</a:t>
            </a:r>
            <a:endParaRPr lang="cs-CZ" dirty="0"/>
          </a:p>
        </p:txBody>
      </p:sp>
      <p:cxnSp>
        <p:nvCxnSpPr>
          <p:cNvPr id="14" name="Přímá spojovací šipka 13"/>
          <p:cNvCxnSpPr>
            <a:stCxn id="4" idx="3"/>
            <a:endCxn id="8" idx="1"/>
          </p:cNvCxnSpPr>
          <p:nvPr/>
        </p:nvCxnSpPr>
        <p:spPr>
          <a:xfrm>
            <a:off x="4499992" y="29969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9" idx="1"/>
          </p:cNvCxnSpPr>
          <p:nvPr/>
        </p:nvCxnSpPr>
        <p:spPr>
          <a:xfrm>
            <a:off x="4572000" y="4005064"/>
            <a:ext cx="720080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6" idx="3"/>
            <a:endCxn id="9" idx="1"/>
          </p:cNvCxnSpPr>
          <p:nvPr/>
        </p:nvCxnSpPr>
        <p:spPr>
          <a:xfrm flipV="1">
            <a:off x="4572000" y="4473116"/>
            <a:ext cx="720080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7" idx="3"/>
            <a:endCxn id="10" idx="1"/>
          </p:cNvCxnSpPr>
          <p:nvPr/>
        </p:nvCxnSpPr>
        <p:spPr>
          <a:xfrm flipV="1">
            <a:off x="4572000" y="5913276"/>
            <a:ext cx="720080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9\Desktop\DUMY 2\DUM II mapy\Afr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4947006" cy="69847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475656" y="0"/>
            <a:ext cx="4968552" cy="9087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Vodstvo Afriky</a:t>
            </a:r>
            <a:endParaRPr lang="cs-CZ" sz="28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2987824" y="1340768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Čadské jezero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4788024" y="5157192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Malawi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364088" y="4221088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Tanganika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580112" y="2996952"/>
            <a:ext cx="17281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Viktoriino jezero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580112" y="1700808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Nil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1835696" y="3789040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Kongo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899592" y="1988840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Niger</a:t>
            </a:r>
            <a:endParaRPr lang="cs-CZ" sz="24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1979712" y="5013176"/>
            <a:ext cx="17281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Zambezi</a:t>
            </a:r>
            <a:endParaRPr lang="cs-CZ" sz="2400" b="1" dirty="0"/>
          </a:p>
        </p:txBody>
      </p:sp>
      <p:cxnSp>
        <p:nvCxnSpPr>
          <p:cNvPr id="13" name="Přímá spojovací šipka 12"/>
          <p:cNvCxnSpPr>
            <a:stCxn id="8" idx="1"/>
          </p:cNvCxnSpPr>
          <p:nvPr/>
        </p:nvCxnSpPr>
        <p:spPr>
          <a:xfrm flipH="1">
            <a:off x="4932040" y="2024844"/>
            <a:ext cx="648072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7" idx="1"/>
          </p:cNvCxnSpPr>
          <p:nvPr/>
        </p:nvCxnSpPr>
        <p:spPr>
          <a:xfrm flipH="1">
            <a:off x="5004048" y="3392996"/>
            <a:ext cx="576064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6" idx="1"/>
          </p:cNvCxnSpPr>
          <p:nvPr/>
        </p:nvCxnSpPr>
        <p:spPr>
          <a:xfrm flipH="1" flipV="1">
            <a:off x="4716016" y="4149080"/>
            <a:ext cx="64807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5" idx="0"/>
          </p:cNvCxnSpPr>
          <p:nvPr/>
        </p:nvCxnSpPr>
        <p:spPr>
          <a:xfrm flipH="1">
            <a:off x="5508104" y="515719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5" idx="0"/>
          </p:cNvCxnSpPr>
          <p:nvPr/>
        </p:nvCxnSpPr>
        <p:spPr>
          <a:xfrm flipH="1" flipV="1">
            <a:off x="5004048" y="4653136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11" idx="3"/>
          </p:cNvCxnSpPr>
          <p:nvPr/>
        </p:nvCxnSpPr>
        <p:spPr>
          <a:xfrm flipV="1">
            <a:off x="3707904" y="5013176"/>
            <a:ext cx="648072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3563888" y="371703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10" idx="3"/>
          </p:cNvCxnSpPr>
          <p:nvPr/>
        </p:nvCxnSpPr>
        <p:spPr>
          <a:xfrm>
            <a:off x="2627784" y="2312876"/>
            <a:ext cx="288032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4" idx="2"/>
          </p:cNvCxnSpPr>
          <p:nvPr/>
        </p:nvCxnSpPr>
        <p:spPr>
          <a:xfrm flipH="1">
            <a:off x="3707904" y="2132856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Egypt N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048000" cy="1981201"/>
          </a:xfrm>
          <a:prstGeom prst="rect">
            <a:avLst/>
          </a:prstGeom>
          <a:noFill/>
        </p:spPr>
      </p:pic>
      <p:pic>
        <p:nvPicPr>
          <p:cNvPr id="33796" name="Picture 4" descr="File:Nile River and delta from orb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132856"/>
            <a:ext cx="5832648" cy="4582795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788024" y="476672"/>
            <a:ext cx="352839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Nejdelší řeka Afriky NIL</a:t>
            </a:r>
            <a:endParaRPr lang="cs-CZ" sz="28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899592" y="2996952"/>
            <a:ext cx="201622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Delta Nilu</a:t>
            </a:r>
            <a:endParaRPr lang="cs-CZ" sz="2800" b="1" dirty="0"/>
          </a:p>
        </p:txBody>
      </p:sp>
      <p:sp>
        <p:nvSpPr>
          <p:cNvPr id="6" name="Rovnoramenný trojúhelník 5"/>
          <p:cNvSpPr/>
          <p:nvPr/>
        </p:nvSpPr>
        <p:spPr>
          <a:xfrm rot="10800000">
            <a:off x="4067944" y="2492896"/>
            <a:ext cx="2520280" cy="1728192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[Obr. 2]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79712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[Obr. 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3456384" cy="108012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Podnebí Afriky</a:t>
            </a:r>
            <a:endParaRPr lang="cs-CZ" sz="36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4427984" y="332656"/>
            <a:ext cx="3600400" cy="64807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Nejteplejší kontinent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4427984" y="1124744"/>
            <a:ext cx="3600400" cy="72008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Pás tropický a subtropický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3131840" y="2204864"/>
            <a:ext cx="28083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Podnebí tropické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5589240"/>
            <a:ext cx="29523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Podnebí subtropické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83568" y="3429000"/>
            <a:ext cx="1872208" cy="64807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vlhké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3563888" y="3429000"/>
            <a:ext cx="1872208" cy="64807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střídavé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6372200" y="3429000"/>
            <a:ext cx="1872208" cy="64807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suché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179512" y="4293096"/>
            <a:ext cx="2736304" cy="9361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Každodenní srážky, dusno, vlhko</a:t>
            </a:r>
            <a:endParaRPr lang="cs-CZ" sz="24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275856" y="4293096"/>
            <a:ext cx="2736304" cy="9361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Střídání období</a:t>
            </a:r>
          </a:p>
          <a:p>
            <a:pPr algn="ctr"/>
            <a:r>
              <a:rPr lang="cs-CZ" sz="2400" b="1" dirty="0" smtClean="0"/>
              <a:t>dešťů a sucha</a:t>
            </a:r>
            <a:endParaRPr lang="cs-CZ" sz="24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6228184" y="4293096"/>
            <a:ext cx="2736304" cy="9361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Minimum srážek,</a:t>
            </a:r>
          </a:p>
          <a:p>
            <a:pPr algn="ctr"/>
            <a:r>
              <a:rPr lang="cs-CZ" sz="2400" b="1" dirty="0" smtClean="0"/>
              <a:t>stálé sucho</a:t>
            </a:r>
            <a:endParaRPr lang="cs-CZ" sz="2400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3707904" y="5445224"/>
            <a:ext cx="5256584" cy="9361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Léto – krásné, horké a suché</a:t>
            </a:r>
          </a:p>
          <a:p>
            <a:pPr algn="ctr"/>
            <a:r>
              <a:rPr lang="cs-CZ" sz="2400" b="1" dirty="0" smtClean="0"/>
              <a:t>Zima – mírná, deštivá</a:t>
            </a:r>
            <a:endParaRPr lang="cs-CZ" sz="2400" b="1" dirty="0"/>
          </a:p>
        </p:txBody>
      </p:sp>
      <p:cxnSp>
        <p:nvCxnSpPr>
          <p:cNvPr id="16" name="Přímá spojovací šipka 15"/>
          <p:cNvCxnSpPr>
            <a:stCxn id="5" idx="2"/>
            <a:endCxn id="7" idx="0"/>
          </p:cNvCxnSpPr>
          <p:nvPr/>
        </p:nvCxnSpPr>
        <p:spPr>
          <a:xfrm flipH="1">
            <a:off x="1619672" y="2924944"/>
            <a:ext cx="29163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5" idx="2"/>
            <a:endCxn id="8" idx="0"/>
          </p:cNvCxnSpPr>
          <p:nvPr/>
        </p:nvCxnSpPr>
        <p:spPr>
          <a:xfrm flipH="1">
            <a:off x="4499992" y="2924944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5" idx="2"/>
            <a:endCxn id="9" idx="0"/>
          </p:cNvCxnSpPr>
          <p:nvPr/>
        </p:nvCxnSpPr>
        <p:spPr>
          <a:xfrm>
            <a:off x="4535996" y="2924944"/>
            <a:ext cx="277230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6" idx="3"/>
            <a:endCxn id="14" idx="1"/>
          </p:cNvCxnSpPr>
          <p:nvPr/>
        </p:nvCxnSpPr>
        <p:spPr>
          <a:xfrm flipV="1">
            <a:off x="3275856" y="5913276"/>
            <a:ext cx="43204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9\Desktop\DUMY 2\DUM II mapy\Afrik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256584" cy="7115899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619672" y="0"/>
            <a:ext cx="5328592" cy="1052736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Srážkové oblasti Afriky</a:t>
            </a:r>
            <a:endParaRPr lang="cs-CZ" sz="32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6660232" y="1268760"/>
            <a:ext cx="2483768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subtropy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6660232" y="3429000"/>
            <a:ext cx="2483768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tropy střídavé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0" y="2060848"/>
            <a:ext cx="2483768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tropy  suché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39552" y="3573016"/>
            <a:ext cx="2483768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tropy vlhké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508104" y="5733256"/>
            <a:ext cx="2483768" cy="576064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subtropy</a:t>
            </a:r>
            <a:endParaRPr lang="cs-CZ" sz="2400" b="1" dirty="0"/>
          </a:p>
        </p:txBody>
      </p:sp>
      <p:cxnSp>
        <p:nvCxnSpPr>
          <p:cNvPr id="10" name="Přímá spojovací šipka 9"/>
          <p:cNvCxnSpPr>
            <a:stCxn id="4" idx="1"/>
          </p:cNvCxnSpPr>
          <p:nvPr/>
        </p:nvCxnSpPr>
        <p:spPr>
          <a:xfrm flipH="1">
            <a:off x="3563888" y="1556792"/>
            <a:ext cx="309634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6" idx="3"/>
          </p:cNvCxnSpPr>
          <p:nvPr/>
        </p:nvCxnSpPr>
        <p:spPr>
          <a:xfrm flipV="1">
            <a:off x="2483768" y="2204864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3"/>
          </p:cNvCxnSpPr>
          <p:nvPr/>
        </p:nvCxnSpPr>
        <p:spPr>
          <a:xfrm flipV="1">
            <a:off x="3023320" y="3789040"/>
            <a:ext cx="11886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1"/>
          </p:cNvCxnSpPr>
          <p:nvPr/>
        </p:nvCxnSpPr>
        <p:spPr>
          <a:xfrm flipH="1" flipV="1">
            <a:off x="4644008" y="5877272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1"/>
          </p:cNvCxnSpPr>
          <p:nvPr/>
        </p:nvCxnSpPr>
        <p:spPr>
          <a:xfrm flipH="1" flipV="1">
            <a:off x="4211960" y="2852936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5" idx="1"/>
          </p:cNvCxnSpPr>
          <p:nvPr/>
        </p:nvCxnSpPr>
        <p:spPr>
          <a:xfrm flipH="1">
            <a:off x="4572000" y="3717032"/>
            <a:ext cx="208823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332656"/>
            <a:ext cx="4680520" cy="9361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Vegetační oblasti Afriky</a:t>
            </a:r>
            <a:endParaRPr lang="cs-CZ" sz="28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4932040" y="2780928"/>
            <a:ext cx="3384376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tropické pralesy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5004048" y="3717032"/>
            <a:ext cx="3384376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savany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5004048" y="4581128"/>
            <a:ext cx="3384376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pouště a polopouště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004048" y="5589240"/>
            <a:ext cx="3384376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subtropická vegetace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652120" y="476672"/>
            <a:ext cx="32038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Závisí na podnebných oblastech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827584" y="1844824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Podnebná oblast: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5148064" y="1772816"/>
            <a:ext cx="3024336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Vegetační oblast: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899592" y="2708920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vlhké tropy</a:t>
            </a:r>
            <a:endParaRPr lang="cs-CZ" sz="24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899592" y="3717032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střídavé tropy</a:t>
            </a:r>
            <a:endParaRPr lang="cs-CZ" sz="24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899592" y="4581128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suché tropy</a:t>
            </a:r>
            <a:endParaRPr lang="cs-CZ" sz="2400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971600" y="5589240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subtropy</a:t>
            </a:r>
            <a:endParaRPr lang="cs-CZ" sz="2400" b="1" dirty="0"/>
          </a:p>
        </p:txBody>
      </p:sp>
      <p:sp>
        <p:nvSpPr>
          <p:cNvPr id="14" name="Šipka doprava 13"/>
          <p:cNvSpPr/>
          <p:nvPr/>
        </p:nvSpPr>
        <p:spPr>
          <a:xfrm>
            <a:off x="5220072" y="836712"/>
            <a:ext cx="43204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3491880" y="3068960"/>
            <a:ext cx="1440160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3563888" y="4005064"/>
            <a:ext cx="1440160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3563888" y="4869160"/>
            <a:ext cx="1440160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3563888" y="5805264"/>
            <a:ext cx="1440160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9\Desktop\DUMY 2\DUM II mapy\Afrik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-243408"/>
            <a:ext cx="5668379" cy="7101408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763688" y="0"/>
            <a:ext cx="5544616" cy="112474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Vegetační oblasti Afriky</a:t>
            </a:r>
            <a:endParaRPr lang="cs-CZ" sz="32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611560" y="3933056"/>
            <a:ext cx="2411760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Tropické pralesy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0" y="1412776"/>
            <a:ext cx="2987824" cy="5760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Subtropická vegetace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724128" y="2348880"/>
            <a:ext cx="3024336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Pouště a polopouště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516216" y="4077072"/>
            <a:ext cx="2411760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savany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796136" y="6093296"/>
            <a:ext cx="2987824" cy="57606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Subtropická vegetace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899592" y="5517232"/>
            <a:ext cx="3024336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Pouště a polopouště</a:t>
            </a:r>
            <a:endParaRPr lang="cs-CZ" sz="2400" b="1" dirty="0"/>
          </a:p>
        </p:txBody>
      </p:sp>
      <p:cxnSp>
        <p:nvCxnSpPr>
          <p:cNvPr id="11" name="Přímá spojovací šipka 10"/>
          <p:cNvCxnSpPr>
            <a:stCxn id="5" idx="3"/>
          </p:cNvCxnSpPr>
          <p:nvPr/>
        </p:nvCxnSpPr>
        <p:spPr>
          <a:xfrm>
            <a:off x="2987824" y="17008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8" idx="1"/>
          </p:cNvCxnSpPr>
          <p:nvPr/>
        </p:nvCxnSpPr>
        <p:spPr>
          <a:xfrm flipH="1">
            <a:off x="4788024" y="63813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4355976" y="3573016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7" idx="1"/>
          </p:cNvCxnSpPr>
          <p:nvPr/>
        </p:nvCxnSpPr>
        <p:spPr>
          <a:xfrm flipH="1">
            <a:off x="4932040" y="4401108"/>
            <a:ext cx="1584176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6" idx="1"/>
          </p:cNvCxnSpPr>
          <p:nvPr/>
        </p:nvCxnSpPr>
        <p:spPr>
          <a:xfrm flipH="1">
            <a:off x="3923928" y="2672916"/>
            <a:ext cx="180020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9" idx="3"/>
          </p:cNvCxnSpPr>
          <p:nvPr/>
        </p:nvCxnSpPr>
        <p:spPr>
          <a:xfrm>
            <a:off x="3923928" y="5841268"/>
            <a:ext cx="79208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3059832" y="4149080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Přírodní poměry Afriky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VY_32_INOVACE_40.01.HAJ.ZE.7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25. 09. 2013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AppData\Local\Microsoft\Windows\Temporary Internet Files\Content.IE5\2J6UQGLD\MP9004007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531440"/>
            <a:ext cx="4896569" cy="70742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084168" y="1196752"/>
            <a:ext cx="237626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Savana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9\AppData\Local\Microsoft\Windows\Temporary Internet Files\Content.IE5\YFJ3L69A\MP9004243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60440" cy="603495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084168" y="1196752"/>
            <a:ext cx="237626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Poušť Sahara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9\AppData\Local\Microsoft\Windows\Temporary Internet Files\Content.IE5\2J6UQGLD\MP9004231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3960440" cy="3995557"/>
          </a:xfrm>
          <a:prstGeom prst="rect">
            <a:avLst/>
          </a:prstGeom>
          <a:noFill/>
        </p:spPr>
      </p:pic>
      <p:pic>
        <p:nvPicPr>
          <p:cNvPr id="3" name="Picture 2" descr="File:Tropical for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320480" cy="324036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[Obr. 4]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5220072" y="1268760"/>
            <a:ext cx="259228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Tropický deštný prales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1886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11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2013-09-25]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WWW:&lt;http://commons.wikimedia.org/wiki/File:Mawenzi_Cone_at_sunrise_from_Kilimanjaro_crater_rim.jpg&gt;</a:t>
            </a:r>
          </a:p>
          <a:p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256490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2013-09-25].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364502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2013-09-25].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WWW:&lt;http://commons.wikimedia.org/wiki/File:Nile_River_and_delta_from_orbit.jpg &gt;</a:t>
            </a:r>
          </a:p>
          <a:p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4941168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2013-09-25].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WWW:&lt;http://commons.wikimedia.org/wiki/File:Tropical_forest.JPG &gt;</a:t>
            </a:r>
          </a:p>
          <a:p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5536" y="1340769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5, 7, 10,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14, 17, 19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Afriky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15616" y="299695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</a:t>
            </a:r>
            <a:r>
              <a:rPr lang="cs-CZ" dirty="0" smtClean="0"/>
              <a:t>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commons.wikimedia.org/wiki/File:Egypt_Nil.jpg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&gt;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Sat.mapa svět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7080" y="692696"/>
            <a:ext cx="9721080" cy="5953626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3275856" y="1916832"/>
            <a:ext cx="2448272" cy="2808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835696" y="-24340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latin typeface="+mj-lt"/>
              </a:rPr>
              <a:t>AFRIKA</a:t>
            </a:r>
            <a:endParaRPr lang="cs-CZ" sz="6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Sat.mapa Afrika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420888" y="0"/>
            <a:ext cx="13714287" cy="77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aoblený obdélník 2"/>
          <p:cNvSpPr/>
          <p:nvPr/>
        </p:nvSpPr>
        <p:spPr>
          <a:xfrm>
            <a:off x="0" y="260648"/>
            <a:ext cx="666023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/>
              <a:t>PŘÍRODNÍ POMĚRY AFRIKY </a:t>
            </a:r>
            <a:endParaRPr lang="cs-CZ" sz="4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6839744" y="1700808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rozloha</a:t>
            </a:r>
            <a:endParaRPr lang="cs-CZ" sz="28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6839744" y="836712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poloha</a:t>
            </a:r>
            <a:endParaRPr lang="cs-CZ" sz="28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6839744" y="2564904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členitost</a:t>
            </a:r>
            <a:endParaRPr lang="cs-CZ" sz="28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839744" y="3429000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povrch</a:t>
            </a:r>
            <a:endParaRPr lang="cs-CZ" sz="28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6839744" y="4365104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vodstvo</a:t>
            </a:r>
            <a:endParaRPr lang="cs-CZ" sz="28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6839744" y="5229200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podnebí</a:t>
            </a:r>
            <a:endParaRPr lang="cs-CZ" sz="28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6839744" y="6209928"/>
            <a:ext cx="23042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vegetace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9\Desktop\DUMY 2\DUM II mapy\Afr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112568" cy="7218536"/>
          </a:xfrm>
          <a:prstGeom prst="rect">
            <a:avLst/>
          </a:prstGeom>
          <a:noFill/>
        </p:spPr>
      </p:pic>
      <p:cxnSp>
        <p:nvCxnSpPr>
          <p:cNvPr id="4" name="Přímá spojovací čára 3"/>
          <p:cNvCxnSpPr/>
          <p:nvPr/>
        </p:nvCxnSpPr>
        <p:spPr>
          <a:xfrm>
            <a:off x="1403648" y="3861048"/>
            <a:ext cx="50405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796136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ROVNÍK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644008" y="188640"/>
            <a:ext cx="1944216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Evropa</a:t>
            </a:r>
            <a:endParaRPr lang="cs-CZ" sz="2400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6012160" y="2204864"/>
            <a:ext cx="1944216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Asie</a:t>
            </a:r>
            <a:endParaRPr lang="cs-CZ" sz="24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179512" y="620688"/>
            <a:ext cx="1944216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Gibraltar</a:t>
            </a:r>
            <a:endParaRPr lang="cs-CZ" sz="24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5796136" y="1196752"/>
            <a:ext cx="2411760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Suezský průplav</a:t>
            </a:r>
            <a:endParaRPr lang="cs-CZ" sz="24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6012160" y="5805264"/>
            <a:ext cx="2267744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Indický oceán</a:t>
            </a:r>
            <a:endParaRPr lang="cs-CZ" sz="2400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395536" y="5301208"/>
            <a:ext cx="2267744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Atlantský oceán</a:t>
            </a:r>
            <a:endParaRPr lang="cs-CZ" sz="2400" b="1" dirty="0"/>
          </a:p>
        </p:txBody>
      </p:sp>
      <p:cxnSp>
        <p:nvCxnSpPr>
          <p:cNvPr id="22" name="Přímá spojovací šipka 21"/>
          <p:cNvCxnSpPr>
            <a:stCxn id="16" idx="3"/>
          </p:cNvCxnSpPr>
          <p:nvPr/>
        </p:nvCxnSpPr>
        <p:spPr>
          <a:xfrm>
            <a:off x="2123728" y="944724"/>
            <a:ext cx="504056" cy="396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7" idx="1"/>
          </p:cNvCxnSpPr>
          <p:nvPr/>
        </p:nvCxnSpPr>
        <p:spPr>
          <a:xfrm flipH="1">
            <a:off x="5076056" y="1520788"/>
            <a:ext cx="720080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Volný tvar 22"/>
          <p:cNvSpPr/>
          <p:nvPr/>
        </p:nvSpPr>
        <p:spPr>
          <a:xfrm>
            <a:off x="2621278" y="139849"/>
            <a:ext cx="611546" cy="6949440"/>
          </a:xfrm>
          <a:custGeom>
            <a:avLst/>
            <a:gdLst>
              <a:gd name="connsiteX0" fmla="*/ 562984 w 562984"/>
              <a:gd name="connsiteY0" fmla="*/ 0 h 6949440"/>
              <a:gd name="connsiteX1" fmla="*/ 35859 w 562984"/>
              <a:gd name="connsiteY1" fmla="*/ 3722146 h 6949440"/>
              <a:gd name="connsiteX2" fmla="*/ 347831 w 562984"/>
              <a:gd name="connsiteY2" fmla="*/ 6949440 h 69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984" h="6949440">
                <a:moveTo>
                  <a:pt x="562984" y="0"/>
                </a:moveTo>
                <a:cubicBezTo>
                  <a:pt x="317351" y="1281953"/>
                  <a:pt x="71718" y="2563906"/>
                  <a:pt x="35859" y="3722146"/>
                </a:cubicBezTo>
                <a:cubicBezTo>
                  <a:pt x="0" y="4880386"/>
                  <a:pt x="347831" y="6949440"/>
                  <a:pt x="347831" y="694944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915816" y="594928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Nultý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poledník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059832" y="2780928"/>
            <a:ext cx="252028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30,3 mil. km²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584" y="260648"/>
            <a:ext cx="734481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Přírodní poměry Afriky</a:t>
            </a:r>
            <a:endParaRPr lang="cs-CZ" sz="4400" dirty="0"/>
          </a:p>
        </p:txBody>
      </p:sp>
      <p:sp>
        <p:nvSpPr>
          <p:cNvPr id="3" name="Zaoblený obdélník 2"/>
          <p:cNvSpPr/>
          <p:nvPr/>
        </p:nvSpPr>
        <p:spPr>
          <a:xfrm>
            <a:off x="899592" y="1556792"/>
            <a:ext cx="26642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Rozloha</a:t>
            </a:r>
            <a:endParaRPr lang="cs-CZ" sz="28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3203848" y="2492896"/>
            <a:ext cx="26642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Poloha</a:t>
            </a:r>
            <a:endParaRPr lang="cs-CZ" sz="28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4283968" y="1556792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30,3 mil. km²</a:t>
            </a:r>
            <a:endParaRPr lang="cs-CZ" sz="28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3717032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Na severu Evropa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292080" y="3645024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Na východě Asie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755576" y="4725144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Oddělena Středozemním mořem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755576" y="5733256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Nejužší místo </a:t>
            </a:r>
          </a:p>
          <a:p>
            <a:pPr algn="ctr"/>
            <a:r>
              <a:rPr lang="cs-CZ" sz="2400" b="1" dirty="0" smtClean="0"/>
              <a:t>Gibraltar – 14 km</a:t>
            </a:r>
            <a:endParaRPr lang="cs-CZ" sz="24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5292080" y="4653136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Oddělena Rudým mořem</a:t>
            </a:r>
            <a:endParaRPr lang="cs-CZ" sz="24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5292080" y="5733256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Vybudován </a:t>
            </a:r>
          </a:p>
          <a:p>
            <a:pPr algn="ctr"/>
            <a:r>
              <a:rPr lang="cs-CZ" sz="2400" b="1" dirty="0" smtClean="0"/>
              <a:t>Suezský průplav</a:t>
            </a:r>
            <a:endParaRPr lang="cs-CZ" sz="2400" b="1" dirty="0"/>
          </a:p>
        </p:txBody>
      </p:sp>
      <p:cxnSp>
        <p:nvCxnSpPr>
          <p:cNvPr id="14" name="Přímá spojovací šipka 13"/>
          <p:cNvCxnSpPr>
            <a:endCxn id="6" idx="0"/>
          </p:cNvCxnSpPr>
          <p:nvPr/>
        </p:nvCxnSpPr>
        <p:spPr>
          <a:xfrm flipH="1">
            <a:off x="2375756" y="3284984"/>
            <a:ext cx="82809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endCxn id="7" idx="0"/>
          </p:cNvCxnSpPr>
          <p:nvPr/>
        </p:nvCxnSpPr>
        <p:spPr>
          <a:xfrm>
            <a:off x="5868144" y="3284984"/>
            <a:ext cx="10441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9\Desktop\DUMY 2\DUM II mapy\Afr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045026" cy="7123172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59632" y="0"/>
            <a:ext cx="5112568" cy="692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Členitost Afriky</a:t>
            </a:r>
            <a:endParaRPr lang="cs-CZ" sz="28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5724128" y="5733256"/>
            <a:ext cx="22677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Madagaskar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5868144" y="1556792"/>
            <a:ext cx="22677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Rudé moře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251520" y="1412776"/>
            <a:ext cx="22677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Středozemní moře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444208" y="2996952"/>
            <a:ext cx="22677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Somálský poloostrov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395536" y="4221088"/>
            <a:ext cx="22677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Guinejský záliv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1187624" y="6065912"/>
            <a:ext cx="22677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Mys Dobré naděje</a:t>
            </a:r>
            <a:endParaRPr lang="cs-CZ" sz="2400" b="1" dirty="0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2555776" y="1052736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2555776" y="1484784"/>
            <a:ext cx="151216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5" idx="1"/>
          </p:cNvCxnSpPr>
          <p:nvPr/>
        </p:nvCxnSpPr>
        <p:spPr>
          <a:xfrm flipH="1">
            <a:off x="5220072" y="1952836"/>
            <a:ext cx="648072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8" idx="0"/>
          </p:cNvCxnSpPr>
          <p:nvPr/>
        </p:nvCxnSpPr>
        <p:spPr>
          <a:xfrm flipV="1">
            <a:off x="1529408" y="3789040"/>
            <a:ext cx="10983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4" idx="0"/>
          </p:cNvCxnSpPr>
          <p:nvPr/>
        </p:nvCxnSpPr>
        <p:spPr>
          <a:xfrm flipH="1" flipV="1">
            <a:off x="5868144" y="5157192"/>
            <a:ext cx="9898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7" idx="1"/>
          </p:cNvCxnSpPr>
          <p:nvPr/>
        </p:nvCxnSpPr>
        <p:spPr>
          <a:xfrm flipH="1" flipV="1">
            <a:off x="5796136" y="3212976"/>
            <a:ext cx="648072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3491880" y="61653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907704" y="0"/>
            <a:ext cx="496855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Členitost Afriky</a:t>
            </a:r>
            <a:endParaRPr lang="cs-CZ" sz="28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539552" y="1412776"/>
            <a:ext cx="22322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Oceány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539552" y="2636912"/>
            <a:ext cx="230425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Okrajová moře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539552" y="3717032"/>
            <a:ext cx="230425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Poloostrovy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39552" y="4725144"/>
            <a:ext cx="230425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Ostrovy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39552" y="5733256"/>
            <a:ext cx="230425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Zálivy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3419872" y="1340768"/>
            <a:ext cx="460851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Atlantský – na západě a severu</a:t>
            </a:r>
          </a:p>
          <a:p>
            <a:pPr algn="ctr"/>
            <a:r>
              <a:rPr lang="cs-CZ" sz="2400" b="1" dirty="0" smtClean="0"/>
              <a:t>Indický – na východě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3491880" y="2492896"/>
            <a:ext cx="460851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Středozemní moře – na severu</a:t>
            </a:r>
          </a:p>
          <a:p>
            <a:pPr algn="ctr"/>
            <a:r>
              <a:rPr lang="cs-CZ" sz="2400" b="1" dirty="0" smtClean="0"/>
              <a:t>Rudé moře – na východě</a:t>
            </a:r>
            <a:endParaRPr lang="cs-CZ" sz="24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491880" y="3717032"/>
            <a:ext cx="46085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Somálský poloostrov</a:t>
            </a:r>
            <a:endParaRPr lang="cs-CZ" sz="24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491880" y="4725144"/>
            <a:ext cx="46085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Madagaskar</a:t>
            </a:r>
            <a:endParaRPr lang="cs-CZ" sz="24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3563888" y="5733256"/>
            <a:ext cx="46085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Guinejský záliv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835696" y="548680"/>
            <a:ext cx="547260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Povrch Afriky</a:t>
            </a:r>
            <a:endParaRPr lang="cs-CZ" sz="32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907704" y="1772816"/>
            <a:ext cx="52565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Kilimandžáro – vrchol Uhuru 5 895 m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1547664" y="2852936"/>
            <a:ext cx="273630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Atlas – na severu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4860032" y="2852936"/>
            <a:ext cx="273630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Dračí hory – na jihu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3717032"/>
            <a:ext cx="352839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Na východě vysočiny</a:t>
            </a:r>
          </a:p>
          <a:p>
            <a:pPr algn="ctr"/>
            <a:r>
              <a:rPr lang="cs-CZ" sz="2400" b="1" dirty="0" smtClean="0"/>
              <a:t> – Etiopská </a:t>
            </a:r>
          </a:p>
          <a:p>
            <a:pPr algn="ctr"/>
            <a:r>
              <a:rPr lang="cs-CZ" sz="2400" b="1" dirty="0" smtClean="0"/>
              <a:t>              -  Východoafrická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4860032" y="3717032"/>
            <a:ext cx="352839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Náhorní plošiny a pánve</a:t>
            </a:r>
          </a:p>
          <a:p>
            <a:r>
              <a:rPr lang="cs-CZ" sz="2400" b="1" dirty="0" smtClean="0"/>
              <a:t>	- Konžská</a:t>
            </a:r>
          </a:p>
          <a:p>
            <a:r>
              <a:rPr lang="cs-CZ" sz="2400" b="1" dirty="0" smtClean="0"/>
              <a:t>	- Čadská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755576" y="5733256"/>
            <a:ext cx="73448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Nížiny hlavně okolo pobřeží a v údolí Nilu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662</Words>
  <Application>Microsoft Office PowerPoint</Application>
  <PresentationFormat>Předvádění na obrazovce (4:3)</PresentationFormat>
  <Paragraphs>208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Hájková</cp:lastModifiedBy>
  <cp:revision>59</cp:revision>
  <dcterms:created xsi:type="dcterms:W3CDTF">2013-09-15T14:44:43Z</dcterms:created>
  <dcterms:modified xsi:type="dcterms:W3CDTF">2013-09-25T08:44:48Z</dcterms:modified>
</cp:coreProperties>
</file>