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5" r:id="rId2"/>
    <p:sldId id="266" r:id="rId3"/>
    <p:sldId id="306" r:id="rId4"/>
    <p:sldId id="326" r:id="rId5"/>
    <p:sldId id="338" r:id="rId6"/>
    <p:sldId id="342" r:id="rId7"/>
    <p:sldId id="340" r:id="rId8"/>
    <p:sldId id="341" r:id="rId9"/>
    <p:sldId id="339" r:id="rId10"/>
    <p:sldId id="344" r:id="rId11"/>
    <p:sldId id="29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933C"/>
    <a:srgbClr val="F8A45E"/>
    <a:srgbClr val="CDDDA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39" autoAdjust="0"/>
    <p:restoredTop sz="95669" autoAdjust="0"/>
  </p:normalViewPr>
  <p:slideViewPr>
    <p:cSldViewPr snapToGrid="0">
      <p:cViewPr varScale="1">
        <p:scale>
          <a:sx n="67" d="100"/>
          <a:sy n="67" d="100"/>
        </p:scale>
        <p:origin x="-10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23.5.2014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Zaoblený obdélník 76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755576" y="118373"/>
            <a:ext cx="7632848" cy="52322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Kolik tělesových úhlopříček má kvádr?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9" name="Picture 5" descr="C:\Users\PC3\AppData\Local\Microsoft\Windows\Temporary Internet Files\Content.IE5\0YCFUWNP\MC90024077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404664"/>
            <a:ext cx="1712913" cy="1803400"/>
          </a:xfrm>
          <a:prstGeom prst="rect">
            <a:avLst/>
          </a:prstGeom>
          <a:noFill/>
        </p:spPr>
      </p:pic>
      <p:sp>
        <p:nvSpPr>
          <p:cNvPr id="21" name="TextovéPole 20"/>
          <p:cNvSpPr txBox="1"/>
          <p:nvPr/>
        </p:nvSpPr>
        <p:spPr>
          <a:xfrm>
            <a:off x="1035656" y="551723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A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699952" y="544522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B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276016" y="458112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C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348024" y="98072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G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963648" y="198884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E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627944" y="206084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F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1683728" y="454105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D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1636103" y="99361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H</a:t>
            </a:r>
            <a:endParaRPr lang="cs-CZ" sz="2000" dirty="0">
              <a:latin typeface="Comic Sans MS" pitchFamily="66" charset="0"/>
            </a:endParaRPr>
          </a:p>
        </p:txBody>
      </p:sp>
      <p:cxnSp>
        <p:nvCxnSpPr>
          <p:cNvPr id="65" name="Přímá spojovací čára 64"/>
          <p:cNvCxnSpPr/>
          <p:nvPr/>
        </p:nvCxnSpPr>
        <p:spPr>
          <a:xfrm flipH="1" flipV="1">
            <a:off x="2115776" y="1298446"/>
            <a:ext cx="1486644" cy="4235579"/>
          </a:xfrm>
          <a:prstGeom prst="line">
            <a:avLst/>
          </a:prstGeom>
          <a:ln w="2222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Skupina 28"/>
          <p:cNvGrpSpPr/>
          <p:nvPr/>
        </p:nvGrpSpPr>
        <p:grpSpPr>
          <a:xfrm>
            <a:off x="1395696" y="1268760"/>
            <a:ext cx="2952719" cy="4278184"/>
            <a:chOff x="5394761" y="2291160"/>
            <a:chExt cx="2952719" cy="4278184"/>
          </a:xfrm>
        </p:grpSpPr>
        <p:cxnSp>
          <p:nvCxnSpPr>
            <p:cNvPr id="30" name="Přímá spojovací čára 29"/>
            <p:cNvCxnSpPr/>
            <p:nvPr/>
          </p:nvCxnSpPr>
          <p:spPr>
            <a:xfrm flipH="1">
              <a:off x="6112528" y="5718968"/>
              <a:ext cx="2203200" cy="0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" name="Skupina 83"/>
            <p:cNvGrpSpPr/>
            <p:nvPr/>
          </p:nvGrpSpPr>
          <p:grpSpPr>
            <a:xfrm>
              <a:off x="5394761" y="2291160"/>
              <a:ext cx="2952719" cy="4278184"/>
              <a:chOff x="5377345" y="2291160"/>
              <a:chExt cx="2952719" cy="4278184"/>
            </a:xfrm>
          </p:grpSpPr>
          <p:cxnSp>
            <p:nvCxnSpPr>
              <p:cNvPr id="40" name="Přímá spojovací čára 39"/>
              <p:cNvCxnSpPr/>
              <p:nvPr/>
            </p:nvCxnSpPr>
            <p:spPr>
              <a:xfrm flipV="1">
                <a:off x="7599264" y="5713186"/>
                <a:ext cx="730800" cy="846000"/>
              </a:xfrm>
              <a:prstGeom prst="line">
                <a:avLst/>
              </a:prstGeom>
              <a:ln w="38100"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3" name="Obdélník 42"/>
              <p:cNvSpPr/>
              <p:nvPr/>
            </p:nvSpPr>
            <p:spPr>
              <a:xfrm>
                <a:off x="5378699" y="3141536"/>
                <a:ext cx="2203672" cy="34278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44" name="Přímá spojovací čára 43"/>
              <p:cNvCxnSpPr/>
              <p:nvPr/>
            </p:nvCxnSpPr>
            <p:spPr>
              <a:xfrm flipV="1">
                <a:off x="7582464" y="2301886"/>
                <a:ext cx="730800" cy="846000"/>
              </a:xfrm>
              <a:prstGeom prst="line">
                <a:avLst/>
              </a:prstGeom>
              <a:ln w="38100"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Přímá spojovací čára 46"/>
              <p:cNvCxnSpPr/>
              <p:nvPr/>
            </p:nvCxnSpPr>
            <p:spPr>
              <a:xfrm flipV="1">
                <a:off x="5377345" y="2297274"/>
                <a:ext cx="730800" cy="846000"/>
              </a:xfrm>
              <a:prstGeom prst="line">
                <a:avLst/>
              </a:prstGeom>
              <a:ln w="38100"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Přímá spojovací čára 47"/>
              <p:cNvCxnSpPr/>
              <p:nvPr/>
            </p:nvCxnSpPr>
            <p:spPr>
              <a:xfrm flipV="1">
                <a:off x="5395105" y="5719536"/>
                <a:ext cx="732249" cy="845045"/>
              </a:xfrm>
              <a:prstGeom prst="line">
                <a:avLst/>
              </a:prstGeom>
              <a:ln w="38100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Přímá spojovací čára 48"/>
              <p:cNvCxnSpPr/>
              <p:nvPr/>
            </p:nvCxnSpPr>
            <p:spPr>
              <a:xfrm flipV="1">
                <a:off x="6114770" y="2310472"/>
                <a:ext cx="0" cy="3427200"/>
              </a:xfrm>
              <a:prstGeom prst="line">
                <a:avLst/>
              </a:prstGeom>
              <a:ln w="38100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ovací čára 49"/>
              <p:cNvCxnSpPr/>
              <p:nvPr/>
            </p:nvCxnSpPr>
            <p:spPr>
              <a:xfrm flipV="1">
                <a:off x="8327706" y="2291160"/>
                <a:ext cx="0" cy="3427200"/>
              </a:xfrm>
              <a:prstGeom prst="line">
                <a:avLst/>
              </a:prstGeom>
              <a:ln w="38100"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ovací čára 50"/>
              <p:cNvCxnSpPr/>
              <p:nvPr/>
            </p:nvCxnSpPr>
            <p:spPr>
              <a:xfrm flipH="1">
                <a:off x="6097816" y="2306016"/>
                <a:ext cx="2203200" cy="0"/>
              </a:xfrm>
              <a:prstGeom prst="line">
                <a:avLst/>
              </a:prstGeom>
              <a:ln w="38100"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29" name="Přímá spojovací čára 28"/>
          <p:cNvCxnSpPr/>
          <p:nvPr/>
        </p:nvCxnSpPr>
        <p:spPr>
          <a:xfrm flipV="1">
            <a:off x="1392865" y="1286540"/>
            <a:ext cx="2923954" cy="4284921"/>
          </a:xfrm>
          <a:prstGeom prst="line">
            <a:avLst/>
          </a:prstGeom>
          <a:ln w="2222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čára 34"/>
          <p:cNvCxnSpPr/>
          <p:nvPr/>
        </p:nvCxnSpPr>
        <p:spPr>
          <a:xfrm flipH="1" flipV="1">
            <a:off x="1414130" y="2137144"/>
            <a:ext cx="2923954" cy="2551814"/>
          </a:xfrm>
          <a:prstGeom prst="line">
            <a:avLst/>
          </a:prstGeom>
          <a:ln w="2222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ovací čára 37"/>
          <p:cNvCxnSpPr/>
          <p:nvPr/>
        </p:nvCxnSpPr>
        <p:spPr>
          <a:xfrm flipV="1">
            <a:off x="2147777" y="2115879"/>
            <a:ext cx="1446028" cy="2573080"/>
          </a:xfrm>
          <a:prstGeom prst="line">
            <a:avLst/>
          </a:prstGeom>
          <a:ln w="2222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ovéPole 51"/>
          <p:cNvSpPr txBox="1"/>
          <p:nvPr/>
        </p:nvSpPr>
        <p:spPr>
          <a:xfrm>
            <a:off x="4884076" y="2313771"/>
            <a:ext cx="3816424" cy="83099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Kvádr má 4 tělesové úhlopříčky.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67544" y="2708920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6.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v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Krychle a kvádr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cs-CZ" sz="1600" i="1" baseline="0" smtClean="0">
                          <a:latin typeface="Courier New" pitchFamily="49" charset="0"/>
                          <a:cs typeface="Courier New" pitchFamily="49" charset="0"/>
                        </a:rPr>
                        <a:t>- úvod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32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VY_32_INOVACE_39.17.KUB.MA.6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25. 04. </a:t>
                      </a:r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2014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23528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2555776" y="188640"/>
            <a:ext cx="4032448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Krychle a kvádr 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1259632" y="5733256"/>
            <a:ext cx="6696744" cy="954107"/>
          </a:xfrm>
          <a:prstGeom prst="rect">
            <a:avLst/>
          </a:prstGeom>
          <a:solidFill>
            <a:schemeClr val="accent6">
              <a:tint val="50000"/>
              <a:satMod val="300000"/>
            </a:schemeClr>
          </a:solidFill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Kde kolem sebe můžeš vidět tělesa tvaru krychle nebo kvádru?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3" name="Picture 5" descr="C:\Users\PC3\AppData\Local\Microsoft\Windows\Temporary Internet Files\Content.IE5\AS3TIK23\MM90028363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3284984"/>
            <a:ext cx="2099433" cy="2304256"/>
          </a:xfrm>
          <a:prstGeom prst="rect">
            <a:avLst/>
          </a:prstGeom>
          <a:noFill/>
        </p:spPr>
      </p:pic>
      <p:pic>
        <p:nvPicPr>
          <p:cNvPr id="1031" name="Picture 7" descr="C:\Users\PC3\AppData\Local\Microsoft\Windows\Temporary Internet Files\Content.IE5\AS3TIK23\MC90032618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501008"/>
            <a:ext cx="1944216" cy="1799111"/>
          </a:xfrm>
          <a:prstGeom prst="rect">
            <a:avLst/>
          </a:prstGeom>
          <a:noFill/>
        </p:spPr>
      </p:pic>
      <p:pic>
        <p:nvPicPr>
          <p:cNvPr id="1035" name="Picture 11" descr="C:\Users\PC3\AppData\Local\Microsoft\Windows\Temporary Internet Files\Content.IE5\AS3TIK23\MC900404009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908720"/>
            <a:ext cx="1872208" cy="1872208"/>
          </a:xfrm>
          <a:prstGeom prst="rect">
            <a:avLst/>
          </a:prstGeom>
          <a:noFill/>
        </p:spPr>
      </p:pic>
      <p:pic>
        <p:nvPicPr>
          <p:cNvPr id="1043" name="Picture 19" descr="C:\Users\PC3\AppData\Local\Microsoft\Windows\Temporary Internet Files\Content.IE5\R5A2U8BO\MC900391290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3212976"/>
            <a:ext cx="2304256" cy="2224148"/>
          </a:xfrm>
          <a:prstGeom prst="rect">
            <a:avLst/>
          </a:prstGeom>
          <a:noFill/>
        </p:spPr>
      </p:pic>
      <p:pic>
        <p:nvPicPr>
          <p:cNvPr id="1044" name="Picture 20" descr="C:\Users\PC3\AppData\Local\Microsoft\Windows\Temporary Internet Files\Content.IE5\N2NF5F7N\MC900290936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896" y="1340768"/>
            <a:ext cx="1944216" cy="1666720"/>
          </a:xfrm>
          <a:prstGeom prst="rect">
            <a:avLst/>
          </a:prstGeom>
          <a:noFill/>
        </p:spPr>
      </p:pic>
      <p:pic>
        <p:nvPicPr>
          <p:cNvPr id="36" name="Picture 21" descr="C:\Users\PC3\AppData\Local\Microsoft\Windows\Temporary Internet Files\Content.IE5\GDWKHD9B\MC900325520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16216" y="980728"/>
            <a:ext cx="1923607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2483768" y="188640"/>
            <a:ext cx="4032448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Krychle 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827584" y="1412776"/>
            <a:ext cx="6912768" cy="57600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Všechny stěny krychle jsou     …………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0" name="Krychle 29"/>
          <p:cNvSpPr/>
          <p:nvPr/>
        </p:nvSpPr>
        <p:spPr>
          <a:xfrm>
            <a:off x="1187624" y="3356992"/>
            <a:ext cx="1872208" cy="1872208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Krychle 34"/>
          <p:cNvSpPr/>
          <p:nvPr/>
        </p:nvSpPr>
        <p:spPr>
          <a:xfrm>
            <a:off x="3347864" y="3645024"/>
            <a:ext cx="1584176" cy="1584176"/>
          </a:xfrm>
          <a:prstGeom prst="cub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Krychle 37"/>
          <p:cNvSpPr/>
          <p:nvPr/>
        </p:nvSpPr>
        <p:spPr>
          <a:xfrm>
            <a:off x="5220072" y="3068960"/>
            <a:ext cx="2160240" cy="2160240"/>
          </a:xfrm>
          <a:prstGeom prst="cub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TextovéPole 41"/>
          <p:cNvSpPr txBox="1"/>
          <p:nvPr/>
        </p:nvSpPr>
        <p:spPr>
          <a:xfrm>
            <a:off x="5765072" y="1441920"/>
            <a:ext cx="1656184" cy="52322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čtverce.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3" name="Krychle 42"/>
          <p:cNvSpPr/>
          <p:nvPr/>
        </p:nvSpPr>
        <p:spPr>
          <a:xfrm>
            <a:off x="6228184" y="2204864"/>
            <a:ext cx="1152128" cy="1152128"/>
          </a:xfrm>
          <a:prstGeom prst="cube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1043608" y="5493704"/>
            <a:ext cx="6912768" cy="95410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Každou krychli určuje jeden rozměr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– všechny hrany jsou stejně dlouhé.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5" grpId="0" animBg="1"/>
      <p:bldP spid="38" grpId="0" animBg="1"/>
      <p:bldP spid="42" grpId="0" animBg="1"/>
      <p:bldP spid="43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2483768" y="188640"/>
            <a:ext cx="4032448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Kvádr 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67544" y="1412776"/>
            <a:ext cx="8208912" cy="57600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Stěny kvádru tvoří 6          …………………………………      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0" name="Krychle 29"/>
          <p:cNvSpPr/>
          <p:nvPr/>
        </p:nvSpPr>
        <p:spPr>
          <a:xfrm>
            <a:off x="5796136" y="2521472"/>
            <a:ext cx="1872208" cy="2664296"/>
          </a:xfrm>
          <a:prstGeom prst="cub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Krychle 34"/>
          <p:cNvSpPr/>
          <p:nvPr/>
        </p:nvSpPr>
        <p:spPr>
          <a:xfrm>
            <a:off x="3707904" y="4033640"/>
            <a:ext cx="1728192" cy="1152128"/>
          </a:xfrm>
          <a:prstGeom prst="cub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Krychle 37"/>
          <p:cNvSpPr/>
          <p:nvPr/>
        </p:nvSpPr>
        <p:spPr>
          <a:xfrm>
            <a:off x="1259632" y="3385568"/>
            <a:ext cx="2160240" cy="1872208"/>
          </a:xfrm>
          <a:prstGeom prst="cub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TextovéPole 41"/>
          <p:cNvSpPr txBox="1"/>
          <p:nvPr/>
        </p:nvSpPr>
        <p:spPr>
          <a:xfrm>
            <a:off x="4154664" y="1427064"/>
            <a:ext cx="4485704" cy="4680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pravoúhlých čtyřúhelníků.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Krychle 8"/>
          <p:cNvSpPr/>
          <p:nvPr/>
        </p:nvSpPr>
        <p:spPr>
          <a:xfrm>
            <a:off x="4283968" y="2060848"/>
            <a:ext cx="864096" cy="2232248"/>
          </a:xfrm>
          <a:prstGeom prst="cub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1043608" y="5445224"/>
            <a:ext cx="6912768" cy="95410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Kvádr má 3 rozměry – délku, šířku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a výšku.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5" grpId="0" animBg="1"/>
      <p:bldP spid="38" grpId="0" animBg="1"/>
      <p:bldP spid="42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65736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755576" y="118373"/>
            <a:ext cx="7632848" cy="83099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Konstrukce krychle ABCDEFGH 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o délce hrany a = 5cm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4932040" y="1124744"/>
            <a:ext cx="3852000" cy="1620000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cs-CZ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Narýsuj přední stěnu 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– čtverec o velikosti 5cm.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30" name="Přímá spojovací čára 29"/>
          <p:cNvCxnSpPr/>
          <p:nvPr/>
        </p:nvCxnSpPr>
        <p:spPr>
          <a:xfrm flipV="1">
            <a:off x="3707904" y="4355224"/>
            <a:ext cx="1368000" cy="1400400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2051720" y="5733256"/>
            <a:ext cx="792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5cm</a:t>
            </a:r>
            <a:endParaRPr lang="cs-CZ" sz="2000" dirty="0">
              <a:latin typeface="Comic Sans MS" pitchFamily="66" charset="0"/>
            </a:endParaRPr>
          </a:p>
        </p:txBody>
      </p:sp>
      <p:grpSp>
        <p:nvGrpSpPr>
          <p:cNvPr id="2" name="Skupina 28"/>
          <p:cNvGrpSpPr/>
          <p:nvPr/>
        </p:nvGrpSpPr>
        <p:grpSpPr>
          <a:xfrm>
            <a:off x="1187625" y="5344072"/>
            <a:ext cx="720080" cy="432048"/>
            <a:chOff x="2123728" y="5301208"/>
            <a:chExt cx="720080" cy="432048"/>
          </a:xfrm>
        </p:grpSpPr>
        <p:sp>
          <p:nvSpPr>
            <p:cNvPr id="26" name="Volný tvar 25"/>
            <p:cNvSpPr/>
            <p:nvPr/>
          </p:nvSpPr>
          <p:spPr>
            <a:xfrm>
              <a:off x="2339752" y="5301208"/>
              <a:ext cx="360040" cy="432048"/>
            </a:xfrm>
            <a:custGeom>
              <a:avLst/>
              <a:gdLst>
                <a:gd name="connsiteX0" fmla="*/ 0 w 407194"/>
                <a:gd name="connsiteY0" fmla="*/ 0 h 419100"/>
                <a:gd name="connsiteX1" fmla="*/ 257175 w 407194"/>
                <a:gd name="connsiteY1" fmla="*/ 57150 h 419100"/>
                <a:gd name="connsiteX2" fmla="*/ 357188 w 407194"/>
                <a:gd name="connsiteY2" fmla="*/ 200025 h 419100"/>
                <a:gd name="connsiteX3" fmla="*/ 400050 w 407194"/>
                <a:gd name="connsiteY3" fmla="*/ 385763 h 419100"/>
                <a:gd name="connsiteX4" fmla="*/ 400050 w 407194"/>
                <a:gd name="connsiteY4" fmla="*/ 40005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7194" h="419100">
                  <a:moveTo>
                    <a:pt x="0" y="0"/>
                  </a:moveTo>
                  <a:cubicBezTo>
                    <a:pt x="98822" y="11906"/>
                    <a:pt x="197644" y="23813"/>
                    <a:pt x="257175" y="57150"/>
                  </a:cubicBezTo>
                  <a:cubicBezTo>
                    <a:pt x="316706" y="90487"/>
                    <a:pt x="333376" y="145256"/>
                    <a:pt x="357188" y="200025"/>
                  </a:cubicBezTo>
                  <a:cubicBezTo>
                    <a:pt x="381000" y="254794"/>
                    <a:pt x="392906" y="352426"/>
                    <a:pt x="400050" y="385763"/>
                  </a:cubicBezTo>
                  <a:cubicBezTo>
                    <a:pt x="407194" y="419100"/>
                    <a:pt x="403622" y="409575"/>
                    <a:pt x="400050" y="40005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8" name="TextovéPole 27"/>
            <p:cNvSpPr txBox="1"/>
            <p:nvPr/>
          </p:nvSpPr>
          <p:spPr>
            <a:xfrm>
              <a:off x="2123728" y="5394702"/>
              <a:ext cx="72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>
                  <a:latin typeface="Comic Sans MS" pitchFamily="66" charset="0"/>
                </a:rPr>
                <a:t>45°</a:t>
              </a:r>
              <a:endParaRPr lang="cs-CZ" sz="1600" dirty="0">
                <a:latin typeface="Comic Sans MS" pitchFamily="66" charset="0"/>
              </a:endParaRPr>
            </a:p>
          </p:txBody>
        </p:sp>
      </p:grpSp>
      <p:sp>
        <p:nvSpPr>
          <p:cNvPr id="31" name="TextovéPole 30"/>
          <p:cNvSpPr txBox="1"/>
          <p:nvPr/>
        </p:nvSpPr>
        <p:spPr>
          <a:xfrm>
            <a:off x="610992" y="583720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A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4932040" y="1124744"/>
            <a:ext cx="3852000" cy="1620000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Sestroj vodorovné hrany o </a:t>
            </a:r>
            <a:r>
              <a:rPr lang="cs-CZ" sz="2400" u="sng" dirty="0" smtClean="0">
                <a:solidFill>
                  <a:schemeClr val="tx1"/>
                </a:solidFill>
                <a:latin typeface="Comic Sans MS" pitchFamily="66" charset="0"/>
              </a:rPr>
              <a:t>poloviční velikosti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, tj. 2,5cm. S hranou přední stěny svírají úhel 45°.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4932042" y="1124745"/>
            <a:ext cx="3852000" cy="1620000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cs-CZ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Dokresli zbývající hrany.</a:t>
            </a:r>
          </a:p>
          <a:p>
            <a:pPr algn="ctr"/>
            <a:endParaRPr lang="cs-CZ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3491880" y="582068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B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4932041" y="1124743"/>
            <a:ext cx="3852000" cy="1620000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cs-CZ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Vyznač viditelnost 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 popiš vrcholy.</a:t>
            </a:r>
          </a:p>
          <a:p>
            <a:pPr algn="ctr"/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9" name="Picture 5" descr="C:\Users\PC3\AppData\Local\Microsoft\Windows\Temporary Internet Files\Content.IE5\0YCFUWNP\MC90024077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4797152"/>
            <a:ext cx="1712913" cy="1803400"/>
          </a:xfrm>
          <a:prstGeom prst="rect">
            <a:avLst/>
          </a:prstGeom>
          <a:noFill/>
        </p:spPr>
      </p:pic>
      <p:sp>
        <p:nvSpPr>
          <p:cNvPr id="52" name="Obdélník 51"/>
          <p:cNvSpPr/>
          <p:nvPr/>
        </p:nvSpPr>
        <p:spPr>
          <a:xfrm>
            <a:off x="971601" y="3025528"/>
            <a:ext cx="2736000" cy="2736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5" name="Přímá spojovací čára 54"/>
          <p:cNvCxnSpPr/>
          <p:nvPr/>
        </p:nvCxnSpPr>
        <p:spPr>
          <a:xfrm flipV="1">
            <a:off x="3707905" y="1628800"/>
            <a:ext cx="1368000" cy="1400400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/>
          <p:nvPr/>
        </p:nvCxnSpPr>
        <p:spPr>
          <a:xfrm flipV="1">
            <a:off x="971601" y="1628800"/>
            <a:ext cx="1368151" cy="1399370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Obdélník 56"/>
          <p:cNvSpPr/>
          <p:nvPr/>
        </p:nvSpPr>
        <p:spPr>
          <a:xfrm>
            <a:off x="1936280" y="2060848"/>
            <a:ext cx="2736000" cy="2736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8" name="Přímá spojovací čára 57"/>
          <p:cNvCxnSpPr/>
          <p:nvPr/>
        </p:nvCxnSpPr>
        <p:spPr>
          <a:xfrm flipV="1">
            <a:off x="971600" y="4372640"/>
            <a:ext cx="1368000" cy="1400400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TextovéPole 64"/>
          <p:cNvSpPr txBox="1"/>
          <p:nvPr/>
        </p:nvSpPr>
        <p:spPr>
          <a:xfrm>
            <a:off x="4067944" y="522920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2,5cm</a:t>
            </a:r>
            <a:endParaRPr lang="cs-CZ" sz="2000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</p:txBody>
      </p:sp>
      <p:grpSp>
        <p:nvGrpSpPr>
          <p:cNvPr id="3" name="Skupina 72"/>
          <p:cNvGrpSpPr/>
          <p:nvPr/>
        </p:nvGrpSpPr>
        <p:grpSpPr>
          <a:xfrm>
            <a:off x="755576" y="2060848"/>
            <a:ext cx="4104305" cy="3705442"/>
            <a:chOff x="467544" y="2344118"/>
            <a:chExt cx="4104305" cy="3705442"/>
          </a:xfrm>
        </p:grpSpPr>
        <p:cxnSp>
          <p:nvCxnSpPr>
            <p:cNvPr id="74" name="Přímá spojovací čára 73"/>
            <p:cNvCxnSpPr/>
            <p:nvPr/>
          </p:nvCxnSpPr>
          <p:spPr>
            <a:xfrm rot="18900000" flipV="1">
              <a:off x="3203848" y="5568847"/>
              <a:ext cx="1368000" cy="0"/>
            </a:xfrm>
            <a:prstGeom prst="line">
              <a:avLst/>
            </a:prstGeom>
            <a:ln w="38100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Obdélník 74"/>
            <p:cNvSpPr/>
            <p:nvPr/>
          </p:nvSpPr>
          <p:spPr>
            <a:xfrm>
              <a:off x="667884" y="3313560"/>
              <a:ext cx="2736000" cy="2736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6" name="Přímá spojovací čára 75"/>
            <p:cNvCxnSpPr/>
            <p:nvPr/>
          </p:nvCxnSpPr>
          <p:spPr>
            <a:xfrm rot="18900000" flipV="1">
              <a:off x="3203849" y="2832541"/>
              <a:ext cx="1368000" cy="0"/>
            </a:xfrm>
            <a:prstGeom prst="line">
              <a:avLst/>
            </a:prstGeom>
            <a:ln w="38100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Přímá spojovací čára 76"/>
            <p:cNvCxnSpPr/>
            <p:nvPr/>
          </p:nvCxnSpPr>
          <p:spPr>
            <a:xfrm rot="18900000" flipV="1">
              <a:off x="467545" y="2832541"/>
              <a:ext cx="1368000" cy="0"/>
            </a:xfrm>
            <a:prstGeom prst="line">
              <a:avLst/>
            </a:prstGeom>
            <a:ln w="38100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Přímá spojovací čára 77"/>
            <p:cNvCxnSpPr/>
            <p:nvPr/>
          </p:nvCxnSpPr>
          <p:spPr>
            <a:xfrm rot="18900000" flipV="1">
              <a:off x="467544" y="5568845"/>
              <a:ext cx="1368000" cy="0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Přímá spojovací čára 78"/>
            <p:cNvCxnSpPr/>
            <p:nvPr/>
          </p:nvCxnSpPr>
          <p:spPr>
            <a:xfrm flipV="1">
              <a:off x="1634528" y="2348881"/>
              <a:ext cx="0" cy="2736303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Přímá spojovací čára 79"/>
            <p:cNvCxnSpPr/>
            <p:nvPr/>
          </p:nvCxnSpPr>
          <p:spPr>
            <a:xfrm flipV="1">
              <a:off x="4370831" y="2344118"/>
              <a:ext cx="0" cy="2736303"/>
            </a:xfrm>
            <a:prstGeom prst="line">
              <a:avLst/>
            </a:prstGeom>
            <a:ln w="38100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Přímá spojovací čára 80"/>
            <p:cNvCxnSpPr/>
            <p:nvPr/>
          </p:nvCxnSpPr>
          <p:spPr>
            <a:xfrm flipH="1">
              <a:off x="1633960" y="2353642"/>
              <a:ext cx="2736304" cy="1"/>
            </a:xfrm>
            <a:prstGeom prst="line">
              <a:avLst/>
            </a:prstGeom>
            <a:ln w="38100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Přímá spojovací čára 81"/>
            <p:cNvCxnSpPr/>
            <p:nvPr/>
          </p:nvCxnSpPr>
          <p:spPr>
            <a:xfrm flipH="1">
              <a:off x="1633960" y="5070896"/>
              <a:ext cx="2736304" cy="1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TextovéPole 35"/>
          <p:cNvSpPr txBox="1"/>
          <p:nvPr/>
        </p:nvSpPr>
        <p:spPr>
          <a:xfrm>
            <a:off x="4644008" y="472514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C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4427984" y="162880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G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553272" y="306896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E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3765624" y="299695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F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1331640" y="465313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D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1835696" y="162880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H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66" name="Oblouk 65"/>
          <p:cNvSpPr/>
          <p:nvPr/>
        </p:nvSpPr>
        <p:spPr>
          <a:xfrm>
            <a:off x="179512" y="4437112"/>
            <a:ext cx="2016224" cy="2016224"/>
          </a:xfrm>
          <a:prstGeom prst="arc">
            <a:avLst>
              <a:gd name="adj1" fmla="val 17795236"/>
              <a:gd name="adj2" fmla="val 20188601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Oblouk 66"/>
          <p:cNvSpPr/>
          <p:nvPr/>
        </p:nvSpPr>
        <p:spPr>
          <a:xfrm>
            <a:off x="2912048" y="1724336"/>
            <a:ext cx="2016224" cy="2016224"/>
          </a:xfrm>
          <a:prstGeom prst="arc">
            <a:avLst>
              <a:gd name="adj1" fmla="val 17734743"/>
              <a:gd name="adj2" fmla="val 20050552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blouk 67"/>
          <p:cNvSpPr/>
          <p:nvPr/>
        </p:nvSpPr>
        <p:spPr>
          <a:xfrm>
            <a:off x="179512" y="1700808"/>
            <a:ext cx="2016224" cy="2016224"/>
          </a:xfrm>
          <a:prstGeom prst="arc">
            <a:avLst>
              <a:gd name="adj1" fmla="val 18107884"/>
              <a:gd name="adj2" fmla="val 1999096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Oblouk 68"/>
          <p:cNvSpPr/>
          <p:nvPr/>
        </p:nvSpPr>
        <p:spPr>
          <a:xfrm>
            <a:off x="2843808" y="4365104"/>
            <a:ext cx="2016224" cy="2016224"/>
          </a:xfrm>
          <a:prstGeom prst="arc">
            <a:avLst>
              <a:gd name="adj1" fmla="val 17936294"/>
              <a:gd name="adj2" fmla="val 20511088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3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7" grpId="0"/>
      <p:bldP spid="31" grpId="0"/>
      <p:bldP spid="34" grpId="0" animBg="1"/>
      <p:bldP spid="37" grpId="0" animBg="1"/>
      <p:bldP spid="38" grpId="0"/>
      <p:bldP spid="39" grpId="0" animBg="1"/>
      <p:bldP spid="52" grpId="0" animBg="1"/>
      <p:bldP spid="57" grpId="0" animBg="1"/>
      <p:bldP spid="65" grpId="0"/>
      <p:bldP spid="36" grpId="0"/>
      <p:bldP spid="40" grpId="0"/>
      <p:bldP spid="41" grpId="0"/>
      <p:bldP spid="42" grpId="0"/>
      <p:bldP spid="43" grpId="0"/>
      <p:bldP spid="44" grpId="0"/>
      <p:bldP spid="66" grpId="0" animBg="1"/>
      <p:bldP spid="67" grpId="0" animBg="1"/>
      <p:bldP spid="68" grpId="0" animBg="1"/>
      <p:bldP spid="6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Zaoblený obdélník 85"/>
          <p:cNvSpPr/>
          <p:nvPr/>
        </p:nvSpPr>
        <p:spPr>
          <a:xfrm>
            <a:off x="252088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755576" y="118373"/>
            <a:ext cx="7632848" cy="83099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Konstrukce kvádru KLMNOPQR o délkách hran 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 5cm, 4cm a výšce 9cm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4716016" y="2564904"/>
            <a:ext cx="3852000" cy="1569660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Narýsuj přední stěnu 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– obdélník o stranách 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5 a 9cm.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 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1691680" y="5805264"/>
            <a:ext cx="7920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5cm</a:t>
            </a:r>
            <a:endParaRPr lang="cs-CZ" sz="2000" dirty="0">
              <a:latin typeface="Comic Sans MS" pitchFamily="66" charset="0"/>
            </a:endParaRPr>
          </a:p>
        </p:txBody>
      </p:sp>
      <p:grpSp>
        <p:nvGrpSpPr>
          <p:cNvPr id="2" name="Skupina 28"/>
          <p:cNvGrpSpPr/>
          <p:nvPr/>
        </p:nvGrpSpPr>
        <p:grpSpPr>
          <a:xfrm>
            <a:off x="1146681" y="5344072"/>
            <a:ext cx="720080" cy="432048"/>
            <a:chOff x="2123728" y="5301208"/>
            <a:chExt cx="720080" cy="432048"/>
          </a:xfrm>
        </p:grpSpPr>
        <p:sp>
          <p:nvSpPr>
            <p:cNvPr id="26" name="Volný tvar 25"/>
            <p:cNvSpPr/>
            <p:nvPr/>
          </p:nvSpPr>
          <p:spPr>
            <a:xfrm>
              <a:off x="2339752" y="5301208"/>
              <a:ext cx="360040" cy="432048"/>
            </a:xfrm>
            <a:custGeom>
              <a:avLst/>
              <a:gdLst>
                <a:gd name="connsiteX0" fmla="*/ 0 w 407194"/>
                <a:gd name="connsiteY0" fmla="*/ 0 h 419100"/>
                <a:gd name="connsiteX1" fmla="*/ 257175 w 407194"/>
                <a:gd name="connsiteY1" fmla="*/ 57150 h 419100"/>
                <a:gd name="connsiteX2" fmla="*/ 357188 w 407194"/>
                <a:gd name="connsiteY2" fmla="*/ 200025 h 419100"/>
                <a:gd name="connsiteX3" fmla="*/ 400050 w 407194"/>
                <a:gd name="connsiteY3" fmla="*/ 385763 h 419100"/>
                <a:gd name="connsiteX4" fmla="*/ 400050 w 407194"/>
                <a:gd name="connsiteY4" fmla="*/ 40005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7194" h="419100">
                  <a:moveTo>
                    <a:pt x="0" y="0"/>
                  </a:moveTo>
                  <a:cubicBezTo>
                    <a:pt x="98822" y="11906"/>
                    <a:pt x="197644" y="23813"/>
                    <a:pt x="257175" y="57150"/>
                  </a:cubicBezTo>
                  <a:cubicBezTo>
                    <a:pt x="316706" y="90487"/>
                    <a:pt x="333376" y="145256"/>
                    <a:pt x="357188" y="200025"/>
                  </a:cubicBezTo>
                  <a:cubicBezTo>
                    <a:pt x="381000" y="254794"/>
                    <a:pt x="392906" y="352426"/>
                    <a:pt x="400050" y="385763"/>
                  </a:cubicBezTo>
                  <a:cubicBezTo>
                    <a:pt x="407194" y="419100"/>
                    <a:pt x="403622" y="409575"/>
                    <a:pt x="400050" y="400050"/>
                  </a:cubicBezTo>
                </a:path>
              </a:pathLst>
            </a:cu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8" name="TextovéPole 27"/>
            <p:cNvSpPr txBox="1"/>
            <p:nvPr/>
          </p:nvSpPr>
          <p:spPr>
            <a:xfrm>
              <a:off x="2123728" y="5394702"/>
              <a:ext cx="72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600" dirty="0" smtClean="0">
                  <a:latin typeface="Comic Sans MS" pitchFamily="66" charset="0"/>
                </a:rPr>
                <a:t>45°</a:t>
              </a:r>
              <a:endParaRPr lang="cs-CZ" sz="1600" dirty="0">
                <a:latin typeface="Comic Sans MS" pitchFamily="66" charset="0"/>
              </a:endParaRPr>
            </a:p>
          </p:txBody>
        </p:sp>
      </p:grpSp>
      <p:sp>
        <p:nvSpPr>
          <p:cNvPr id="31" name="TextovéPole 30"/>
          <p:cNvSpPr txBox="1"/>
          <p:nvPr/>
        </p:nvSpPr>
        <p:spPr>
          <a:xfrm>
            <a:off x="611560" y="580526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K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4716015" y="2551256"/>
            <a:ext cx="3852000" cy="1620000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Sestroj vodorovné hrany o </a:t>
            </a:r>
            <a:r>
              <a:rPr lang="cs-CZ" sz="2400" u="sng" dirty="0" smtClean="0">
                <a:solidFill>
                  <a:schemeClr val="tx1"/>
                </a:solidFill>
                <a:latin typeface="Comic Sans MS" pitchFamily="66" charset="0"/>
              </a:rPr>
              <a:t>poloviční velikosti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, tj. 2cm. S hranou přední stěny svírají úhel 45°.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4713002" y="2546653"/>
            <a:ext cx="3852000" cy="1620000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cs-CZ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Dokresli zbývající hrany.</a:t>
            </a:r>
          </a:p>
          <a:p>
            <a:pPr algn="ctr"/>
            <a:endParaRPr lang="cs-CZ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3131840" y="573325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L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4716016" y="2550615"/>
            <a:ext cx="3852000" cy="1620000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cs-CZ" sz="24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Vyznač viditelnost 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 popiš vrcholy.</a:t>
            </a:r>
          </a:p>
          <a:p>
            <a:pPr algn="ctr"/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cxnSp>
        <p:nvCxnSpPr>
          <p:cNvPr id="30" name="Přímá spojovací čára 29"/>
          <p:cNvCxnSpPr/>
          <p:nvPr/>
        </p:nvCxnSpPr>
        <p:spPr>
          <a:xfrm flipV="1">
            <a:off x="3163590" y="4725144"/>
            <a:ext cx="904354" cy="1055674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Obdélník 51"/>
          <p:cNvSpPr/>
          <p:nvPr/>
        </p:nvSpPr>
        <p:spPr>
          <a:xfrm>
            <a:off x="943025" y="2363168"/>
            <a:ext cx="2203672" cy="34278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5" name="Přímá spojovací čára 54"/>
          <p:cNvCxnSpPr/>
          <p:nvPr/>
        </p:nvCxnSpPr>
        <p:spPr>
          <a:xfrm flipV="1">
            <a:off x="3150250" y="1354416"/>
            <a:ext cx="859334" cy="1014462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/>
          <p:nvPr/>
        </p:nvCxnSpPr>
        <p:spPr>
          <a:xfrm flipV="1">
            <a:off x="956743" y="1340768"/>
            <a:ext cx="878953" cy="1009066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Obdélník 56"/>
          <p:cNvSpPr/>
          <p:nvPr/>
        </p:nvSpPr>
        <p:spPr>
          <a:xfrm>
            <a:off x="1693384" y="1498504"/>
            <a:ext cx="2203672" cy="342780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8" name="Přímá spojovací čára 57"/>
          <p:cNvCxnSpPr/>
          <p:nvPr/>
        </p:nvCxnSpPr>
        <p:spPr>
          <a:xfrm flipV="1">
            <a:off x="959431" y="4653136"/>
            <a:ext cx="948273" cy="1133078"/>
          </a:xfrm>
          <a:prstGeom prst="line">
            <a:avLst/>
          </a:prstGeom>
          <a:ln w="19050"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TextovéPole 64"/>
          <p:cNvSpPr txBox="1"/>
          <p:nvPr/>
        </p:nvSpPr>
        <p:spPr>
          <a:xfrm>
            <a:off x="3491880" y="522920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itchFamily="66" charset="0"/>
              </a:rPr>
              <a:t>2cm</a:t>
            </a:r>
            <a:endParaRPr lang="cs-CZ" sz="2000" dirty="0">
              <a:solidFill>
                <a:schemeClr val="tx1">
                  <a:lumMod val="50000"/>
                  <a:lumOff val="5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3995936" y="479715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M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3923928" y="134076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Q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539552" y="234888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O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3203848" y="234888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P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1115616" y="458112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N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1286928" y="129228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R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2411760" y="357301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9cm</a:t>
            </a:r>
            <a:endParaRPr lang="cs-CZ" sz="2000" dirty="0">
              <a:latin typeface="Comic Sans MS" pitchFamily="66" charset="0"/>
            </a:endParaRPr>
          </a:p>
        </p:txBody>
      </p:sp>
      <p:grpSp>
        <p:nvGrpSpPr>
          <p:cNvPr id="85" name="Skupina 84"/>
          <p:cNvGrpSpPr/>
          <p:nvPr/>
        </p:nvGrpSpPr>
        <p:grpSpPr>
          <a:xfrm>
            <a:off x="957952" y="1498432"/>
            <a:ext cx="2952719" cy="4278184"/>
            <a:chOff x="5394761" y="2291160"/>
            <a:chExt cx="2952719" cy="4278184"/>
          </a:xfrm>
        </p:grpSpPr>
        <p:cxnSp>
          <p:nvCxnSpPr>
            <p:cNvPr id="69" name="Přímá spojovací čára 68"/>
            <p:cNvCxnSpPr/>
            <p:nvPr/>
          </p:nvCxnSpPr>
          <p:spPr>
            <a:xfrm flipH="1">
              <a:off x="6112528" y="5718968"/>
              <a:ext cx="2203200" cy="0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84" name="Skupina 83"/>
            <p:cNvGrpSpPr/>
            <p:nvPr/>
          </p:nvGrpSpPr>
          <p:grpSpPr>
            <a:xfrm>
              <a:off x="5394761" y="2291160"/>
              <a:ext cx="2952719" cy="4278184"/>
              <a:chOff x="5377345" y="2291160"/>
              <a:chExt cx="2952719" cy="4278184"/>
            </a:xfrm>
          </p:grpSpPr>
          <p:cxnSp>
            <p:nvCxnSpPr>
              <p:cNvPr id="54" name="Přímá spojovací čára 53"/>
              <p:cNvCxnSpPr/>
              <p:nvPr/>
            </p:nvCxnSpPr>
            <p:spPr>
              <a:xfrm flipV="1">
                <a:off x="7599264" y="5713186"/>
                <a:ext cx="730800" cy="846000"/>
              </a:xfrm>
              <a:prstGeom prst="line">
                <a:avLst/>
              </a:prstGeom>
              <a:ln w="38100"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9" name="Obdélník 58"/>
              <p:cNvSpPr/>
              <p:nvPr/>
            </p:nvSpPr>
            <p:spPr>
              <a:xfrm>
                <a:off x="5378699" y="3141536"/>
                <a:ext cx="2203672" cy="34278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60" name="Přímá spojovací čára 59"/>
              <p:cNvCxnSpPr/>
              <p:nvPr/>
            </p:nvCxnSpPr>
            <p:spPr>
              <a:xfrm flipV="1">
                <a:off x="7582464" y="2301886"/>
                <a:ext cx="730800" cy="846000"/>
              </a:xfrm>
              <a:prstGeom prst="line">
                <a:avLst/>
              </a:prstGeom>
              <a:ln w="38100"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Přímá spojovací čára 60"/>
              <p:cNvCxnSpPr/>
              <p:nvPr/>
            </p:nvCxnSpPr>
            <p:spPr>
              <a:xfrm flipV="1">
                <a:off x="5377345" y="2297274"/>
                <a:ext cx="730800" cy="846000"/>
              </a:xfrm>
              <a:prstGeom prst="line">
                <a:avLst/>
              </a:prstGeom>
              <a:ln w="38100"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Přímá spojovací čára 62"/>
              <p:cNvCxnSpPr/>
              <p:nvPr/>
            </p:nvCxnSpPr>
            <p:spPr>
              <a:xfrm flipV="1">
                <a:off x="5395105" y="5719536"/>
                <a:ext cx="732249" cy="845045"/>
              </a:xfrm>
              <a:prstGeom prst="line">
                <a:avLst/>
              </a:prstGeom>
              <a:ln w="38100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Přímá spojovací čára 63"/>
              <p:cNvCxnSpPr/>
              <p:nvPr/>
            </p:nvCxnSpPr>
            <p:spPr>
              <a:xfrm flipV="1">
                <a:off x="6114770" y="2310472"/>
                <a:ext cx="0" cy="3427200"/>
              </a:xfrm>
              <a:prstGeom prst="line">
                <a:avLst/>
              </a:prstGeom>
              <a:ln w="38100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Přímá spojovací čára 67"/>
              <p:cNvCxnSpPr/>
              <p:nvPr/>
            </p:nvCxnSpPr>
            <p:spPr>
              <a:xfrm flipV="1">
                <a:off x="8327706" y="2291160"/>
                <a:ext cx="0" cy="3427200"/>
              </a:xfrm>
              <a:prstGeom prst="line">
                <a:avLst/>
              </a:prstGeom>
              <a:ln w="38100"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Přímá spojovací čára 71"/>
              <p:cNvCxnSpPr/>
              <p:nvPr/>
            </p:nvCxnSpPr>
            <p:spPr>
              <a:xfrm flipH="1">
                <a:off x="6097816" y="2306016"/>
                <a:ext cx="2203200" cy="0"/>
              </a:xfrm>
              <a:prstGeom prst="line">
                <a:avLst/>
              </a:prstGeom>
              <a:ln w="38100"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49" name="Oblouk 48"/>
          <p:cNvSpPr/>
          <p:nvPr/>
        </p:nvSpPr>
        <p:spPr>
          <a:xfrm>
            <a:off x="0" y="4639488"/>
            <a:ext cx="2016224" cy="2016224"/>
          </a:xfrm>
          <a:prstGeom prst="arc">
            <a:avLst>
              <a:gd name="adj1" fmla="val 17795236"/>
              <a:gd name="adj2" fmla="val 20188601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Oblouk 49"/>
          <p:cNvSpPr/>
          <p:nvPr/>
        </p:nvSpPr>
        <p:spPr>
          <a:xfrm>
            <a:off x="2195736" y="1224048"/>
            <a:ext cx="2016224" cy="2016224"/>
          </a:xfrm>
          <a:prstGeom prst="arc">
            <a:avLst>
              <a:gd name="adj1" fmla="val 17734743"/>
              <a:gd name="adj2" fmla="val 20050552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blouk 50"/>
          <p:cNvSpPr/>
          <p:nvPr/>
        </p:nvSpPr>
        <p:spPr>
          <a:xfrm>
            <a:off x="-27296" y="1196752"/>
            <a:ext cx="2016224" cy="2016224"/>
          </a:xfrm>
          <a:prstGeom prst="arc">
            <a:avLst>
              <a:gd name="adj1" fmla="val 18107884"/>
              <a:gd name="adj2" fmla="val 1999096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blouk 61"/>
          <p:cNvSpPr/>
          <p:nvPr/>
        </p:nvSpPr>
        <p:spPr>
          <a:xfrm>
            <a:off x="2123728" y="4581128"/>
            <a:ext cx="2016224" cy="2016224"/>
          </a:xfrm>
          <a:prstGeom prst="arc">
            <a:avLst>
              <a:gd name="adj1" fmla="val 17936294"/>
              <a:gd name="adj2" fmla="val 20511088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Krychle 44"/>
          <p:cNvSpPr/>
          <p:nvPr/>
        </p:nvSpPr>
        <p:spPr>
          <a:xfrm>
            <a:off x="7164288" y="620688"/>
            <a:ext cx="936104" cy="1512168"/>
          </a:xfrm>
          <a:prstGeom prst="cub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TextovéPole 46"/>
          <p:cNvSpPr txBox="1"/>
          <p:nvPr/>
        </p:nvSpPr>
        <p:spPr>
          <a:xfrm>
            <a:off x="7308304" y="2150272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Comic Sans MS" pitchFamily="66" charset="0"/>
              </a:rPr>
              <a:t>5cm</a:t>
            </a:r>
            <a:endParaRPr lang="cs-CZ" sz="1400" dirty="0">
              <a:latin typeface="Comic Sans MS" pitchFamily="66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6660232" y="1340768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Comic Sans MS" pitchFamily="66" charset="0"/>
              </a:rPr>
              <a:t>9cm</a:t>
            </a:r>
            <a:endParaRPr lang="cs-CZ" sz="1400" dirty="0">
              <a:latin typeface="Comic Sans MS" pitchFamily="66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7884368" y="198884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Comic Sans MS" pitchFamily="66" charset="0"/>
              </a:rPr>
              <a:t>4cm</a:t>
            </a:r>
            <a:endParaRPr lang="cs-CZ" sz="1400" dirty="0">
              <a:latin typeface="Comic Sans MS" pitchFamily="66" charset="0"/>
            </a:endParaRPr>
          </a:p>
        </p:txBody>
      </p:sp>
      <p:pic>
        <p:nvPicPr>
          <p:cNvPr id="4099" name="Picture 3" descr="C:\Users\PC3\AppData\Local\Microsoft\Windows\Temporary Internet Files\Content.IE5\N2NF5F7N\MC90041363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8344" y="5229200"/>
            <a:ext cx="1152128" cy="1491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5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000"/>
                            </p:stCondLst>
                            <p:childTnLst>
                              <p:par>
                                <p:cTn id="1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7" grpId="0"/>
      <p:bldP spid="31" grpId="0"/>
      <p:bldP spid="34" grpId="0" animBg="1"/>
      <p:bldP spid="37" grpId="0" animBg="1"/>
      <p:bldP spid="38" grpId="0"/>
      <p:bldP spid="39" grpId="0" animBg="1"/>
      <p:bldP spid="52" grpId="0" animBg="1"/>
      <p:bldP spid="57" grpId="0" animBg="1"/>
      <p:bldP spid="65" grpId="0"/>
      <p:bldP spid="36" grpId="0"/>
      <p:bldP spid="40" grpId="0"/>
      <p:bldP spid="41" grpId="0"/>
      <p:bldP spid="42" grpId="0"/>
      <p:bldP spid="43" grpId="0"/>
      <p:bldP spid="44" grpId="0"/>
      <p:bldP spid="53" grpId="0"/>
      <p:bldP spid="49" grpId="0" animBg="1"/>
      <p:bldP spid="50" grpId="0" animBg="1"/>
      <p:bldP spid="51" grpId="0" animBg="1"/>
      <p:bldP spid="6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Zaoblený obdélník 67"/>
          <p:cNvSpPr/>
          <p:nvPr/>
        </p:nvSpPr>
        <p:spPr>
          <a:xfrm>
            <a:off x="252088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755576" y="118373"/>
            <a:ext cx="7632848" cy="83099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Neviditelné hrany znázorňujeme čárkovaně.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Z jakého pohledu vidíme tyto krychle?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103" name="Skupina 102"/>
          <p:cNvGrpSpPr/>
          <p:nvPr/>
        </p:nvGrpSpPr>
        <p:grpSpPr>
          <a:xfrm>
            <a:off x="716346" y="3933056"/>
            <a:ext cx="2343486" cy="2232248"/>
            <a:chOff x="734588" y="1482751"/>
            <a:chExt cx="2343486" cy="2057231"/>
          </a:xfrm>
        </p:grpSpPr>
        <p:cxnSp>
          <p:nvCxnSpPr>
            <p:cNvPr id="74" name="Přímá spojovací čára 73"/>
            <p:cNvCxnSpPr/>
            <p:nvPr/>
          </p:nvCxnSpPr>
          <p:spPr>
            <a:xfrm rot="18900000" flipV="1">
              <a:off x="2319322" y="3286091"/>
              <a:ext cx="758752" cy="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5" name="Obdélník 74"/>
            <p:cNvSpPr/>
            <p:nvPr/>
          </p:nvSpPr>
          <p:spPr>
            <a:xfrm>
              <a:off x="734588" y="2022478"/>
              <a:ext cx="1680163" cy="1517504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76" name="Přímá spojovací čára 75"/>
            <p:cNvCxnSpPr/>
            <p:nvPr/>
          </p:nvCxnSpPr>
          <p:spPr>
            <a:xfrm rot="18900000" flipV="1">
              <a:off x="2312007" y="1746856"/>
              <a:ext cx="758752" cy="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Přímá spojovací čára 76"/>
            <p:cNvCxnSpPr/>
            <p:nvPr/>
          </p:nvCxnSpPr>
          <p:spPr>
            <a:xfrm flipV="1">
              <a:off x="748261" y="1484784"/>
              <a:ext cx="583379" cy="518686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Přímá spojovací čára 77"/>
            <p:cNvCxnSpPr/>
            <p:nvPr/>
          </p:nvCxnSpPr>
          <p:spPr>
            <a:xfrm flipV="1">
              <a:off x="755576" y="3005098"/>
              <a:ext cx="544284" cy="49591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Přímá spojovací čára 78"/>
            <p:cNvCxnSpPr/>
            <p:nvPr/>
          </p:nvCxnSpPr>
          <p:spPr>
            <a:xfrm flipV="1">
              <a:off x="1328199" y="1487426"/>
              <a:ext cx="0" cy="1517672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Přímá spojovací čára 79"/>
            <p:cNvCxnSpPr/>
            <p:nvPr/>
          </p:nvCxnSpPr>
          <p:spPr>
            <a:xfrm flipV="1">
              <a:off x="2971973" y="1484784"/>
              <a:ext cx="0" cy="1517672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Přímá spojovací čára 80"/>
            <p:cNvCxnSpPr/>
            <p:nvPr/>
          </p:nvCxnSpPr>
          <p:spPr>
            <a:xfrm flipH="1">
              <a:off x="1327850" y="1482751"/>
              <a:ext cx="1620000" cy="1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Přímá spojovací čára 81"/>
            <p:cNvCxnSpPr/>
            <p:nvPr/>
          </p:nvCxnSpPr>
          <p:spPr>
            <a:xfrm flipH="1">
              <a:off x="1327850" y="2997173"/>
              <a:ext cx="1620000" cy="1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7" name="Skupina 146"/>
          <p:cNvGrpSpPr/>
          <p:nvPr/>
        </p:nvGrpSpPr>
        <p:grpSpPr>
          <a:xfrm>
            <a:off x="833289" y="980728"/>
            <a:ext cx="2154535" cy="2299957"/>
            <a:chOff x="4164805" y="4184402"/>
            <a:chExt cx="2154535" cy="2299957"/>
          </a:xfrm>
        </p:grpSpPr>
        <p:cxnSp>
          <p:nvCxnSpPr>
            <p:cNvPr id="118" name="Přímá spojovací čára 117"/>
            <p:cNvCxnSpPr/>
            <p:nvPr/>
          </p:nvCxnSpPr>
          <p:spPr>
            <a:xfrm rot="13500000" flipV="1">
              <a:off x="5654373" y="4563778"/>
              <a:ext cx="758752" cy="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Přímá spojovací čára 118"/>
            <p:cNvCxnSpPr/>
            <p:nvPr/>
          </p:nvCxnSpPr>
          <p:spPr>
            <a:xfrm rot="13500000" flipV="1">
              <a:off x="4057794" y="4586859"/>
              <a:ext cx="758752" cy="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Přímá spojovací čára 119"/>
            <p:cNvCxnSpPr/>
            <p:nvPr/>
          </p:nvCxnSpPr>
          <p:spPr>
            <a:xfrm rot="16200000" flipV="1">
              <a:off x="4136350" y="5925713"/>
              <a:ext cx="583379" cy="518686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Přímá spojovací čára 120"/>
            <p:cNvCxnSpPr/>
            <p:nvPr/>
          </p:nvCxnSpPr>
          <p:spPr>
            <a:xfrm rot="16200000" flipV="1">
              <a:off x="5767807" y="5953225"/>
              <a:ext cx="544284" cy="49591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Přímá spojovací čára 121"/>
            <p:cNvCxnSpPr/>
            <p:nvPr/>
          </p:nvCxnSpPr>
          <p:spPr>
            <a:xfrm rot="16200000" flipV="1">
              <a:off x="4977447" y="5102574"/>
              <a:ext cx="0" cy="162000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3" name="Přímá spojovací čára 122"/>
            <p:cNvCxnSpPr/>
            <p:nvPr/>
          </p:nvCxnSpPr>
          <p:spPr>
            <a:xfrm rot="16200000" flipV="1">
              <a:off x="4974805" y="3486441"/>
              <a:ext cx="0" cy="162000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4" name="Přímá spojovací čára 123"/>
            <p:cNvCxnSpPr/>
            <p:nvPr/>
          </p:nvCxnSpPr>
          <p:spPr>
            <a:xfrm rot="16200000" flipH="1">
              <a:off x="3368539" y="5102922"/>
              <a:ext cx="1620000" cy="1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5" name="Přímá spojovací čára 124"/>
            <p:cNvCxnSpPr/>
            <p:nvPr/>
          </p:nvCxnSpPr>
          <p:spPr>
            <a:xfrm rot="16200000" flipH="1">
              <a:off x="4962195" y="5102922"/>
              <a:ext cx="1620000" cy="1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6" name="Přímá spojovací čára 125"/>
            <p:cNvCxnSpPr/>
            <p:nvPr/>
          </p:nvCxnSpPr>
          <p:spPr>
            <a:xfrm rot="16200000" flipV="1">
              <a:off x="5509340" y="5674010"/>
              <a:ext cx="0" cy="162000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Přímá spojovací čára 126"/>
            <p:cNvCxnSpPr/>
            <p:nvPr/>
          </p:nvCxnSpPr>
          <p:spPr>
            <a:xfrm rot="16200000" flipV="1">
              <a:off x="5506698" y="4030236"/>
              <a:ext cx="0" cy="1620000"/>
            </a:xfrm>
            <a:prstGeom prst="line">
              <a:avLst/>
            </a:prstGeom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Přímá spojovací čára 127"/>
            <p:cNvCxnSpPr/>
            <p:nvPr/>
          </p:nvCxnSpPr>
          <p:spPr>
            <a:xfrm rot="16200000" flipH="1">
              <a:off x="3884666" y="5674358"/>
              <a:ext cx="1620000" cy="1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Přímá spojovací čára 128"/>
            <p:cNvCxnSpPr/>
            <p:nvPr/>
          </p:nvCxnSpPr>
          <p:spPr>
            <a:xfrm rot="16200000" flipH="1">
              <a:off x="5502770" y="5674358"/>
              <a:ext cx="1620000" cy="1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8" name="Skupina 147"/>
          <p:cNvGrpSpPr/>
          <p:nvPr/>
        </p:nvGrpSpPr>
        <p:grpSpPr>
          <a:xfrm>
            <a:off x="6156176" y="1124744"/>
            <a:ext cx="2320283" cy="2232248"/>
            <a:chOff x="3939694" y="1635151"/>
            <a:chExt cx="2320283" cy="2066115"/>
          </a:xfrm>
        </p:grpSpPr>
        <p:cxnSp>
          <p:nvCxnSpPr>
            <p:cNvPr id="69" name="Přímá spojovací čára 68"/>
            <p:cNvCxnSpPr/>
            <p:nvPr/>
          </p:nvCxnSpPr>
          <p:spPr>
            <a:xfrm rot="18900000" flipV="1">
              <a:off x="5501225" y="1893783"/>
              <a:ext cx="758752" cy="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Přímá spojovací čára 69"/>
            <p:cNvCxnSpPr/>
            <p:nvPr/>
          </p:nvCxnSpPr>
          <p:spPr>
            <a:xfrm flipV="1">
              <a:off x="3949355" y="1642680"/>
              <a:ext cx="583379" cy="518686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Přímá spojovací čára 71"/>
            <p:cNvCxnSpPr/>
            <p:nvPr/>
          </p:nvCxnSpPr>
          <p:spPr>
            <a:xfrm flipV="1">
              <a:off x="4511479" y="1639826"/>
              <a:ext cx="0" cy="1517672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Přímá spojovací čára 72"/>
            <p:cNvCxnSpPr/>
            <p:nvPr/>
          </p:nvCxnSpPr>
          <p:spPr>
            <a:xfrm flipV="1">
              <a:off x="6155253" y="1637184"/>
              <a:ext cx="0" cy="1517672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Přímá spojovací čára 82"/>
            <p:cNvCxnSpPr/>
            <p:nvPr/>
          </p:nvCxnSpPr>
          <p:spPr>
            <a:xfrm flipH="1">
              <a:off x="4511130" y="1635151"/>
              <a:ext cx="1620000" cy="1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Přímá spojovací čára 83"/>
            <p:cNvCxnSpPr/>
            <p:nvPr/>
          </p:nvCxnSpPr>
          <p:spPr>
            <a:xfrm flipH="1">
              <a:off x="4511130" y="3149573"/>
              <a:ext cx="1620000" cy="1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Přímá spojovací čára 103"/>
            <p:cNvCxnSpPr/>
            <p:nvPr/>
          </p:nvCxnSpPr>
          <p:spPr>
            <a:xfrm flipV="1">
              <a:off x="3940043" y="2183594"/>
              <a:ext cx="0" cy="1517672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Přímá spojovací čára 104"/>
            <p:cNvCxnSpPr/>
            <p:nvPr/>
          </p:nvCxnSpPr>
          <p:spPr>
            <a:xfrm flipV="1">
              <a:off x="5583817" y="2180952"/>
              <a:ext cx="0" cy="1517672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Přímá spojovací čára 105"/>
            <p:cNvCxnSpPr/>
            <p:nvPr/>
          </p:nvCxnSpPr>
          <p:spPr>
            <a:xfrm flipH="1">
              <a:off x="3939694" y="2178919"/>
              <a:ext cx="1620000" cy="1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Přímá spojovací čára 106"/>
            <p:cNvCxnSpPr/>
            <p:nvPr/>
          </p:nvCxnSpPr>
          <p:spPr>
            <a:xfrm flipH="1">
              <a:off x="3939694" y="3693341"/>
              <a:ext cx="1620000" cy="1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3" name="Přímá spojovací čára 132"/>
            <p:cNvCxnSpPr/>
            <p:nvPr/>
          </p:nvCxnSpPr>
          <p:spPr>
            <a:xfrm flipV="1">
              <a:off x="5603104" y="3131773"/>
              <a:ext cx="559212" cy="559534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Přímá spojovací čára 70"/>
            <p:cNvCxnSpPr/>
            <p:nvPr/>
          </p:nvCxnSpPr>
          <p:spPr>
            <a:xfrm flipV="1">
              <a:off x="3947678" y="3133748"/>
              <a:ext cx="559212" cy="559534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4" name="Skupina 133"/>
          <p:cNvGrpSpPr/>
          <p:nvPr/>
        </p:nvGrpSpPr>
        <p:grpSpPr>
          <a:xfrm rot="16200000">
            <a:off x="6083465" y="3933760"/>
            <a:ext cx="2299957" cy="2154535"/>
            <a:chOff x="4092094" y="4257113"/>
            <a:chExt cx="2299957" cy="2154535"/>
          </a:xfrm>
        </p:grpSpPr>
        <p:cxnSp>
          <p:nvCxnSpPr>
            <p:cNvPr id="135" name="Přímá spojovací čára 134"/>
            <p:cNvCxnSpPr/>
            <p:nvPr/>
          </p:nvCxnSpPr>
          <p:spPr>
            <a:xfrm rot="18900000" flipV="1">
              <a:off x="5633299" y="6126057"/>
              <a:ext cx="758752" cy="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6" name="Přímá spojovací čára 135"/>
            <p:cNvCxnSpPr/>
            <p:nvPr/>
          </p:nvCxnSpPr>
          <p:spPr>
            <a:xfrm rot="18900000" flipV="1">
              <a:off x="5610218" y="4529478"/>
              <a:ext cx="758752" cy="0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7" name="Přímá spojovací čára 136"/>
            <p:cNvCxnSpPr/>
            <p:nvPr/>
          </p:nvCxnSpPr>
          <p:spPr>
            <a:xfrm flipV="1">
              <a:off x="4099707" y="4261004"/>
              <a:ext cx="583379" cy="518686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Přímá spojovací čára 137"/>
            <p:cNvCxnSpPr/>
            <p:nvPr/>
          </p:nvCxnSpPr>
          <p:spPr>
            <a:xfrm flipV="1">
              <a:off x="4103131" y="5884302"/>
              <a:ext cx="544284" cy="49591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9" name="Přímá spojovací čára 138"/>
            <p:cNvCxnSpPr/>
            <p:nvPr/>
          </p:nvCxnSpPr>
          <p:spPr>
            <a:xfrm flipV="1">
              <a:off x="4663879" y="4259755"/>
              <a:ext cx="0" cy="162000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0" name="Přímá spojovací čára 139"/>
            <p:cNvCxnSpPr/>
            <p:nvPr/>
          </p:nvCxnSpPr>
          <p:spPr>
            <a:xfrm flipV="1">
              <a:off x="6280012" y="4257113"/>
              <a:ext cx="0" cy="162000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1" name="Přímá spojovací čára 140"/>
            <p:cNvCxnSpPr/>
            <p:nvPr/>
          </p:nvCxnSpPr>
          <p:spPr>
            <a:xfrm flipH="1">
              <a:off x="4663530" y="4270846"/>
              <a:ext cx="1620000" cy="1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2" name="Přímá spojovací čára 141"/>
            <p:cNvCxnSpPr/>
            <p:nvPr/>
          </p:nvCxnSpPr>
          <p:spPr>
            <a:xfrm flipH="1">
              <a:off x="4663530" y="5864502"/>
              <a:ext cx="1620000" cy="1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3" name="Přímá spojovací čára 142"/>
            <p:cNvCxnSpPr/>
            <p:nvPr/>
          </p:nvCxnSpPr>
          <p:spPr>
            <a:xfrm flipV="1">
              <a:off x="4092443" y="4791648"/>
              <a:ext cx="0" cy="1620000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4" name="Přímá spojovací čára 143"/>
            <p:cNvCxnSpPr/>
            <p:nvPr/>
          </p:nvCxnSpPr>
          <p:spPr>
            <a:xfrm flipV="1">
              <a:off x="5736217" y="4789006"/>
              <a:ext cx="0" cy="1620000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5" name="Přímá spojovací čára 144"/>
            <p:cNvCxnSpPr/>
            <p:nvPr/>
          </p:nvCxnSpPr>
          <p:spPr>
            <a:xfrm flipH="1">
              <a:off x="4092094" y="4786973"/>
              <a:ext cx="1620000" cy="1"/>
            </a:xfrm>
            <a:prstGeom prst="line">
              <a:avLst/>
            </a:prstGeom>
            <a:ln w="28575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Přímá spojovací čára 145"/>
            <p:cNvCxnSpPr/>
            <p:nvPr/>
          </p:nvCxnSpPr>
          <p:spPr>
            <a:xfrm flipH="1">
              <a:off x="4092094" y="6405077"/>
              <a:ext cx="1620000" cy="1"/>
            </a:xfrm>
            <a:prstGeom prst="line">
              <a:avLst/>
            </a:prstGeom>
            <a:ln w="28575"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6" name="Obdélník 155"/>
          <p:cNvSpPr/>
          <p:nvPr/>
        </p:nvSpPr>
        <p:spPr>
          <a:xfrm>
            <a:off x="6189993" y="3993189"/>
            <a:ext cx="1566000" cy="1584000"/>
          </a:xfrm>
          <a:prstGeom prst="rect">
            <a:avLst/>
          </a:prstGeom>
          <a:solidFill>
            <a:srgbClr val="F8A45E">
              <a:alpha val="9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7" name="Volný tvar 156"/>
          <p:cNvSpPr/>
          <p:nvPr/>
        </p:nvSpPr>
        <p:spPr>
          <a:xfrm>
            <a:off x="6228428" y="5606280"/>
            <a:ext cx="2019631" cy="540688"/>
          </a:xfrm>
          <a:custGeom>
            <a:avLst/>
            <a:gdLst>
              <a:gd name="connsiteX0" fmla="*/ 0 w 2019631"/>
              <a:gd name="connsiteY0" fmla="*/ 0 h 540688"/>
              <a:gd name="connsiteX1" fmla="*/ 1534602 w 2019631"/>
              <a:gd name="connsiteY1" fmla="*/ 7951 h 540688"/>
              <a:gd name="connsiteX2" fmla="*/ 2019631 w 2019631"/>
              <a:gd name="connsiteY2" fmla="*/ 540688 h 540688"/>
              <a:gd name="connsiteX3" fmla="*/ 469127 w 2019631"/>
              <a:gd name="connsiteY3" fmla="*/ 532737 h 540688"/>
              <a:gd name="connsiteX4" fmla="*/ 0 w 2019631"/>
              <a:gd name="connsiteY4" fmla="*/ 0 h 540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9631" h="540688">
                <a:moveTo>
                  <a:pt x="0" y="0"/>
                </a:moveTo>
                <a:lnTo>
                  <a:pt x="1534602" y="7951"/>
                </a:lnTo>
                <a:lnTo>
                  <a:pt x="2019631" y="540688"/>
                </a:lnTo>
                <a:lnTo>
                  <a:pt x="469127" y="53273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0" name="Volný tvar 159"/>
          <p:cNvSpPr/>
          <p:nvPr/>
        </p:nvSpPr>
        <p:spPr>
          <a:xfrm>
            <a:off x="7778933" y="4031921"/>
            <a:ext cx="508883" cy="2099145"/>
          </a:xfrm>
          <a:custGeom>
            <a:avLst/>
            <a:gdLst>
              <a:gd name="connsiteX0" fmla="*/ 0 w 508883"/>
              <a:gd name="connsiteY0" fmla="*/ 0 h 2099145"/>
              <a:gd name="connsiteX1" fmla="*/ 508883 w 508883"/>
              <a:gd name="connsiteY1" fmla="*/ 500933 h 2099145"/>
              <a:gd name="connsiteX2" fmla="*/ 508883 w 508883"/>
              <a:gd name="connsiteY2" fmla="*/ 2099145 h 2099145"/>
              <a:gd name="connsiteX3" fmla="*/ 15902 w 508883"/>
              <a:gd name="connsiteY3" fmla="*/ 1550505 h 2099145"/>
              <a:gd name="connsiteX4" fmla="*/ 0 w 508883"/>
              <a:gd name="connsiteY4" fmla="*/ 0 h 2099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883" h="2099145">
                <a:moveTo>
                  <a:pt x="0" y="0"/>
                </a:moveTo>
                <a:lnTo>
                  <a:pt x="508883" y="500933"/>
                </a:lnTo>
                <a:lnTo>
                  <a:pt x="508883" y="2099145"/>
                </a:lnTo>
                <a:lnTo>
                  <a:pt x="15902" y="155050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1" name="Obdélník 160"/>
          <p:cNvSpPr/>
          <p:nvPr/>
        </p:nvSpPr>
        <p:spPr>
          <a:xfrm>
            <a:off x="1378289" y="1665802"/>
            <a:ext cx="1584000" cy="1602000"/>
          </a:xfrm>
          <a:prstGeom prst="rect">
            <a:avLst/>
          </a:prstGeom>
          <a:solidFill>
            <a:srgbClr val="F8A45E">
              <a:alpha val="9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2" name="Volný tvar 161"/>
          <p:cNvSpPr/>
          <p:nvPr/>
        </p:nvSpPr>
        <p:spPr>
          <a:xfrm>
            <a:off x="885089" y="1110456"/>
            <a:ext cx="2052000" cy="504000"/>
          </a:xfrm>
          <a:custGeom>
            <a:avLst/>
            <a:gdLst>
              <a:gd name="connsiteX0" fmla="*/ 0 w 2019631"/>
              <a:gd name="connsiteY0" fmla="*/ 0 h 540688"/>
              <a:gd name="connsiteX1" fmla="*/ 1534602 w 2019631"/>
              <a:gd name="connsiteY1" fmla="*/ 7951 h 540688"/>
              <a:gd name="connsiteX2" fmla="*/ 2019631 w 2019631"/>
              <a:gd name="connsiteY2" fmla="*/ 540688 h 540688"/>
              <a:gd name="connsiteX3" fmla="*/ 469127 w 2019631"/>
              <a:gd name="connsiteY3" fmla="*/ 532737 h 540688"/>
              <a:gd name="connsiteX4" fmla="*/ 0 w 2019631"/>
              <a:gd name="connsiteY4" fmla="*/ 0 h 540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9631" h="540688">
                <a:moveTo>
                  <a:pt x="0" y="0"/>
                </a:moveTo>
                <a:lnTo>
                  <a:pt x="1534602" y="7951"/>
                </a:lnTo>
                <a:lnTo>
                  <a:pt x="2019631" y="540688"/>
                </a:lnTo>
                <a:lnTo>
                  <a:pt x="469127" y="53273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3" name="Volný tvar 162"/>
          <p:cNvSpPr/>
          <p:nvPr/>
        </p:nvSpPr>
        <p:spPr>
          <a:xfrm>
            <a:off x="860585" y="1142558"/>
            <a:ext cx="478800" cy="2088000"/>
          </a:xfrm>
          <a:custGeom>
            <a:avLst/>
            <a:gdLst>
              <a:gd name="connsiteX0" fmla="*/ 0 w 508883"/>
              <a:gd name="connsiteY0" fmla="*/ 0 h 2099145"/>
              <a:gd name="connsiteX1" fmla="*/ 508883 w 508883"/>
              <a:gd name="connsiteY1" fmla="*/ 500933 h 2099145"/>
              <a:gd name="connsiteX2" fmla="*/ 508883 w 508883"/>
              <a:gd name="connsiteY2" fmla="*/ 2099145 h 2099145"/>
              <a:gd name="connsiteX3" fmla="*/ 15902 w 508883"/>
              <a:gd name="connsiteY3" fmla="*/ 1550505 h 2099145"/>
              <a:gd name="connsiteX4" fmla="*/ 0 w 508883"/>
              <a:gd name="connsiteY4" fmla="*/ 0 h 2099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883" h="2099145">
                <a:moveTo>
                  <a:pt x="0" y="0"/>
                </a:moveTo>
                <a:lnTo>
                  <a:pt x="508883" y="500933"/>
                </a:lnTo>
                <a:lnTo>
                  <a:pt x="508883" y="2099145"/>
                </a:lnTo>
                <a:lnTo>
                  <a:pt x="15902" y="155050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4" name="Obdélník 163"/>
          <p:cNvSpPr/>
          <p:nvPr/>
        </p:nvSpPr>
        <p:spPr>
          <a:xfrm>
            <a:off x="743420" y="4536416"/>
            <a:ext cx="1638000" cy="1602000"/>
          </a:xfrm>
          <a:prstGeom prst="rect">
            <a:avLst/>
          </a:prstGeom>
          <a:solidFill>
            <a:srgbClr val="F8A45E">
              <a:alpha val="9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5" name="Obdélník 164"/>
          <p:cNvSpPr/>
          <p:nvPr/>
        </p:nvSpPr>
        <p:spPr>
          <a:xfrm>
            <a:off x="6751383" y="1138392"/>
            <a:ext cx="1602000" cy="1602000"/>
          </a:xfrm>
          <a:prstGeom prst="rect">
            <a:avLst/>
          </a:prstGeom>
          <a:solidFill>
            <a:srgbClr val="F8A45E">
              <a:alpha val="9176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6" name="Volný tvar 165"/>
          <p:cNvSpPr/>
          <p:nvPr/>
        </p:nvSpPr>
        <p:spPr>
          <a:xfrm rot="16200000">
            <a:off x="1608476" y="4798400"/>
            <a:ext cx="2124000" cy="514800"/>
          </a:xfrm>
          <a:custGeom>
            <a:avLst/>
            <a:gdLst>
              <a:gd name="connsiteX0" fmla="*/ 0 w 2019631"/>
              <a:gd name="connsiteY0" fmla="*/ 0 h 540688"/>
              <a:gd name="connsiteX1" fmla="*/ 1534602 w 2019631"/>
              <a:gd name="connsiteY1" fmla="*/ 7951 h 540688"/>
              <a:gd name="connsiteX2" fmla="*/ 2019631 w 2019631"/>
              <a:gd name="connsiteY2" fmla="*/ 540688 h 540688"/>
              <a:gd name="connsiteX3" fmla="*/ 469127 w 2019631"/>
              <a:gd name="connsiteY3" fmla="*/ 532737 h 540688"/>
              <a:gd name="connsiteX4" fmla="*/ 0 w 2019631"/>
              <a:gd name="connsiteY4" fmla="*/ 0 h 540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9631" h="540688">
                <a:moveTo>
                  <a:pt x="0" y="0"/>
                </a:moveTo>
                <a:lnTo>
                  <a:pt x="1534602" y="7951"/>
                </a:lnTo>
                <a:lnTo>
                  <a:pt x="2019631" y="540688"/>
                </a:lnTo>
                <a:lnTo>
                  <a:pt x="469127" y="53273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7" name="Volný tvar 166"/>
          <p:cNvSpPr/>
          <p:nvPr/>
        </p:nvSpPr>
        <p:spPr>
          <a:xfrm rot="16200000">
            <a:off x="5419201" y="1962870"/>
            <a:ext cx="2054984" cy="540000"/>
          </a:xfrm>
          <a:custGeom>
            <a:avLst/>
            <a:gdLst>
              <a:gd name="connsiteX0" fmla="*/ 0 w 2019631"/>
              <a:gd name="connsiteY0" fmla="*/ 0 h 540688"/>
              <a:gd name="connsiteX1" fmla="*/ 1534602 w 2019631"/>
              <a:gd name="connsiteY1" fmla="*/ 7951 h 540688"/>
              <a:gd name="connsiteX2" fmla="*/ 2019631 w 2019631"/>
              <a:gd name="connsiteY2" fmla="*/ 540688 h 540688"/>
              <a:gd name="connsiteX3" fmla="*/ 469127 w 2019631"/>
              <a:gd name="connsiteY3" fmla="*/ 532737 h 540688"/>
              <a:gd name="connsiteX4" fmla="*/ 0 w 2019631"/>
              <a:gd name="connsiteY4" fmla="*/ 0 h 540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9631" h="540688">
                <a:moveTo>
                  <a:pt x="0" y="0"/>
                </a:moveTo>
                <a:lnTo>
                  <a:pt x="1534602" y="7951"/>
                </a:lnTo>
                <a:lnTo>
                  <a:pt x="2019631" y="540688"/>
                </a:lnTo>
                <a:lnTo>
                  <a:pt x="469127" y="53273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8" name="Volný tvar 167"/>
          <p:cNvSpPr/>
          <p:nvPr/>
        </p:nvSpPr>
        <p:spPr>
          <a:xfrm flipH="1">
            <a:off x="788354" y="3960352"/>
            <a:ext cx="2088000" cy="540000"/>
          </a:xfrm>
          <a:custGeom>
            <a:avLst/>
            <a:gdLst>
              <a:gd name="connsiteX0" fmla="*/ 0 w 2019631"/>
              <a:gd name="connsiteY0" fmla="*/ 0 h 540688"/>
              <a:gd name="connsiteX1" fmla="*/ 1534602 w 2019631"/>
              <a:gd name="connsiteY1" fmla="*/ 7951 h 540688"/>
              <a:gd name="connsiteX2" fmla="*/ 2019631 w 2019631"/>
              <a:gd name="connsiteY2" fmla="*/ 540688 h 540688"/>
              <a:gd name="connsiteX3" fmla="*/ 469127 w 2019631"/>
              <a:gd name="connsiteY3" fmla="*/ 532737 h 540688"/>
              <a:gd name="connsiteX4" fmla="*/ 0 w 2019631"/>
              <a:gd name="connsiteY4" fmla="*/ 0 h 540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9631" h="540688">
                <a:moveTo>
                  <a:pt x="0" y="0"/>
                </a:moveTo>
                <a:lnTo>
                  <a:pt x="1534602" y="7951"/>
                </a:lnTo>
                <a:lnTo>
                  <a:pt x="2019631" y="540688"/>
                </a:lnTo>
                <a:lnTo>
                  <a:pt x="469127" y="53273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9" name="Volný tvar 168"/>
          <p:cNvSpPr/>
          <p:nvPr/>
        </p:nvSpPr>
        <p:spPr>
          <a:xfrm flipH="1">
            <a:off x="6222566" y="2780966"/>
            <a:ext cx="2093850" cy="540000"/>
          </a:xfrm>
          <a:custGeom>
            <a:avLst/>
            <a:gdLst>
              <a:gd name="connsiteX0" fmla="*/ 0 w 2019631"/>
              <a:gd name="connsiteY0" fmla="*/ 0 h 540688"/>
              <a:gd name="connsiteX1" fmla="*/ 1534602 w 2019631"/>
              <a:gd name="connsiteY1" fmla="*/ 7951 h 540688"/>
              <a:gd name="connsiteX2" fmla="*/ 2019631 w 2019631"/>
              <a:gd name="connsiteY2" fmla="*/ 540688 h 540688"/>
              <a:gd name="connsiteX3" fmla="*/ 469127 w 2019631"/>
              <a:gd name="connsiteY3" fmla="*/ 532737 h 540688"/>
              <a:gd name="connsiteX4" fmla="*/ 0 w 2019631"/>
              <a:gd name="connsiteY4" fmla="*/ 0 h 540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9631" h="540688">
                <a:moveTo>
                  <a:pt x="0" y="0"/>
                </a:moveTo>
                <a:lnTo>
                  <a:pt x="1534602" y="7951"/>
                </a:lnTo>
                <a:lnTo>
                  <a:pt x="2019631" y="540688"/>
                </a:lnTo>
                <a:lnTo>
                  <a:pt x="469127" y="53273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3348136" y="1628800"/>
            <a:ext cx="2448000" cy="46166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Zleva shora</a:t>
            </a:r>
          </a:p>
        </p:txBody>
      </p:sp>
      <p:sp>
        <p:nvSpPr>
          <p:cNvPr id="150" name="TextovéPole 149"/>
          <p:cNvSpPr txBox="1"/>
          <p:nvPr/>
        </p:nvSpPr>
        <p:spPr>
          <a:xfrm>
            <a:off x="3348136" y="4869160"/>
            <a:ext cx="2448000" cy="46166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Zleva zespodu</a:t>
            </a:r>
          </a:p>
        </p:txBody>
      </p:sp>
      <p:sp>
        <p:nvSpPr>
          <p:cNvPr id="149" name="TextovéPole 148"/>
          <p:cNvSpPr txBox="1"/>
          <p:nvPr/>
        </p:nvSpPr>
        <p:spPr>
          <a:xfrm>
            <a:off x="3348136" y="2708920"/>
            <a:ext cx="2448000" cy="46166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Zprava shora</a:t>
            </a:r>
          </a:p>
        </p:txBody>
      </p:sp>
      <p:sp>
        <p:nvSpPr>
          <p:cNvPr id="151" name="TextovéPole 150"/>
          <p:cNvSpPr txBox="1"/>
          <p:nvPr/>
        </p:nvSpPr>
        <p:spPr>
          <a:xfrm>
            <a:off x="3348136" y="3789040"/>
            <a:ext cx="2448000" cy="46166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Zprava zespodu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-0.28351 0.25208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2" y="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.28351 -0.21204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" y="-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22222E-6 L -0.30712 0.5125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" y="2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11111E-6 L 0.29132 0.3548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" y="1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 animBg="1"/>
      <p:bldP spid="157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35" grpId="0" animBg="1"/>
      <p:bldP spid="150" grpId="0" animBg="1"/>
      <p:bldP spid="149" grpId="0" animBg="1"/>
      <p:bldP spid="1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Zaoblený obdélník 76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755576" y="118373"/>
            <a:ext cx="7632848" cy="52322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Stěnová a tělesová úhlopříčka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4884076" y="2313771"/>
            <a:ext cx="3816424" cy="120032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BG je stěnová úhlopříčka – její krajní body leží 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v jedné stěně.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9" name="Picture 5" descr="C:\Users\PC3\AppData\Local\Microsoft\Windows\Temporary Internet Files\Content.IE5\0YCFUWNP\MC90024077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4544" y="404664"/>
            <a:ext cx="1712913" cy="1803400"/>
          </a:xfrm>
          <a:prstGeom prst="rect">
            <a:avLst/>
          </a:prstGeom>
          <a:noFill/>
        </p:spPr>
      </p:pic>
      <p:sp>
        <p:nvSpPr>
          <p:cNvPr id="21" name="TextovéPole 20"/>
          <p:cNvSpPr txBox="1"/>
          <p:nvPr/>
        </p:nvSpPr>
        <p:spPr>
          <a:xfrm>
            <a:off x="1035656" y="551723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A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3699952" y="5445224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B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276016" y="458112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C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348024" y="98072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G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963648" y="198884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E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627944" y="206084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F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1683728" y="4541058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D</a:t>
            </a:r>
            <a:endParaRPr lang="cs-CZ" sz="2000" dirty="0">
              <a:latin typeface="Comic Sans MS" pitchFamily="66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1636103" y="99361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H</a:t>
            </a:r>
            <a:endParaRPr lang="cs-CZ" sz="2000" dirty="0">
              <a:latin typeface="Comic Sans MS" pitchFamily="66" charset="0"/>
            </a:endParaRPr>
          </a:p>
        </p:txBody>
      </p:sp>
      <p:cxnSp>
        <p:nvCxnSpPr>
          <p:cNvPr id="53" name="Přímá spojovací čára 52"/>
          <p:cNvCxnSpPr/>
          <p:nvPr/>
        </p:nvCxnSpPr>
        <p:spPr>
          <a:xfrm flipV="1">
            <a:off x="3611945" y="1295400"/>
            <a:ext cx="704850" cy="4238625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ovací čára 64"/>
          <p:cNvCxnSpPr/>
          <p:nvPr/>
        </p:nvCxnSpPr>
        <p:spPr>
          <a:xfrm flipH="1" flipV="1">
            <a:off x="2115776" y="1298446"/>
            <a:ext cx="1486644" cy="4235579"/>
          </a:xfrm>
          <a:prstGeom prst="line">
            <a:avLst/>
          </a:prstGeom>
          <a:ln w="2222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ovéPole 74"/>
          <p:cNvSpPr txBox="1"/>
          <p:nvPr/>
        </p:nvSpPr>
        <p:spPr>
          <a:xfrm>
            <a:off x="4872703" y="3653526"/>
            <a:ext cx="3816424" cy="230832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BH je tělesová úhlopříčka – její krajní body neleží 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v jedné stěně. Kreslíme ji čárkovaně – je neviditelná.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76" name="TextovéPole 75"/>
          <p:cNvSpPr txBox="1"/>
          <p:nvPr/>
        </p:nvSpPr>
        <p:spPr>
          <a:xfrm>
            <a:off x="4886351" y="1005861"/>
            <a:ext cx="3816424" cy="120032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Která je stěnová a která je tělesová úhlopříčka 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a proč?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9" name="Skupina 28"/>
          <p:cNvGrpSpPr/>
          <p:nvPr/>
        </p:nvGrpSpPr>
        <p:grpSpPr>
          <a:xfrm>
            <a:off x="1395696" y="1268760"/>
            <a:ext cx="2952719" cy="4278184"/>
            <a:chOff x="5394761" y="2291160"/>
            <a:chExt cx="2952719" cy="4278184"/>
          </a:xfrm>
        </p:grpSpPr>
        <p:cxnSp>
          <p:nvCxnSpPr>
            <p:cNvPr id="30" name="Přímá spojovací čára 29"/>
            <p:cNvCxnSpPr/>
            <p:nvPr/>
          </p:nvCxnSpPr>
          <p:spPr>
            <a:xfrm flipH="1">
              <a:off x="6112528" y="5718968"/>
              <a:ext cx="2203200" cy="0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36" name="Skupina 83"/>
            <p:cNvGrpSpPr/>
            <p:nvPr/>
          </p:nvGrpSpPr>
          <p:grpSpPr>
            <a:xfrm>
              <a:off x="5394761" y="2291160"/>
              <a:ext cx="2952719" cy="4278184"/>
              <a:chOff x="5377345" y="2291160"/>
              <a:chExt cx="2952719" cy="4278184"/>
            </a:xfrm>
          </p:grpSpPr>
          <p:cxnSp>
            <p:nvCxnSpPr>
              <p:cNvPr id="40" name="Přímá spojovací čára 39"/>
              <p:cNvCxnSpPr/>
              <p:nvPr/>
            </p:nvCxnSpPr>
            <p:spPr>
              <a:xfrm flipV="1">
                <a:off x="7599264" y="5713186"/>
                <a:ext cx="730800" cy="846000"/>
              </a:xfrm>
              <a:prstGeom prst="line">
                <a:avLst/>
              </a:prstGeom>
              <a:ln w="38100"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3" name="Obdélník 42"/>
              <p:cNvSpPr/>
              <p:nvPr/>
            </p:nvSpPr>
            <p:spPr>
              <a:xfrm>
                <a:off x="5378699" y="3141536"/>
                <a:ext cx="2203672" cy="3427808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44" name="Přímá spojovací čára 43"/>
              <p:cNvCxnSpPr/>
              <p:nvPr/>
            </p:nvCxnSpPr>
            <p:spPr>
              <a:xfrm flipV="1">
                <a:off x="7582464" y="2301886"/>
                <a:ext cx="730800" cy="846000"/>
              </a:xfrm>
              <a:prstGeom prst="line">
                <a:avLst/>
              </a:prstGeom>
              <a:ln w="38100"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Přímá spojovací čára 46"/>
              <p:cNvCxnSpPr/>
              <p:nvPr/>
            </p:nvCxnSpPr>
            <p:spPr>
              <a:xfrm flipV="1">
                <a:off x="5377345" y="2297274"/>
                <a:ext cx="730800" cy="846000"/>
              </a:xfrm>
              <a:prstGeom prst="line">
                <a:avLst/>
              </a:prstGeom>
              <a:ln w="38100"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Přímá spojovací čára 47"/>
              <p:cNvCxnSpPr/>
              <p:nvPr/>
            </p:nvCxnSpPr>
            <p:spPr>
              <a:xfrm flipV="1">
                <a:off x="5395105" y="5719536"/>
                <a:ext cx="732249" cy="845045"/>
              </a:xfrm>
              <a:prstGeom prst="line">
                <a:avLst/>
              </a:prstGeom>
              <a:ln w="38100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Přímá spojovací čára 48"/>
              <p:cNvCxnSpPr/>
              <p:nvPr/>
            </p:nvCxnSpPr>
            <p:spPr>
              <a:xfrm flipV="1">
                <a:off x="6114770" y="2310472"/>
                <a:ext cx="0" cy="3427200"/>
              </a:xfrm>
              <a:prstGeom prst="line">
                <a:avLst/>
              </a:prstGeom>
              <a:ln w="38100">
                <a:prstDash val="dash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Přímá spojovací čára 49"/>
              <p:cNvCxnSpPr/>
              <p:nvPr/>
            </p:nvCxnSpPr>
            <p:spPr>
              <a:xfrm flipV="1">
                <a:off x="8327706" y="2291160"/>
                <a:ext cx="0" cy="3427200"/>
              </a:xfrm>
              <a:prstGeom prst="line">
                <a:avLst/>
              </a:prstGeom>
              <a:ln w="38100"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Přímá spojovací čára 50"/>
              <p:cNvCxnSpPr/>
              <p:nvPr/>
            </p:nvCxnSpPr>
            <p:spPr>
              <a:xfrm flipH="1">
                <a:off x="6097816" y="2306016"/>
                <a:ext cx="2203200" cy="0"/>
              </a:xfrm>
              <a:prstGeom prst="line">
                <a:avLst/>
              </a:prstGeom>
              <a:ln w="38100">
                <a:prstDash val="solid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75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11156</TotalTime>
  <Words>381</Words>
  <Application>Microsoft Office PowerPoint</Application>
  <PresentationFormat>Předvádění na obrazovce (4:3)</PresentationFormat>
  <Paragraphs>130</Paragraphs>
  <Slides>11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PC3</cp:lastModifiedBy>
  <cp:revision>259</cp:revision>
  <dcterms:created xsi:type="dcterms:W3CDTF">2012-09-23T08:27:50Z</dcterms:created>
  <dcterms:modified xsi:type="dcterms:W3CDTF">2014-05-23T18:36:17Z</dcterms:modified>
</cp:coreProperties>
</file>