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351" r:id="rId4"/>
    <p:sldId id="353" r:id="rId5"/>
    <p:sldId id="352" r:id="rId6"/>
    <p:sldId id="355" r:id="rId7"/>
    <p:sldId id="342" r:id="rId8"/>
    <p:sldId id="337" r:id="rId9"/>
    <p:sldId id="29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3" autoAdjust="0"/>
    <p:restoredTop sz="95669" autoAdjust="0"/>
  </p:normalViewPr>
  <p:slideViewPr>
    <p:cSldViewPr>
      <p:cViewPr varScale="1">
        <p:scale>
          <a:sx n="67" d="100"/>
          <a:sy n="67" d="100"/>
        </p:scale>
        <p:origin x="-2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Kružnice vepsaná trojúhelníku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VY_32_INOVACE_39.12.KUB.MA.6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10. 03. 2014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DDtěžnice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trojúhelníku vepsaná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0" name="Volný tvar 9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508104" y="1124744"/>
            <a:ext cx="3132856" cy="2246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Dokážeš sestrojit kružnici, která se bude dotýkat všech tří stran trojúhelníku 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0" name="TextovéPole 49"/>
          <p:cNvSpPr txBox="1"/>
          <p:nvPr/>
        </p:nvSpPr>
        <p:spPr>
          <a:xfrm flipH="1">
            <a:off x="2699792" y="263691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Elipsa 56"/>
          <p:cNvSpPr/>
          <p:nvPr/>
        </p:nvSpPr>
        <p:spPr>
          <a:xfrm>
            <a:off x="1547664" y="1816248"/>
            <a:ext cx="2070000" cy="207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72"/>
          <p:cNvGrpSpPr/>
          <p:nvPr/>
        </p:nvGrpSpPr>
        <p:grpSpPr>
          <a:xfrm>
            <a:off x="2570064" y="2739626"/>
            <a:ext cx="16" cy="257326"/>
            <a:chOff x="7452304" y="4935842"/>
            <a:chExt cx="16" cy="257326"/>
          </a:xfrm>
        </p:grpSpPr>
        <p:cxnSp>
          <p:nvCxnSpPr>
            <p:cNvPr id="61" name="Přímá spojovací čára 60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ovéPole 29"/>
          <p:cNvSpPr txBox="1"/>
          <p:nvPr/>
        </p:nvSpPr>
        <p:spPr>
          <a:xfrm>
            <a:off x="5580112" y="3573016"/>
            <a:ext cx="3132856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Jak najdeme střed takové kružnice?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pic>
        <p:nvPicPr>
          <p:cNvPr id="17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5157192"/>
            <a:ext cx="1815084" cy="1314907"/>
          </a:xfrm>
          <a:prstGeom prst="rect">
            <a:avLst/>
          </a:prstGeom>
          <a:noFill/>
        </p:spPr>
      </p:pic>
      <p:cxnSp>
        <p:nvCxnSpPr>
          <p:cNvPr id="18" name="Přímá spojovací čára 17"/>
          <p:cNvCxnSpPr/>
          <p:nvPr/>
        </p:nvCxnSpPr>
        <p:spPr>
          <a:xfrm>
            <a:off x="2570064" y="2823792"/>
            <a:ext cx="0" cy="10801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555776" y="328498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Symbol" pitchFamily="18" charset="2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0" name="Oblouk 19"/>
          <p:cNvSpPr/>
          <p:nvPr/>
        </p:nvSpPr>
        <p:spPr>
          <a:xfrm rot="16200000">
            <a:off x="2061349" y="3436424"/>
            <a:ext cx="936000" cy="936000"/>
          </a:xfrm>
          <a:prstGeom prst="arc">
            <a:avLst>
              <a:gd name="adj1" fmla="val 16329952"/>
              <a:gd name="adj2" fmla="val 212682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 rot="7225968">
            <a:off x="1899486" y="2306242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čára 21"/>
          <p:cNvCxnSpPr>
            <a:stCxn id="57" idx="7"/>
          </p:cNvCxnSpPr>
          <p:nvPr/>
        </p:nvCxnSpPr>
        <p:spPr>
          <a:xfrm flipH="1">
            <a:off x="2555776" y="2119392"/>
            <a:ext cx="758743" cy="7335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627784" y="206084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Symbol" pitchFamily="18" charset="2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4" name="Oblouk 23"/>
          <p:cNvSpPr/>
          <p:nvPr/>
        </p:nvSpPr>
        <p:spPr>
          <a:xfrm rot="8021017">
            <a:off x="2883943" y="1625506"/>
            <a:ext cx="936000" cy="936000"/>
          </a:xfrm>
          <a:prstGeom prst="arc">
            <a:avLst>
              <a:gd name="adj1" fmla="val 16329952"/>
              <a:gd name="adj2" fmla="val 212682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 rot="7225968">
            <a:off x="3324790" y="239310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 rot="7225968">
            <a:off x="2354834" y="369452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čára 28"/>
          <p:cNvCxnSpPr/>
          <p:nvPr/>
        </p:nvCxnSpPr>
        <p:spPr>
          <a:xfrm>
            <a:off x="1619672" y="2420888"/>
            <a:ext cx="936104" cy="4320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1835696" y="256490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Symbol" pitchFamily="18" charset="2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32" name="Oblouk 31"/>
          <p:cNvSpPr/>
          <p:nvPr/>
        </p:nvSpPr>
        <p:spPr>
          <a:xfrm rot="1427532">
            <a:off x="1192636" y="1931369"/>
            <a:ext cx="936000" cy="936000"/>
          </a:xfrm>
          <a:prstGeom prst="arc">
            <a:avLst>
              <a:gd name="adj1" fmla="val 16329952"/>
              <a:gd name="adj2" fmla="val 212682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 flipH="1">
            <a:off x="2411760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Comic Sans MS" pitchFamily="66" charset="0"/>
              </a:rPr>
              <a:t>K</a:t>
            </a:r>
            <a:endParaRPr lang="cs-CZ" sz="2400" i="1" dirty="0"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 flipH="1">
            <a:off x="1187624" y="19888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Comic Sans MS" pitchFamily="66" charset="0"/>
              </a:rPr>
              <a:t>M</a:t>
            </a:r>
            <a:endParaRPr lang="cs-CZ" sz="2400" i="1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3275856" y="177281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Comic Sans MS" pitchFamily="66" charset="0"/>
              </a:rPr>
              <a:t>L</a:t>
            </a:r>
            <a:endParaRPr lang="cs-CZ" sz="240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7" grpId="0" animBg="1"/>
      <p:bldP spid="30" grpId="0"/>
      <p:bldP spid="19" grpId="0"/>
      <p:bldP spid="20" grpId="0" animBg="1"/>
      <p:bldP spid="21" grpId="0" animBg="1"/>
      <p:bldP spid="23" grpId="0"/>
      <p:bldP spid="24" grpId="0" animBg="1"/>
      <p:bldP spid="27" grpId="0" animBg="1"/>
      <p:bldP spid="28" grpId="0" animBg="1"/>
      <p:bldP spid="31" grpId="0"/>
      <p:bldP spid="32" grpId="0" animBg="1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aoblený obdélník 28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trojúhelníku vepsaná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851920" y="119675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4716016" y="486916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975648" y="1124744"/>
            <a:ext cx="3132856" cy="2246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Zkusíme najít nejprve střed kružnice dotýkající se dvou přímek.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grpSp>
        <p:nvGrpSpPr>
          <p:cNvPr id="2" name="Skupina 72"/>
          <p:cNvGrpSpPr/>
          <p:nvPr/>
        </p:nvGrpSpPr>
        <p:grpSpPr>
          <a:xfrm>
            <a:off x="4250630" y="3323085"/>
            <a:ext cx="16" cy="257326"/>
            <a:chOff x="7452304" y="4935842"/>
            <a:chExt cx="16" cy="257326"/>
          </a:xfrm>
        </p:grpSpPr>
        <p:cxnSp>
          <p:nvCxnSpPr>
            <p:cNvPr id="61" name="Přímá spojovací čára 60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ovéPole 29"/>
          <p:cNvSpPr txBox="1"/>
          <p:nvPr/>
        </p:nvSpPr>
        <p:spPr>
          <a:xfrm>
            <a:off x="5903640" y="4005064"/>
            <a:ext cx="3132856" cy="1815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Středy všech těchto kružnic leží na ose úhlu AVB.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5" name="Elipsa 24"/>
          <p:cNvSpPr/>
          <p:nvPr/>
        </p:nvSpPr>
        <p:spPr>
          <a:xfrm>
            <a:off x="2225449" y="3068961"/>
            <a:ext cx="1584176" cy="1584176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2752750" y="2492896"/>
            <a:ext cx="2160240" cy="216024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3434729" y="1729384"/>
            <a:ext cx="2918424" cy="2918424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3022299" y="2204864"/>
            <a:ext cx="2448272" cy="2448272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>
            <a:off x="1895121" y="3443289"/>
            <a:ext cx="1214610" cy="12146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1" name="Skupina 72"/>
          <p:cNvGrpSpPr/>
          <p:nvPr/>
        </p:nvGrpSpPr>
        <p:grpSpPr>
          <a:xfrm>
            <a:off x="2983061" y="3769422"/>
            <a:ext cx="16" cy="257326"/>
            <a:chOff x="7452304" y="4935842"/>
            <a:chExt cx="16" cy="257326"/>
          </a:xfrm>
        </p:grpSpPr>
        <p:cxnSp>
          <p:nvCxnSpPr>
            <p:cNvPr id="32" name="Přímá spojovací čára 31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Skupina 72"/>
          <p:cNvGrpSpPr/>
          <p:nvPr/>
        </p:nvGrpSpPr>
        <p:grpSpPr>
          <a:xfrm>
            <a:off x="2483768" y="3956870"/>
            <a:ext cx="16" cy="257326"/>
            <a:chOff x="7452304" y="4935842"/>
            <a:chExt cx="16" cy="257326"/>
          </a:xfrm>
        </p:grpSpPr>
        <p:cxnSp>
          <p:nvCxnSpPr>
            <p:cNvPr id="36" name="Přímá spojovací čára 35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Skupina 72"/>
          <p:cNvGrpSpPr/>
          <p:nvPr/>
        </p:nvGrpSpPr>
        <p:grpSpPr>
          <a:xfrm>
            <a:off x="4895078" y="3110686"/>
            <a:ext cx="16" cy="257326"/>
            <a:chOff x="7452304" y="4935842"/>
            <a:chExt cx="16" cy="257326"/>
          </a:xfrm>
        </p:grpSpPr>
        <p:cxnSp>
          <p:nvCxnSpPr>
            <p:cNvPr id="39" name="Přímá spojovací čára 38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FF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Skupina 72"/>
          <p:cNvGrpSpPr/>
          <p:nvPr/>
        </p:nvGrpSpPr>
        <p:grpSpPr>
          <a:xfrm>
            <a:off x="3823345" y="3476626"/>
            <a:ext cx="16" cy="257326"/>
            <a:chOff x="7452304" y="4935842"/>
            <a:chExt cx="16" cy="257326"/>
          </a:xfrm>
        </p:grpSpPr>
        <p:cxnSp>
          <p:nvCxnSpPr>
            <p:cNvPr id="42" name="Přímá spojovací čára 41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ovací čára 42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chemeClr val="tx2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Přímá spojovací čára 43"/>
          <p:cNvCxnSpPr>
            <a:endCxn id="46" idx="1"/>
          </p:cNvCxnSpPr>
          <p:nvPr/>
        </p:nvCxnSpPr>
        <p:spPr>
          <a:xfrm flipH="1">
            <a:off x="755576" y="2780928"/>
            <a:ext cx="5400600" cy="1894532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5436096" y="24928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o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6" name="Volný tvar 45"/>
          <p:cNvSpPr/>
          <p:nvPr/>
        </p:nvSpPr>
        <p:spPr>
          <a:xfrm>
            <a:off x="755576" y="1556792"/>
            <a:ext cx="4752528" cy="3118668"/>
          </a:xfrm>
          <a:custGeom>
            <a:avLst/>
            <a:gdLst>
              <a:gd name="connsiteX0" fmla="*/ 3429000 w 4257675"/>
              <a:gd name="connsiteY0" fmla="*/ 0 h 2614612"/>
              <a:gd name="connsiteX1" fmla="*/ 0 w 4257675"/>
              <a:gd name="connsiteY1" fmla="*/ 2614612 h 2614612"/>
              <a:gd name="connsiteX2" fmla="*/ 4257675 w 4257675"/>
              <a:gd name="connsiteY2" fmla="*/ 2600325 h 2614612"/>
              <a:gd name="connsiteX3" fmla="*/ 4257675 w 4257675"/>
              <a:gd name="connsiteY3" fmla="*/ 2600325 h 261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57675" h="2614612">
                <a:moveTo>
                  <a:pt x="3429000" y="0"/>
                </a:moveTo>
                <a:lnTo>
                  <a:pt x="0" y="2614612"/>
                </a:lnTo>
                <a:lnTo>
                  <a:pt x="4257675" y="2600325"/>
                </a:lnTo>
                <a:lnTo>
                  <a:pt x="4257675" y="2600325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ovéPole 46"/>
          <p:cNvSpPr txBox="1"/>
          <p:nvPr/>
        </p:nvSpPr>
        <p:spPr>
          <a:xfrm flipH="1">
            <a:off x="611560" y="486916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50" name="Přímá spojovací čára 49"/>
          <p:cNvCxnSpPr/>
          <p:nvPr/>
        </p:nvCxnSpPr>
        <p:spPr>
          <a:xfrm>
            <a:off x="4211960" y="1700808"/>
            <a:ext cx="144016" cy="2160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>
            <a:off x="5076056" y="4509120"/>
            <a:ext cx="0" cy="24516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5" grpId="0" animBg="1"/>
      <p:bldP spid="25" grpId="1" animBg="1"/>
      <p:bldP spid="25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6" grpId="0" animBg="1"/>
      <p:bldP spid="26" grpId="1" animBg="1"/>
      <p:bldP spid="26" grpId="2" animBg="1"/>
      <p:bldP spid="57" grpId="0" animBg="1"/>
      <p:bldP spid="57" grpId="1" animBg="1"/>
      <p:bldP spid="57" grpId="2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DDtěžnice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trojúhelníku vepsaná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0" name="Volný tvar 9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187624" y="19168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rgbClr val="FF0000"/>
                </a:solidFill>
                <a:latin typeface="Symbol" pitchFamily="18" charset="2"/>
              </a:rPr>
              <a:t>b</a:t>
            </a:r>
            <a:endParaRPr lang="cs-CZ" sz="2400" baseline="-25000" noProof="1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843808" y="39330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rgbClr val="FF0000"/>
                </a:solidFill>
                <a:latin typeface="Symbol" pitchFamily="18" charset="2"/>
              </a:rPr>
              <a:t>g</a:t>
            </a:r>
            <a:endParaRPr lang="cs-CZ" sz="2400" baseline="-25000" noProof="1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419872" y="155679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rgbClr val="FF0000"/>
                </a:solidFill>
                <a:latin typeface="Symbol" pitchFamily="18" charset="2"/>
              </a:rPr>
              <a:t>a</a:t>
            </a:r>
            <a:endParaRPr lang="cs-CZ" sz="2400" baseline="-25000" noProof="1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580112" y="1484784"/>
            <a:ext cx="3024336" cy="2677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Střed kružnice vepsané trojúhelníku leží v průsečíku os vnitřních úhlů trojúhelníku.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0" name="TextovéPole 49"/>
          <p:cNvSpPr txBox="1"/>
          <p:nvPr/>
        </p:nvSpPr>
        <p:spPr>
          <a:xfrm flipH="1">
            <a:off x="2483768" y="234888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Přímá spojovací čára 26"/>
          <p:cNvCxnSpPr>
            <a:endCxn id="10" idx="0"/>
          </p:cNvCxnSpPr>
          <p:nvPr/>
        </p:nvCxnSpPr>
        <p:spPr>
          <a:xfrm flipH="1">
            <a:off x="924222" y="1628800"/>
            <a:ext cx="3431754" cy="2292960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endCxn id="10" idx="2"/>
          </p:cNvCxnSpPr>
          <p:nvPr/>
        </p:nvCxnSpPr>
        <p:spPr>
          <a:xfrm flipH="1" flipV="1">
            <a:off x="2225347" y="1194797"/>
            <a:ext cx="762477" cy="3674363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0" idx="1"/>
          </p:cNvCxnSpPr>
          <p:nvPr/>
        </p:nvCxnSpPr>
        <p:spPr>
          <a:xfrm flipH="1" flipV="1">
            <a:off x="1115616" y="2276872"/>
            <a:ext cx="4259092" cy="1603671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lipsa 56"/>
          <p:cNvSpPr/>
          <p:nvPr/>
        </p:nvSpPr>
        <p:spPr>
          <a:xfrm>
            <a:off x="1551860" y="1824638"/>
            <a:ext cx="2070000" cy="207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72"/>
          <p:cNvGrpSpPr/>
          <p:nvPr/>
        </p:nvGrpSpPr>
        <p:grpSpPr>
          <a:xfrm>
            <a:off x="2555776" y="2699393"/>
            <a:ext cx="16" cy="257326"/>
            <a:chOff x="7452304" y="4935842"/>
            <a:chExt cx="16" cy="257326"/>
          </a:xfrm>
        </p:grpSpPr>
        <p:cxnSp>
          <p:nvCxnSpPr>
            <p:cNvPr id="61" name="Přímá spojovací čára 60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Přímá spojovací čára 31"/>
          <p:cNvCxnSpPr/>
          <p:nvPr/>
        </p:nvCxnSpPr>
        <p:spPr>
          <a:xfrm>
            <a:off x="2555776" y="2823792"/>
            <a:ext cx="0" cy="108012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2476753" y="347139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563888" y="270892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Oblouk 41"/>
          <p:cNvSpPr/>
          <p:nvPr/>
        </p:nvSpPr>
        <p:spPr>
          <a:xfrm rot="16200000">
            <a:off x="2042298" y="3436424"/>
            <a:ext cx="936000" cy="936000"/>
          </a:xfrm>
          <a:prstGeom prst="arc">
            <a:avLst>
              <a:gd name="adj1" fmla="val 16329952"/>
              <a:gd name="adj2" fmla="val 21268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42"/>
          <p:cNvSpPr/>
          <p:nvPr/>
        </p:nvSpPr>
        <p:spPr>
          <a:xfrm rot="7225968">
            <a:off x="2361761" y="3715361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6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229200"/>
            <a:ext cx="1815084" cy="1314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50" grpId="0"/>
      <p:bldP spid="57" grpId="0" animBg="1"/>
      <p:bldP spid="36" grpId="1"/>
      <p:bldP spid="40" grpId="0"/>
      <p:bldP spid="42" grpId="1" animBg="1"/>
      <p:bldP spid="4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aoblený obdélník 5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Konstrukce osy úhlu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427221"/>
            <a:ext cx="8280920" cy="95410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Sestrojíme kružnici s libovolným poloměrem a se středem ve vrcholu úhlu.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524328" y="2780928"/>
            <a:ext cx="4320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Symbol" pitchFamily="18" charset="2"/>
              </a:rPr>
              <a:t>o</a:t>
            </a:r>
            <a:endParaRPr lang="cs-CZ" sz="28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3" name="Oblouk 22"/>
          <p:cNvSpPr/>
          <p:nvPr/>
        </p:nvSpPr>
        <p:spPr>
          <a:xfrm rot="2968426">
            <a:off x="89595" y="2364615"/>
            <a:ext cx="5184289" cy="4993980"/>
          </a:xfrm>
          <a:prstGeom prst="arc">
            <a:avLst>
              <a:gd name="adj1" fmla="val 15864245"/>
              <a:gd name="adj2" fmla="val 19202000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56"/>
          <p:cNvGrpSpPr/>
          <p:nvPr/>
        </p:nvGrpSpPr>
        <p:grpSpPr>
          <a:xfrm>
            <a:off x="2253456" y="2694064"/>
            <a:ext cx="4176464" cy="2808124"/>
            <a:chOff x="4283968" y="2636912"/>
            <a:chExt cx="4176464" cy="2808124"/>
          </a:xfrm>
        </p:grpSpPr>
        <p:grpSp>
          <p:nvGrpSpPr>
            <p:cNvPr id="3" name="Skupina 55"/>
            <p:cNvGrpSpPr/>
            <p:nvPr/>
          </p:nvGrpSpPr>
          <p:grpSpPr>
            <a:xfrm>
              <a:off x="4283968" y="3954854"/>
              <a:ext cx="4176464" cy="1490182"/>
              <a:chOff x="4283968" y="3954854"/>
              <a:chExt cx="4176464" cy="1490182"/>
            </a:xfrm>
          </p:grpSpPr>
          <p:sp>
            <p:nvSpPr>
              <p:cNvPr id="27" name="TextovéPole 26"/>
              <p:cNvSpPr txBox="1"/>
              <p:nvPr/>
            </p:nvSpPr>
            <p:spPr>
              <a:xfrm>
                <a:off x="5076056" y="4293096"/>
                <a:ext cx="500288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800" b="1" dirty="0" smtClean="0">
                    <a:latin typeface="Symbol" pitchFamily="18" charset="2"/>
                  </a:rPr>
                  <a:t>b</a:t>
                </a:r>
                <a:endParaRPr lang="cs-CZ" sz="2800" b="1" dirty="0">
                  <a:latin typeface="Symbol" pitchFamily="18" charset="2"/>
                </a:endParaRPr>
              </a:p>
            </p:txBody>
          </p:sp>
          <p:sp>
            <p:nvSpPr>
              <p:cNvPr id="51" name="Oblouk 50"/>
              <p:cNvSpPr/>
              <p:nvPr/>
            </p:nvSpPr>
            <p:spPr>
              <a:xfrm rot="3556334">
                <a:off x="4249457" y="4015030"/>
                <a:ext cx="1490182" cy="1369829"/>
              </a:xfrm>
              <a:prstGeom prst="arc">
                <a:avLst>
                  <a:gd name="adj1" fmla="val 14866181"/>
                  <a:gd name="adj2" fmla="val 18819649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52" name="Přímá spojovací čára 51"/>
              <p:cNvCxnSpPr/>
              <p:nvPr/>
            </p:nvCxnSpPr>
            <p:spPr>
              <a:xfrm>
                <a:off x="4283968" y="4869160"/>
                <a:ext cx="41764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Přímá spojovací čára 52"/>
            <p:cNvCxnSpPr/>
            <p:nvPr/>
          </p:nvCxnSpPr>
          <p:spPr>
            <a:xfrm flipV="1">
              <a:off x="4283968" y="2636912"/>
              <a:ext cx="3384376" cy="22322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blouk 29"/>
          <p:cNvSpPr/>
          <p:nvPr/>
        </p:nvSpPr>
        <p:spPr>
          <a:xfrm rot="2968426">
            <a:off x="2609877" y="2501250"/>
            <a:ext cx="5184289" cy="4993980"/>
          </a:xfrm>
          <a:prstGeom prst="arc">
            <a:avLst>
              <a:gd name="adj1" fmla="val 14617518"/>
              <a:gd name="adj2" fmla="val 17734490"/>
            </a:avLst>
          </a:prstGeom>
          <a:ln w="31750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Skupina 38"/>
          <p:cNvGrpSpPr/>
          <p:nvPr/>
        </p:nvGrpSpPr>
        <p:grpSpPr>
          <a:xfrm>
            <a:off x="5148064" y="4869160"/>
            <a:ext cx="144016" cy="144016"/>
            <a:chOff x="5580112" y="4509120"/>
            <a:chExt cx="144016" cy="144016"/>
          </a:xfrm>
        </p:grpSpPr>
        <p:cxnSp>
          <p:nvCxnSpPr>
            <p:cNvPr id="29" name="Přímá spojovací čára 28"/>
            <p:cNvCxnSpPr/>
            <p:nvPr/>
          </p:nvCxnSpPr>
          <p:spPr>
            <a:xfrm>
              <a:off x="5580112" y="4509120"/>
              <a:ext cx="144016" cy="144016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/>
            <p:nvPr/>
          </p:nvCxnSpPr>
          <p:spPr>
            <a:xfrm flipH="1">
              <a:off x="5580112" y="4509120"/>
              <a:ext cx="135632" cy="142874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Skupina 39"/>
          <p:cNvGrpSpPr/>
          <p:nvPr/>
        </p:nvGrpSpPr>
        <p:grpSpPr>
          <a:xfrm>
            <a:off x="4586852" y="3255843"/>
            <a:ext cx="144016" cy="144016"/>
            <a:chOff x="5580112" y="4509120"/>
            <a:chExt cx="144016" cy="144016"/>
          </a:xfrm>
        </p:grpSpPr>
        <p:cxnSp>
          <p:nvCxnSpPr>
            <p:cNvPr id="42" name="Přímá spojovací čára 41"/>
            <p:cNvCxnSpPr/>
            <p:nvPr/>
          </p:nvCxnSpPr>
          <p:spPr>
            <a:xfrm>
              <a:off x="5580112" y="4509120"/>
              <a:ext cx="144016" cy="144016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 flipH="1">
              <a:off x="5580112" y="4509120"/>
              <a:ext cx="135632" cy="142874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4" name="Přímá spojovací čára 53"/>
          <p:cNvCxnSpPr/>
          <p:nvPr/>
        </p:nvCxnSpPr>
        <p:spPr>
          <a:xfrm flipV="1">
            <a:off x="2267744" y="3140968"/>
            <a:ext cx="5904656" cy="1785344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Skupina 45"/>
          <p:cNvGrpSpPr/>
          <p:nvPr/>
        </p:nvGrpSpPr>
        <p:grpSpPr>
          <a:xfrm>
            <a:off x="2195736" y="4849545"/>
            <a:ext cx="144016" cy="144016"/>
            <a:chOff x="5580112" y="4509120"/>
            <a:chExt cx="144016" cy="144016"/>
          </a:xfrm>
        </p:grpSpPr>
        <p:cxnSp>
          <p:nvCxnSpPr>
            <p:cNvPr id="47" name="Přímá spojovací čára 46"/>
            <p:cNvCxnSpPr/>
            <p:nvPr/>
          </p:nvCxnSpPr>
          <p:spPr>
            <a:xfrm>
              <a:off x="5580112" y="4509120"/>
              <a:ext cx="144016" cy="144016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Přímá spojovací čára 47"/>
            <p:cNvCxnSpPr/>
            <p:nvPr/>
          </p:nvCxnSpPr>
          <p:spPr>
            <a:xfrm flipH="1">
              <a:off x="5580112" y="4509120"/>
              <a:ext cx="135632" cy="142874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Oblouk 48"/>
          <p:cNvSpPr/>
          <p:nvPr/>
        </p:nvSpPr>
        <p:spPr>
          <a:xfrm rot="2968426">
            <a:off x="2033813" y="768164"/>
            <a:ext cx="5184289" cy="4993980"/>
          </a:xfrm>
          <a:prstGeom prst="arc">
            <a:avLst>
              <a:gd name="adj1" fmla="val 17271392"/>
              <a:gd name="adj2" fmla="val 20326481"/>
            </a:avLst>
          </a:prstGeom>
          <a:ln w="31750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TextovéPole 56"/>
          <p:cNvSpPr txBox="1"/>
          <p:nvPr/>
        </p:nvSpPr>
        <p:spPr>
          <a:xfrm>
            <a:off x="405552" y="5427221"/>
            <a:ext cx="8280920" cy="95410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 průsečících této kružnice s rameny úhlu sestrojíme dvě kružnice se stejným poloměrem.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415568" y="5427221"/>
            <a:ext cx="8280920" cy="95410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Průsečíkem těchto kružnic a vrcholem úhlu vedeme přímku – osu úhlu.</a:t>
            </a: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 animBg="1"/>
      <p:bldP spid="30" grpId="0" animBg="1"/>
      <p:bldP spid="49" grpId="0" animBg="1"/>
      <p:bldP spid="57" grpId="0" animBg="1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Zaoblený obdélník 75"/>
          <p:cNvSpPr/>
          <p:nvPr/>
        </p:nvSpPr>
        <p:spPr>
          <a:xfrm>
            <a:off x="237232" y="259415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cxnSp>
        <p:nvCxnSpPr>
          <p:cNvPr id="27" name="Přímá spojovací čára 26"/>
          <p:cNvCxnSpPr>
            <a:stCxn id="12" idx="2"/>
          </p:cNvCxnSpPr>
          <p:nvPr/>
        </p:nvCxnSpPr>
        <p:spPr>
          <a:xfrm>
            <a:off x="3461965" y="1442393"/>
            <a:ext cx="677987" cy="3426767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Konstrukce kružnice vepsané 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Volný tvar 9"/>
          <p:cNvSpPr/>
          <p:nvPr/>
        </p:nvSpPr>
        <p:spPr>
          <a:xfrm rot="15384759">
            <a:off x="2464807" y="1032511"/>
            <a:ext cx="3255056" cy="387003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1979712" y="407707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75856" y="980728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6300192" y="407707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339752" y="227687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Symbol" pitchFamily="18" charset="2"/>
              </a:rPr>
              <a:t>b</a:t>
            </a:r>
            <a:endParaRPr lang="cs-CZ" sz="2400" baseline="-25000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707904" y="44371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Symbol" pitchFamily="18" charset="2"/>
              </a:rPr>
              <a:t>g</a:t>
            </a:r>
            <a:endParaRPr lang="cs-CZ" sz="2400" baseline="-25000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25" name="Oblouk 24"/>
          <p:cNvSpPr/>
          <p:nvPr/>
        </p:nvSpPr>
        <p:spPr>
          <a:xfrm>
            <a:off x="215976" y="1953296"/>
            <a:ext cx="4140000" cy="4140000"/>
          </a:xfrm>
          <a:prstGeom prst="arc">
            <a:avLst>
              <a:gd name="adj1" fmla="val 16878009"/>
              <a:gd name="adj2" fmla="val 1501097"/>
            </a:avLst>
          </a:prstGeom>
          <a:noFill/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flipH="1">
            <a:off x="4109567" y="2025304"/>
            <a:ext cx="4140000" cy="4140000"/>
          </a:xfrm>
          <a:prstGeom prst="arc">
            <a:avLst>
              <a:gd name="adj1" fmla="val 17913981"/>
              <a:gd name="adj2" fmla="val 618542"/>
            </a:avLst>
          </a:prstGeom>
          <a:noFill/>
          <a:ln w="158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>
            <a:off x="1440112" y="-638992"/>
            <a:ext cx="4140000" cy="4140000"/>
          </a:xfrm>
          <a:prstGeom prst="arc">
            <a:avLst>
              <a:gd name="adj1" fmla="val 1876456"/>
              <a:gd name="adj2" fmla="val 7459642"/>
            </a:avLst>
          </a:prstGeom>
          <a:noFill/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ovací čára 40"/>
          <p:cNvCxnSpPr/>
          <p:nvPr/>
        </p:nvCxnSpPr>
        <p:spPr>
          <a:xfrm>
            <a:off x="2123728" y="2564904"/>
            <a:ext cx="4176464" cy="1512168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blouk 56"/>
          <p:cNvSpPr/>
          <p:nvPr/>
        </p:nvSpPr>
        <p:spPr>
          <a:xfrm flipH="1">
            <a:off x="1043608" y="1628800"/>
            <a:ext cx="3240000" cy="3240000"/>
          </a:xfrm>
          <a:prstGeom prst="arc">
            <a:avLst>
              <a:gd name="adj1" fmla="val 6062132"/>
              <a:gd name="adj2" fmla="val 9682163"/>
            </a:avLst>
          </a:prstGeom>
          <a:noFill/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0" name="Přímá spojovací čára 59"/>
          <p:cNvCxnSpPr/>
          <p:nvPr/>
        </p:nvCxnSpPr>
        <p:spPr>
          <a:xfrm flipH="1">
            <a:off x="2411760" y="1628800"/>
            <a:ext cx="3744416" cy="2448272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5940152" y="16288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Symbol" pitchFamily="18" charset="2"/>
              </a:rPr>
              <a:t>a</a:t>
            </a:r>
            <a:endParaRPr lang="cs-CZ" sz="2400" baseline="-25000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827584" y="5877272"/>
            <a:ext cx="691276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osu úhlu CAB.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67544" y="5877272"/>
            <a:ext cx="820891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osu úhlu ABC.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39552" y="5858108"/>
            <a:ext cx="8064896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osu úhlu BCA.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611560" y="5571237"/>
            <a:ext cx="8100392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 průsečíku os leží střed kružnice trojúhelníku vepsané.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1" name="TextovéPole 50"/>
          <p:cNvSpPr txBox="1"/>
          <p:nvPr/>
        </p:nvSpPr>
        <p:spPr>
          <a:xfrm flipH="1">
            <a:off x="3707904" y="263691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52" name="Skupina 72"/>
          <p:cNvGrpSpPr/>
          <p:nvPr/>
        </p:nvGrpSpPr>
        <p:grpSpPr>
          <a:xfrm>
            <a:off x="3799511" y="3049342"/>
            <a:ext cx="16" cy="257326"/>
            <a:chOff x="7452304" y="4935842"/>
            <a:chExt cx="16" cy="257326"/>
          </a:xfrm>
        </p:grpSpPr>
        <p:cxnSp>
          <p:nvCxnSpPr>
            <p:cNvPr id="53" name="Přímá spojovací čára 52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Přímá spojovací čára 54"/>
          <p:cNvCxnSpPr/>
          <p:nvPr/>
        </p:nvCxnSpPr>
        <p:spPr>
          <a:xfrm flipV="1">
            <a:off x="3798401" y="3222502"/>
            <a:ext cx="0" cy="86409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3539510" y="313096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Elipsa 61"/>
          <p:cNvSpPr/>
          <p:nvPr/>
        </p:nvSpPr>
        <p:spPr>
          <a:xfrm>
            <a:off x="2854566" y="2132856"/>
            <a:ext cx="1962000" cy="19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TextovéPole 64"/>
          <p:cNvSpPr txBox="1"/>
          <p:nvPr/>
        </p:nvSpPr>
        <p:spPr>
          <a:xfrm>
            <a:off x="3563888" y="17431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504056" y="5571237"/>
            <a:ext cx="8100392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 nalezení středu kružnice vepsané stačí sestrojit osy dvou úhlů trojúhelníku.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9" name="Oblouk 38"/>
          <p:cNvSpPr/>
          <p:nvPr/>
        </p:nvSpPr>
        <p:spPr>
          <a:xfrm>
            <a:off x="1620032" y="477032"/>
            <a:ext cx="3240000" cy="3240000"/>
          </a:xfrm>
          <a:prstGeom prst="arc">
            <a:avLst>
              <a:gd name="adj1" fmla="val 19949624"/>
              <a:gd name="adj2" fmla="val 2166300"/>
            </a:avLst>
          </a:prstGeom>
          <a:noFill/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louk 45"/>
          <p:cNvSpPr/>
          <p:nvPr/>
        </p:nvSpPr>
        <p:spPr>
          <a:xfrm>
            <a:off x="2555776" y="2492896"/>
            <a:ext cx="3240000" cy="3240000"/>
          </a:xfrm>
          <a:prstGeom prst="arc">
            <a:avLst>
              <a:gd name="adj1" fmla="val 11657662"/>
              <a:gd name="adj2" fmla="val 15520295"/>
            </a:avLst>
          </a:prstGeom>
          <a:noFill/>
          <a:ln w="158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blouk 46"/>
          <p:cNvSpPr/>
          <p:nvPr/>
        </p:nvSpPr>
        <p:spPr>
          <a:xfrm>
            <a:off x="3059832" y="1052736"/>
            <a:ext cx="3240000" cy="3240000"/>
          </a:xfrm>
          <a:prstGeom prst="arc">
            <a:avLst>
              <a:gd name="adj1" fmla="val 9626193"/>
              <a:gd name="adj2" fmla="val 13948138"/>
            </a:avLst>
          </a:prstGeom>
          <a:noFill/>
          <a:ln w="158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louk 62"/>
          <p:cNvSpPr/>
          <p:nvPr/>
        </p:nvSpPr>
        <p:spPr>
          <a:xfrm>
            <a:off x="2627784" y="2421248"/>
            <a:ext cx="3240000" cy="3240000"/>
          </a:xfrm>
          <a:prstGeom prst="arc">
            <a:avLst>
              <a:gd name="adj1" fmla="val 15403477"/>
              <a:gd name="adj2" fmla="val 20179025"/>
            </a:avLst>
          </a:prstGeom>
          <a:noFill/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louk 63"/>
          <p:cNvSpPr/>
          <p:nvPr/>
        </p:nvSpPr>
        <p:spPr>
          <a:xfrm flipH="1">
            <a:off x="3419872" y="1268760"/>
            <a:ext cx="3240000" cy="3240000"/>
          </a:xfrm>
          <a:prstGeom prst="arc">
            <a:avLst>
              <a:gd name="adj1" fmla="val 2219936"/>
              <a:gd name="adj2" fmla="val 6781539"/>
            </a:avLst>
          </a:prstGeom>
          <a:noFill/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1" name="Oblouk 70"/>
          <p:cNvSpPr/>
          <p:nvPr/>
        </p:nvSpPr>
        <p:spPr>
          <a:xfrm rot="16200000">
            <a:off x="3405687" y="3645128"/>
            <a:ext cx="936000" cy="936000"/>
          </a:xfrm>
          <a:prstGeom prst="arc">
            <a:avLst>
              <a:gd name="adj1" fmla="val 16329952"/>
              <a:gd name="adj2" fmla="val 21000637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Elipsa 71"/>
          <p:cNvSpPr/>
          <p:nvPr/>
        </p:nvSpPr>
        <p:spPr>
          <a:xfrm rot="7225968">
            <a:off x="3658468" y="3924065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5" grpId="0" animBg="1"/>
      <p:bldP spid="25" grpId="1" animBg="1"/>
      <p:bldP spid="26" grpId="0" animBg="1"/>
      <p:bldP spid="26" grpId="1" animBg="1"/>
      <p:bldP spid="36" grpId="0" animBg="1"/>
      <p:bldP spid="36" grpId="1" animBg="1"/>
      <p:bldP spid="57" grpId="0" animBg="1"/>
      <p:bldP spid="57" grpId="1" animBg="1"/>
      <p:bldP spid="73" grpId="0"/>
      <p:bldP spid="42" grpId="0" animBg="1"/>
      <p:bldP spid="34" grpId="0" animBg="1"/>
      <p:bldP spid="40" grpId="0" animBg="1"/>
      <p:bldP spid="56" grpId="0" animBg="1"/>
      <p:bldP spid="51" grpId="0"/>
      <p:bldP spid="61" grpId="0"/>
      <p:bldP spid="62" grpId="0" animBg="1"/>
      <p:bldP spid="65" grpId="0"/>
      <p:bldP spid="66" grpId="0" animBg="1"/>
      <p:bldP spid="39" grpId="0" animBg="1"/>
      <p:bldP spid="39" grpId="1" animBg="1"/>
      <p:bldP spid="46" grpId="0" animBg="1"/>
      <p:bldP spid="46" grpId="1" animBg="1"/>
      <p:bldP spid="47" grpId="0" animBg="1"/>
      <p:bldP spid="47" grpId="1" animBg="1"/>
      <p:bldP spid="63" grpId="0" animBg="1"/>
      <p:bldP spid="63" grpId="1" animBg="1"/>
      <p:bldP spid="64" grpId="0" animBg="1"/>
      <p:bldP spid="64" grpId="1" animBg="1"/>
      <p:bldP spid="71" grpId="0" animBg="1"/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16632"/>
            <a:ext cx="7992888" cy="107721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vepsaná rovnostrannému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78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085184"/>
            <a:ext cx="1815084" cy="1314907"/>
          </a:xfrm>
          <a:prstGeom prst="rect">
            <a:avLst/>
          </a:prstGeom>
          <a:noFill/>
        </p:spPr>
      </p:pic>
      <p:cxnSp>
        <p:nvCxnSpPr>
          <p:cNvPr id="32" name="Přímá spojovací čára 31"/>
          <p:cNvCxnSpPr>
            <a:endCxn id="22" idx="4"/>
          </p:cNvCxnSpPr>
          <p:nvPr/>
        </p:nvCxnSpPr>
        <p:spPr>
          <a:xfrm>
            <a:off x="1835696" y="3140968"/>
            <a:ext cx="3706972" cy="2160240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195736" y="400506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o</a:t>
            </a:r>
            <a:r>
              <a:rPr lang="cs-CZ" sz="2400" baseline="-25000" noProof="1" smtClean="0">
                <a:latin typeface="Symbol" pitchFamily="18" charset="2"/>
              </a:rPr>
              <a:t>g</a:t>
            </a:r>
            <a:endParaRPr lang="cs-CZ" sz="2400" baseline="-25000" noProof="1">
              <a:latin typeface="Symbol" pitchFamily="18" charset="2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923928" y="400506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o</a:t>
            </a:r>
            <a:r>
              <a:rPr lang="cs-CZ" sz="2400" baseline="-25000" noProof="1" smtClean="0">
                <a:latin typeface="Symbol" pitchFamily="18" charset="2"/>
              </a:rPr>
              <a:t>d</a:t>
            </a:r>
            <a:endParaRPr lang="cs-CZ" sz="2400" baseline="-25000" noProof="1">
              <a:latin typeface="Symbol" pitchFamily="18" charset="2"/>
            </a:endParaRPr>
          </a:p>
        </p:txBody>
      </p:sp>
      <p:cxnSp>
        <p:nvCxnSpPr>
          <p:cNvPr id="36" name="Přímá spojovací čára 35"/>
          <p:cNvCxnSpPr>
            <a:stCxn id="22" idx="2"/>
          </p:cNvCxnSpPr>
          <p:nvPr/>
        </p:nvCxnSpPr>
        <p:spPr>
          <a:xfrm flipV="1">
            <a:off x="1115616" y="3140968"/>
            <a:ext cx="3816424" cy="2160240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Skupina 72"/>
          <p:cNvGrpSpPr/>
          <p:nvPr/>
        </p:nvGrpSpPr>
        <p:grpSpPr>
          <a:xfrm>
            <a:off x="3362153" y="3904480"/>
            <a:ext cx="16" cy="257326"/>
            <a:chOff x="7452304" y="4935842"/>
            <a:chExt cx="16" cy="257326"/>
          </a:xfrm>
        </p:grpSpPr>
        <p:cxnSp>
          <p:nvCxnSpPr>
            <p:cNvPr id="64" name="Přímá spojovací čára 63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Přímá spojovací čára 65"/>
          <p:cNvCxnSpPr/>
          <p:nvPr/>
        </p:nvCxnSpPr>
        <p:spPr>
          <a:xfrm flipV="1">
            <a:off x="3343431" y="4005064"/>
            <a:ext cx="18722" cy="12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ipsa 66"/>
          <p:cNvSpPr/>
          <p:nvPr/>
        </p:nvSpPr>
        <p:spPr>
          <a:xfrm>
            <a:off x="2052000" y="2752632"/>
            <a:ext cx="2556000" cy="255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ovéPole 67"/>
          <p:cNvSpPr txBox="1"/>
          <p:nvPr/>
        </p:nvSpPr>
        <p:spPr>
          <a:xfrm flipH="1">
            <a:off x="827584" y="522920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2915816" y="1124744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E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 flipH="1">
            <a:off x="5508104" y="55892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796136" y="1556792"/>
            <a:ext cx="2952328" cy="1938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Kde bude ležet střed </a:t>
            </a:r>
            <a:r>
              <a:rPr lang="cs-CZ" sz="2400" b="1" noProof="1" smtClean="0">
                <a:solidFill>
                  <a:schemeClr val="tx1"/>
                </a:solidFill>
                <a:latin typeface="Comic Sans MS" pitchFamily="66" charset="0"/>
              </a:rPr>
              <a:t>kružnice vepsané 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rovnostrannému trojúhelníku?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83" name="TextovéPole 82"/>
          <p:cNvSpPr txBox="1"/>
          <p:nvPr/>
        </p:nvSpPr>
        <p:spPr>
          <a:xfrm flipH="1">
            <a:off x="3059832" y="342900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Rovnoramenný trojúhelník 21"/>
          <p:cNvSpPr/>
          <p:nvPr/>
        </p:nvSpPr>
        <p:spPr>
          <a:xfrm>
            <a:off x="1115616" y="1484784"/>
            <a:ext cx="4427052" cy="38164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louk 43"/>
          <p:cNvSpPr/>
          <p:nvPr/>
        </p:nvSpPr>
        <p:spPr>
          <a:xfrm rot="16200000">
            <a:off x="3923928" y="2996952"/>
            <a:ext cx="936000" cy="936000"/>
          </a:xfrm>
          <a:prstGeom prst="arc">
            <a:avLst>
              <a:gd name="adj1" fmla="val 8356776"/>
              <a:gd name="adj2" fmla="val 14346475"/>
            </a:avLst>
          </a:prstGeom>
          <a:noFill/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Elipsa 44"/>
          <p:cNvSpPr/>
          <p:nvPr/>
        </p:nvSpPr>
        <p:spPr>
          <a:xfrm rot="7225968">
            <a:off x="4383312" y="3640752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louk 45"/>
          <p:cNvSpPr/>
          <p:nvPr/>
        </p:nvSpPr>
        <p:spPr>
          <a:xfrm rot="16200000">
            <a:off x="2862860" y="4725144"/>
            <a:ext cx="936000" cy="936000"/>
          </a:xfrm>
          <a:prstGeom prst="arc">
            <a:avLst>
              <a:gd name="adj1" fmla="val 15491116"/>
              <a:gd name="adj2" fmla="val 21579383"/>
            </a:avLst>
          </a:prstGeom>
          <a:noFill/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Elipsa 46"/>
          <p:cNvSpPr/>
          <p:nvPr/>
        </p:nvSpPr>
        <p:spPr>
          <a:xfrm rot="7225968">
            <a:off x="3158608" y="5023193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ovací čára 47"/>
          <p:cNvCxnSpPr/>
          <p:nvPr/>
        </p:nvCxnSpPr>
        <p:spPr>
          <a:xfrm flipH="1">
            <a:off x="3339570" y="2924944"/>
            <a:ext cx="43432" cy="3240360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flipV="1">
            <a:off x="1907704" y="2903028"/>
            <a:ext cx="3456384" cy="194421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3347864" y="55172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o</a:t>
            </a:r>
            <a:r>
              <a:rPr lang="cs-CZ" sz="2400" baseline="-25000" noProof="1" smtClean="0">
                <a:latin typeface="Comic Sans MS" pitchFamily="66" charset="0"/>
              </a:rPr>
              <a:t>e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860032" y="321297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o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57" name="Elipsa 56"/>
          <p:cNvSpPr/>
          <p:nvPr/>
        </p:nvSpPr>
        <p:spPr>
          <a:xfrm>
            <a:off x="748728" y="1484784"/>
            <a:ext cx="5148000" cy="51480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5940152" y="1628800"/>
            <a:ext cx="2556792" cy="1938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Kde bude ležet střed </a:t>
            </a:r>
            <a:r>
              <a:rPr lang="cs-CZ" sz="2400" b="1" noProof="1" smtClean="0">
                <a:solidFill>
                  <a:schemeClr val="tx1"/>
                </a:solidFill>
                <a:latin typeface="Comic Sans MS" pitchFamily="66" charset="0"/>
              </a:rPr>
              <a:t>kružnice opsané 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tomuto rovnostrannémutrojúhelníku?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6084168" y="1556792"/>
            <a:ext cx="2592288" cy="2677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Střed kružnice vepsané je totožný se středem kružnice opsané rovnostrannému trojúhelníku.</a:t>
            </a:r>
            <a:endParaRPr lang="cs-CZ" sz="2400" b="1" noProof="1">
              <a:solidFill>
                <a:srgbClr val="FF0000"/>
              </a:solidFill>
              <a:latin typeface="Symbol" pitchFamily="18" charset="2"/>
            </a:endParaRPr>
          </a:p>
        </p:txBody>
      </p:sp>
      <p:grpSp>
        <p:nvGrpSpPr>
          <p:cNvPr id="31" name="Skupina 72"/>
          <p:cNvGrpSpPr/>
          <p:nvPr/>
        </p:nvGrpSpPr>
        <p:grpSpPr>
          <a:xfrm>
            <a:off x="3362137" y="3903915"/>
            <a:ext cx="16" cy="257326"/>
            <a:chOff x="7452304" y="4935842"/>
            <a:chExt cx="16" cy="257326"/>
          </a:xfrm>
        </p:grpSpPr>
        <p:cxnSp>
          <p:nvCxnSpPr>
            <p:cNvPr id="37" name="Přímá spojovací čára 36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chemeClr val="tx2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ovéPole 38"/>
          <p:cNvSpPr txBox="1"/>
          <p:nvPr/>
        </p:nvSpPr>
        <p:spPr>
          <a:xfrm flipH="1">
            <a:off x="3347864" y="3429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latin typeface="Comic Sans MS" pitchFamily="66" charset="0"/>
              </a:rPr>
              <a:t>=S</a:t>
            </a:r>
            <a:r>
              <a:rPr lang="cs-CZ" sz="2400" baseline="-25000" dirty="0" smtClean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cs-CZ" sz="2400" baseline="-25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347864" y="450912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r</a:t>
            </a:r>
            <a:endParaRPr lang="cs-CZ" sz="2400" baseline="-25000" noProof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5" grpId="0"/>
      <p:bldP spid="35" grpId="1"/>
      <p:bldP spid="67" grpId="0" animBg="1"/>
      <p:bldP spid="27" grpId="0" animBg="1"/>
      <p:bldP spid="83" grpId="0"/>
      <p:bldP spid="44" grpId="0" animBg="1"/>
      <p:bldP spid="45" grpId="0" animBg="1"/>
      <p:bldP spid="46" grpId="0" animBg="1"/>
      <p:bldP spid="46" grpId="1" animBg="1"/>
      <p:bldP spid="47" grpId="0" animBg="1"/>
      <p:bldP spid="47" grpId="1" animBg="1"/>
      <p:bldP spid="55" grpId="0"/>
      <p:bldP spid="56" grpId="0"/>
      <p:bldP spid="57" grpId="0" animBg="1"/>
      <p:bldP spid="30" grpId="0" animBg="1"/>
      <p:bldP spid="84" grpId="0" animBg="1"/>
      <p:bldP spid="39" grpId="0"/>
      <p:bldP spid="40" grpId="0"/>
      <p:bldP spid="4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14048</TotalTime>
  <Words>321</Words>
  <Application>Microsoft Office PowerPoint</Application>
  <PresentationFormat>Předvádění na obrazovce (4:3)</PresentationFormat>
  <Paragraphs>106</Paragraphs>
  <Slides>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300</cp:revision>
  <dcterms:created xsi:type="dcterms:W3CDTF">2012-09-23T08:27:50Z</dcterms:created>
  <dcterms:modified xsi:type="dcterms:W3CDTF">2014-03-14T19:59:00Z</dcterms:modified>
</cp:coreProperties>
</file>