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351" r:id="rId4"/>
    <p:sldId id="353" r:id="rId5"/>
    <p:sldId id="352" r:id="rId6"/>
    <p:sldId id="334" r:id="rId7"/>
    <p:sldId id="342" r:id="rId8"/>
    <p:sldId id="337" r:id="rId9"/>
    <p:sldId id="354" r:id="rId10"/>
    <p:sldId id="29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3" autoAdjust="0"/>
    <p:restoredTop sz="95669" autoAdjust="0"/>
  </p:normalViewPr>
  <p:slideViewPr>
    <p:cSldViewPr>
      <p:cViewPr varScale="1">
        <p:scale>
          <a:sx n="67" d="100"/>
          <a:sy n="67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Kružnice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opsaná trojúhelníku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VY_32_INOVACE_39.11.KUB.MA.6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06. 03. 2014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DDtěžnice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opsaná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08104" y="1124744"/>
            <a:ext cx="3132856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Dokážeš sestrojit kružnici procházející všemi vrcholy trojúhelníku?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3059832" y="278092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Elipsa 56"/>
          <p:cNvSpPr/>
          <p:nvPr/>
        </p:nvSpPr>
        <p:spPr>
          <a:xfrm>
            <a:off x="841872" y="980728"/>
            <a:ext cx="4608512" cy="4608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72"/>
          <p:cNvGrpSpPr/>
          <p:nvPr/>
        </p:nvGrpSpPr>
        <p:grpSpPr>
          <a:xfrm>
            <a:off x="3131840" y="3155256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5580112" y="3573016"/>
            <a:ext cx="3132856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Jak najdeme střed takové kružnice?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 flipV="1">
            <a:off x="899592" y="3284986"/>
            <a:ext cx="2208287" cy="64807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835696" y="314096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3131840" y="3284982"/>
            <a:ext cx="2232248" cy="57606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707904" y="3429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1" name="Přímá spojovací čára 20"/>
          <p:cNvCxnSpPr>
            <a:endCxn id="10" idx="2"/>
          </p:cNvCxnSpPr>
          <p:nvPr/>
        </p:nvCxnSpPr>
        <p:spPr>
          <a:xfrm flipH="1" flipV="1">
            <a:off x="2225347" y="1194797"/>
            <a:ext cx="906493" cy="209018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555776" y="17728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7" grpId="0" animBg="1"/>
      <p:bldP spid="30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395536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opsaná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1043608" y="486916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4860032" y="479715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08104" y="1124744"/>
            <a:ext cx="3132856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Zkusíme najít nejprve střed kružnice procházející dvěma body.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grpSp>
        <p:nvGrpSpPr>
          <p:cNvPr id="2" name="Skupina 72"/>
          <p:cNvGrpSpPr/>
          <p:nvPr/>
        </p:nvGrpSpPr>
        <p:grpSpPr>
          <a:xfrm>
            <a:off x="3131840" y="2852936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ovéPole 29"/>
          <p:cNvSpPr txBox="1"/>
          <p:nvPr/>
        </p:nvSpPr>
        <p:spPr>
          <a:xfrm>
            <a:off x="5508104" y="4005064"/>
            <a:ext cx="3132856" cy="1815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Středy všech těchto kružnic leží na ose úsečky AB.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1192387" y="1963324"/>
            <a:ext cx="3880048" cy="3880048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1307826" y="2996952"/>
            <a:ext cx="3636000" cy="36360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933496" y="1177137"/>
            <a:ext cx="4392488" cy="439248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726435" y="620688"/>
            <a:ext cx="4816152" cy="4816152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>
            <a:off x="1331640" y="2492896"/>
            <a:ext cx="3600400" cy="36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4" name="Skupina 23"/>
          <p:cNvGrpSpPr/>
          <p:nvPr/>
        </p:nvGrpSpPr>
        <p:grpSpPr>
          <a:xfrm>
            <a:off x="1331640" y="4509120"/>
            <a:ext cx="3614288" cy="288032"/>
            <a:chOff x="1331640" y="4509120"/>
            <a:chExt cx="3614288" cy="288032"/>
          </a:xfrm>
        </p:grpSpPr>
        <p:cxnSp>
          <p:nvCxnSpPr>
            <p:cNvPr id="20" name="Přímá spojovací čára 19"/>
            <p:cNvCxnSpPr/>
            <p:nvPr/>
          </p:nvCxnSpPr>
          <p:spPr>
            <a:xfrm>
              <a:off x="1345928" y="4653136"/>
              <a:ext cx="3600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>
              <a:off x="4932040" y="4509120"/>
              <a:ext cx="0" cy="28803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1331640" y="4509120"/>
              <a:ext cx="0" cy="28803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72"/>
          <p:cNvGrpSpPr/>
          <p:nvPr/>
        </p:nvGrpSpPr>
        <p:grpSpPr>
          <a:xfrm>
            <a:off x="3131840" y="3774752"/>
            <a:ext cx="16" cy="257326"/>
            <a:chOff x="7452304" y="4935842"/>
            <a:chExt cx="16" cy="257326"/>
          </a:xfrm>
        </p:grpSpPr>
        <p:cxnSp>
          <p:nvCxnSpPr>
            <p:cNvPr id="32" name="Přímá spojovací čára 31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72"/>
          <p:cNvGrpSpPr/>
          <p:nvPr/>
        </p:nvGrpSpPr>
        <p:grpSpPr>
          <a:xfrm>
            <a:off x="3131840" y="4107778"/>
            <a:ext cx="16" cy="257326"/>
            <a:chOff x="7452304" y="4935842"/>
            <a:chExt cx="16" cy="257326"/>
          </a:xfrm>
        </p:grpSpPr>
        <p:cxnSp>
          <p:nvCxnSpPr>
            <p:cNvPr id="36" name="Přímá spojovací čára 35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Skupina 72"/>
          <p:cNvGrpSpPr/>
          <p:nvPr/>
        </p:nvGrpSpPr>
        <p:grpSpPr>
          <a:xfrm>
            <a:off x="3131840" y="3301402"/>
            <a:ext cx="16" cy="257326"/>
            <a:chOff x="7452304" y="4935842"/>
            <a:chExt cx="16" cy="257326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FF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Skupina 72"/>
          <p:cNvGrpSpPr/>
          <p:nvPr/>
        </p:nvGrpSpPr>
        <p:grpSpPr>
          <a:xfrm>
            <a:off x="3131840" y="4845345"/>
            <a:ext cx="16" cy="257326"/>
            <a:chOff x="7452304" y="4935842"/>
            <a:chExt cx="16" cy="257326"/>
          </a:xfrm>
        </p:grpSpPr>
        <p:cxnSp>
          <p:nvCxnSpPr>
            <p:cNvPr id="42" name="Přímá spojovací čára 41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čára 42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chemeClr val="tx2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/>
          <p:nvPr/>
        </p:nvCxnSpPr>
        <p:spPr>
          <a:xfrm>
            <a:off x="3122314" y="2060848"/>
            <a:ext cx="14288" cy="360000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3059832" y="21328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o</a:t>
            </a:r>
            <a:endParaRPr lang="cs-CZ" sz="2400" baseline="-25000" noProof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5" grpId="0" animBg="1"/>
      <p:bldP spid="25" grpId="1" animBg="1"/>
      <p:bldP spid="25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6" grpId="0" animBg="1"/>
      <p:bldP spid="26" grpId="1" animBg="1"/>
      <p:bldP spid="26" grpId="2" animBg="1"/>
      <p:bldP spid="57" grpId="0" animBg="1"/>
      <p:bldP spid="57" grpId="1" animBg="1"/>
      <p:bldP spid="57" grpId="2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DDtěžnice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opsaná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211960" y="184482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3568" y="17728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131840" y="43651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5580112" y="1988840"/>
            <a:ext cx="3024336" cy="2677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Střed kružnice opsané trojúhelníku leží v průsečíku os všech stran trojúhelníku.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828384" y="27952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Přímá spojovací čára 26"/>
          <p:cNvCxnSpPr/>
          <p:nvPr/>
        </p:nvCxnSpPr>
        <p:spPr>
          <a:xfrm>
            <a:off x="3122314" y="1600576"/>
            <a:ext cx="14288" cy="316835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771488" y="2162704"/>
            <a:ext cx="3600400" cy="172819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H="1">
            <a:off x="2699792" y="1471768"/>
            <a:ext cx="1986728" cy="231727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ipsa 56"/>
          <p:cNvSpPr/>
          <p:nvPr/>
        </p:nvSpPr>
        <p:spPr>
          <a:xfrm>
            <a:off x="813297" y="980728"/>
            <a:ext cx="4644000" cy="464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72"/>
          <p:cNvGrpSpPr/>
          <p:nvPr/>
        </p:nvGrpSpPr>
        <p:grpSpPr>
          <a:xfrm>
            <a:off x="3131840" y="3155256"/>
            <a:ext cx="16" cy="257326"/>
            <a:chOff x="7452304" y="4935842"/>
            <a:chExt cx="16" cy="257326"/>
          </a:xfrm>
        </p:grpSpPr>
        <p:cxnSp>
          <p:nvCxnSpPr>
            <p:cNvPr id="61" name="Přímá spojovací čára 60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Přímá spojovací čára 31"/>
          <p:cNvCxnSpPr/>
          <p:nvPr/>
        </p:nvCxnSpPr>
        <p:spPr>
          <a:xfrm flipV="1">
            <a:off x="899592" y="3284985"/>
            <a:ext cx="2232248" cy="64807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547664" y="32129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572000" y="50131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50" grpId="0"/>
      <p:bldP spid="57" grpId="0" animBg="1"/>
      <p:bldP spid="36" grpId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Konstrukce osy úsečky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196752"/>
            <a:ext cx="3888432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1. Sestroj kružnice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k</a:t>
            </a:r>
            <a:r>
              <a:rPr lang="cs-CZ" sz="2400" baseline="-25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se středy v krajních bodech úsečky a stejným poloměrem. (poloměr by měl být o kousek větší než je polovina úsečky)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923975" y="3717032"/>
            <a:ext cx="3960000" cy="237232"/>
            <a:chOff x="2276128" y="4415904"/>
            <a:chExt cx="4320000" cy="237232"/>
          </a:xfrm>
        </p:grpSpPr>
        <p:cxnSp>
          <p:nvCxnSpPr>
            <p:cNvPr id="11" name="Přímá spojovací čára 10"/>
            <p:cNvCxnSpPr/>
            <p:nvPr/>
          </p:nvCxnSpPr>
          <p:spPr>
            <a:xfrm flipV="1">
              <a:off x="6588224" y="4437112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>
              <a:off x="2276128" y="4517504"/>
              <a:ext cx="432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flipV="1">
              <a:off x="2276128" y="4415904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ovéPole 16"/>
          <p:cNvSpPr txBox="1"/>
          <p:nvPr/>
        </p:nvSpPr>
        <p:spPr>
          <a:xfrm flipH="1">
            <a:off x="491927" y="40050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 flipH="1">
            <a:off x="4740399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Oblouk 19"/>
          <p:cNvSpPr/>
          <p:nvPr/>
        </p:nvSpPr>
        <p:spPr>
          <a:xfrm>
            <a:off x="-1404664" y="1484784"/>
            <a:ext cx="4680000" cy="4680000"/>
          </a:xfrm>
          <a:prstGeom prst="arc">
            <a:avLst>
              <a:gd name="adj1" fmla="val 17007420"/>
              <a:gd name="adj2" fmla="val 4832284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 flipH="1">
            <a:off x="2530376" y="1485304"/>
            <a:ext cx="4680000" cy="4680000"/>
          </a:xfrm>
          <a:prstGeom prst="arc">
            <a:avLst>
              <a:gd name="adj1" fmla="val 17007420"/>
              <a:gd name="adj2" fmla="val 4832284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682155" y="12687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k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2903116" y="1844824"/>
            <a:ext cx="0" cy="4104456"/>
          </a:xfrm>
          <a:prstGeom prst="line">
            <a:avLst/>
          </a:prstGeom>
          <a:ln w="222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004048" y="4437112"/>
            <a:ext cx="388843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2. Průsečíky kružnic veď přímku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 - osu o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92392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k</a:t>
            </a:r>
            <a:r>
              <a:rPr lang="cs-CZ" sz="2400" baseline="-25000" dirty="0" smtClean="0">
                <a:latin typeface="Comic Sans MS" pitchFamily="66" charset="0"/>
              </a:rPr>
              <a:t>1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91581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22" grpId="0"/>
      <p:bldP spid="29" grpId="0"/>
      <p:bldP spid="31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aoblený obdélník 73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cxnSp>
        <p:nvCxnSpPr>
          <p:cNvPr id="27" name="Přímá spojovací čára 26"/>
          <p:cNvCxnSpPr/>
          <p:nvPr/>
        </p:nvCxnSpPr>
        <p:spPr>
          <a:xfrm flipH="1">
            <a:off x="4355976" y="2060848"/>
            <a:ext cx="16050" cy="360040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Konstrukce kružnice opsané 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Volný tvar 9"/>
          <p:cNvSpPr/>
          <p:nvPr/>
        </p:nvSpPr>
        <p:spPr>
          <a:xfrm rot="15384759">
            <a:off x="2464807" y="1032511"/>
            <a:ext cx="3255056" cy="387003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197971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98072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630019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24208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98824" y="39484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5" name="Oblouk 24"/>
          <p:cNvSpPr/>
          <p:nvPr/>
        </p:nvSpPr>
        <p:spPr>
          <a:xfrm>
            <a:off x="116360" y="1830938"/>
            <a:ext cx="4500000" cy="4500000"/>
          </a:xfrm>
          <a:prstGeom prst="arc">
            <a:avLst>
              <a:gd name="adj1" fmla="val 17346120"/>
              <a:gd name="adj2" fmla="val 3083554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flipH="1">
            <a:off x="4109567" y="1821677"/>
            <a:ext cx="4500000" cy="4500000"/>
          </a:xfrm>
          <a:prstGeom prst="arc">
            <a:avLst>
              <a:gd name="adj1" fmla="val 17543945"/>
              <a:gd name="adj2" fmla="val 3320488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129408" y="1832298"/>
            <a:ext cx="4500000" cy="4500000"/>
          </a:xfrm>
          <a:prstGeom prst="arc">
            <a:avLst>
              <a:gd name="adj1" fmla="val 13525885"/>
              <a:gd name="adj2" fmla="val 20984723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1203298" y="-816324"/>
            <a:ext cx="4500000" cy="4500000"/>
          </a:xfrm>
          <a:prstGeom prst="arc">
            <a:avLst>
              <a:gd name="adj1" fmla="val 2868952"/>
              <a:gd name="adj2" fmla="val 10812911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ovací čára 40"/>
          <p:cNvCxnSpPr/>
          <p:nvPr/>
        </p:nvCxnSpPr>
        <p:spPr>
          <a:xfrm>
            <a:off x="683568" y="1844824"/>
            <a:ext cx="4392488" cy="180020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louk 56"/>
          <p:cNvSpPr/>
          <p:nvPr/>
        </p:nvSpPr>
        <p:spPr>
          <a:xfrm flipH="1">
            <a:off x="4116712" y="1821512"/>
            <a:ext cx="4500000" cy="4500000"/>
          </a:xfrm>
          <a:prstGeom prst="arc">
            <a:avLst>
              <a:gd name="adj1" fmla="val 15924709"/>
              <a:gd name="adj2" fmla="val 910765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flipH="1">
            <a:off x="1198672" y="-819472"/>
            <a:ext cx="4500000" cy="4500000"/>
          </a:xfrm>
          <a:prstGeom prst="arc">
            <a:avLst>
              <a:gd name="adj1" fmla="val 4215923"/>
              <a:gd name="adj2" fmla="val 11284988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0" name="Přímá spojovací čára 59"/>
          <p:cNvCxnSpPr/>
          <p:nvPr/>
        </p:nvCxnSpPr>
        <p:spPr>
          <a:xfrm flipH="1">
            <a:off x="3856682" y="1254471"/>
            <a:ext cx="2412000" cy="266400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6084168" y="14127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043608" y="5517232"/>
            <a:ext cx="691276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úsečky AB.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95536" y="5498068"/>
            <a:ext cx="820891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úsečky AC.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67544" y="5498068"/>
            <a:ext cx="806489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osu úsečky BC.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32048" y="5499229"/>
            <a:ext cx="810039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 průsečíku os leží střed kružnice opsané trojúhelníku.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1" name="TextovéPole 50"/>
          <p:cNvSpPr txBox="1"/>
          <p:nvPr/>
        </p:nvSpPr>
        <p:spPr>
          <a:xfrm flipH="1">
            <a:off x="3995936" y="28529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52" name="Skupina 72"/>
          <p:cNvGrpSpPr/>
          <p:nvPr/>
        </p:nvGrpSpPr>
        <p:grpSpPr>
          <a:xfrm>
            <a:off x="4355960" y="3234722"/>
            <a:ext cx="16" cy="257326"/>
            <a:chOff x="7452304" y="4935842"/>
            <a:chExt cx="16" cy="257326"/>
          </a:xfrm>
        </p:grpSpPr>
        <p:cxnSp>
          <p:nvCxnSpPr>
            <p:cNvPr id="53" name="Přímá spojovací čára 52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Přímá spojovací čára 54"/>
          <p:cNvCxnSpPr>
            <a:stCxn id="10" idx="0"/>
          </p:cNvCxnSpPr>
          <p:nvPr/>
        </p:nvCxnSpPr>
        <p:spPr>
          <a:xfrm flipV="1">
            <a:off x="2373236" y="3356993"/>
            <a:ext cx="1982740" cy="73442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3203848" y="364502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Elipsa 61"/>
          <p:cNvSpPr/>
          <p:nvPr/>
        </p:nvSpPr>
        <p:spPr>
          <a:xfrm>
            <a:off x="2210024" y="1211040"/>
            <a:ext cx="4284000" cy="428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TextovéPole 64"/>
          <p:cNvSpPr txBox="1"/>
          <p:nvPr/>
        </p:nvSpPr>
        <p:spPr>
          <a:xfrm>
            <a:off x="6444208" y="29969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539552" y="5571237"/>
            <a:ext cx="810039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 nalezení středu kružnice opsané stačí sestrojit osy dvou stran trojúhelníku.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 animBg="1"/>
      <p:bldP spid="25" grpId="1" animBg="1"/>
      <p:bldP spid="26" grpId="0" animBg="1"/>
      <p:bldP spid="26" grpId="1" animBg="1"/>
      <p:bldP spid="35" grpId="0" animBg="1"/>
      <p:bldP spid="35" grpId="1" animBg="1"/>
      <p:bldP spid="36" grpId="0" animBg="1"/>
      <p:bldP spid="36" grpId="1" animBg="1"/>
      <p:bldP spid="57" grpId="0" animBg="1"/>
      <p:bldP spid="57" grpId="1" animBg="1"/>
      <p:bldP spid="59" grpId="0" animBg="1"/>
      <p:bldP spid="59" grpId="1" animBg="1"/>
      <p:bldP spid="73" grpId="0"/>
      <p:bldP spid="42" grpId="0" animBg="1"/>
      <p:bldP spid="34" grpId="0" animBg="1"/>
      <p:bldP spid="40" grpId="0" animBg="1"/>
      <p:bldP spid="56" grpId="0" animBg="1"/>
      <p:bldP spid="51" grpId="0"/>
      <p:bldP spid="61" grpId="0"/>
      <p:bldP spid="62" grpId="0" animBg="1"/>
      <p:bldP spid="65" grpId="0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opsaná tupoúhlému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8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sp>
        <p:nvSpPr>
          <p:cNvPr id="31" name="Volný tvar 30"/>
          <p:cNvSpPr/>
          <p:nvPr/>
        </p:nvSpPr>
        <p:spPr>
          <a:xfrm>
            <a:off x="814388" y="2605538"/>
            <a:ext cx="4757737" cy="3114675"/>
          </a:xfrm>
          <a:custGeom>
            <a:avLst/>
            <a:gdLst>
              <a:gd name="connsiteX0" fmla="*/ 0 w 4757737"/>
              <a:gd name="connsiteY0" fmla="*/ 0 h 3114675"/>
              <a:gd name="connsiteX1" fmla="*/ 757237 w 4757737"/>
              <a:gd name="connsiteY1" fmla="*/ 3114675 h 3114675"/>
              <a:gd name="connsiteX2" fmla="*/ 4757737 w 4757737"/>
              <a:gd name="connsiteY2" fmla="*/ 3114675 h 3114675"/>
              <a:gd name="connsiteX3" fmla="*/ 0 w 4757737"/>
              <a:gd name="connsiteY3" fmla="*/ 0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57737" h="3114675">
                <a:moveTo>
                  <a:pt x="0" y="0"/>
                </a:moveTo>
                <a:lnTo>
                  <a:pt x="757237" y="3114675"/>
                </a:lnTo>
                <a:lnTo>
                  <a:pt x="4757737" y="311467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ovací čára 31"/>
          <p:cNvCxnSpPr/>
          <p:nvPr/>
        </p:nvCxnSpPr>
        <p:spPr>
          <a:xfrm>
            <a:off x="3563888" y="2882160"/>
            <a:ext cx="0" cy="360040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475656" y="41783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y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131840" y="50424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z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36" name="Přímá spojovací čára 35"/>
          <p:cNvCxnSpPr/>
          <p:nvPr/>
        </p:nvCxnSpPr>
        <p:spPr>
          <a:xfrm flipV="1">
            <a:off x="395536" y="3458224"/>
            <a:ext cx="4176464" cy="108012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Skupina 72"/>
          <p:cNvGrpSpPr/>
          <p:nvPr/>
        </p:nvGrpSpPr>
        <p:grpSpPr>
          <a:xfrm>
            <a:off x="3563888" y="3603722"/>
            <a:ext cx="16" cy="257326"/>
            <a:chOff x="7452304" y="4935842"/>
            <a:chExt cx="16" cy="257326"/>
          </a:xfrm>
        </p:grpSpPr>
        <p:cxnSp>
          <p:nvCxnSpPr>
            <p:cNvPr id="64" name="Přímá spojovací čára 63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Přímá spojovací čára 65"/>
          <p:cNvCxnSpPr>
            <a:stCxn id="31" idx="1"/>
          </p:cNvCxnSpPr>
          <p:nvPr/>
        </p:nvCxnSpPr>
        <p:spPr>
          <a:xfrm flipV="1">
            <a:off x="1571625" y="3746256"/>
            <a:ext cx="1992263" cy="197395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a 66"/>
          <p:cNvSpPr/>
          <p:nvPr/>
        </p:nvSpPr>
        <p:spPr>
          <a:xfrm>
            <a:off x="640704" y="693344"/>
            <a:ext cx="5832000" cy="583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 flipH="1">
            <a:off x="1187624" y="56904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X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611560" y="216208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Z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 flipH="1">
            <a:off x="5292080" y="57624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Y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148064" y="1196752"/>
            <a:ext cx="3600400" cy="1569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Kde bude ležet střed kružnice opsané tupoúhlému trojúhelníku?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83" name="TextovéPole 82"/>
          <p:cNvSpPr txBox="1"/>
          <p:nvPr/>
        </p:nvSpPr>
        <p:spPr>
          <a:xfrm flipH="1">
            <a:off x="3131840" y="321297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5076056" y="1196752"/>
            <a:ext cx="3600400" cy="1569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Střed kružnice opsané tupoúhlému trojúhelníku leží vně trojúhelníku.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979712" y="45091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7" grpId="0" animBg="1"/>
      <p:bldP spid="27" grpId="0" animBg="1"/>
      <p:bldP spid="83" grpId="0"/>
      <p:bldP spid="84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88640"/>
            <a:ext cx="8208912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Kružnice opsaná pravoúhlému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8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cxnSp>
        <p:nvCxnSpPr>
          <p:cNvPr id="32" name="Přímá spojovací čára 31"/>
          <p:cNvCxnSpPr/>
          <p:nvPr/>
        </p:nvCxnSpPr>
        <p:spPr>
          <a:xfrm>
            <a:off x="3376440" y="2852936"/>
            <a:ext cx="0" cy="360040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475656" y="335699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q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419872" y="48691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36" name="Přímá spojovací čára 35"/>
          <p:cNvCxnSpPr/>
          <p:nvPr/>
        </p:nvCxnSpPr>
        <p:spPr>
          <a:xfrm flipV="1">
            <a:off x="323528" y="3774752"/>
            <a:ext cx="4392488" cy="29224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72"/>
          <p:cNvGrpSpPr/>
          <p:nvPr/>
        </p:nvGrpSpPr>
        <p:grpSpPr>
          <a:xfrm>
            <a:off x="3376440" y="3661442"/>
            <a:ext cx="16" cy="257326"/>
            <a:chOff x="7452304" y="4935842"/>
            <a:chExt cx="16" cy="257326"/>
          </a:xfrm>
        </p:grpSpPr>
        <p:cxnSp>
          <p:nvCxnSpPr>
            <p:cNvPr id="64" name="Přímá spojovací čára 63"/>
            <p:cNvCxnSpPr/>
            <p:nvPr/>
          </p:nvCxnSpPr>
          <p:spPr>
            <a:xfrm>
              <a:off x="7452320" y="4941168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/>
            <p:nvPr/>
          </p:nvCxnSpPr>
          <p:spPr>
            <a:xfrm>
              <a:off x="7452304" y="4935842"/>
              <a:ext cx="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Přímá spojovací čára 65"/>
          <p:cNvCxnSpPr>
            <a:stCxn id="21" idx="2"/>
          </p:cNvCxnSpPr>
          <p:nvPr/>
        </p:nvCxnSpPr>
        <p:spPr>
          <a:xfrm flipV="1">
            <a:off x="1187624" y="3789041"/>
            <a:ext cx="2208287" cy="15121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a 66"/>
          <p:cNvSpPr/>
          <p:nvPr/>
        </p:nvSpPr>
        <p:spPr>
          <a:xfrm>
            <a:off x="640704" y="1036256"/>
            <a:ext cx="5400000" cy="540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 flipH="1">
            <a:off x="827584" y="53732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827584" y="170080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 flipH="1">
            <a:off x="5292080" y="53732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Q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148064" y="1196752"/>
            <a:ext cx="3600400" cy="1569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Kde bude ležet střed kružnice opsané pravoúhlému trojúhelníku?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83" name="TextovéPole 82"/>
          <p:cNvSpPr txBox="1"/>
          <p:nvPr/>
        </p:nvSpPr>
        <p:spPr>
          <a:xfrm flipH="1">
            <a:off x="3347864" y="32849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4932040" y="1139260"/>
            <a:ext cx="3600400" cy="1938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Střed kružnice opsané pravoúhlému trojúhelníku leží ve středu nejdelší strany trojúhelníku.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1" name="Pravoúhlý trojúhelník 20"/>
          <p:cNvSpPr/>
          <p:nvPr/>
        </p:nvSpPr>
        <p:spPr>
          <a:xfrm>
            <a:off x="1187624" y="2204864"/>
            <a:ext cx="4320480" cy="309634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42930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7" grpId="0" animBg="1"/>
      <p:bldP spid="27" grpId="0" animBg="1"/>
      <p:bldP spid="83" grpId="0"/>
      <p:bldP spid="84" grpId="0" animBg="1"/>
      <p:bldP spid="2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13671</TotalTime>
  <Words>332</Words>
  <Application>Microsoft Office PowerPoint</Application>
  <PresentationFormat>Předvádění na obrazovce (4:3)</PresentationFormat>
  <Paragraphs>111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289</cp:revision>
  <dcterms:created xsi:type="dcterms:W3CDTF">2012-09-23T08:27:50Z</dcterms:created>
  <dcterms:modified xsi:type="dcterms:W3CDTF">2014-03-14T19:33:39Z</dcterms:modified>
</cp:coreProperties>
</file>