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66" r:id="rId3"/>
    <p:sldId id="329" r:id="rId4"/>
    <p:sldId id="334" r:id="rId5"/>
    <p:sldId id="335" r:id="rId6"/>
    <p:sldId id="336" r:id="rId7"/>
    <p:sldId id="306" r:id="rId8"/>
    <p:sldId id="337" r:id="rId9"/>
    <p:sldId id="338" r:id="rId10"/>
    <p:sldId id="339" r:id="rId11"/>
    <p:sldId id="340" r:id="rId12"/>
    <p:sldId id="314" r:id="rId13"/>
    <p:sldId id="29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3" autoAdjust="0"/>
    <p:restoredTop sz="95669" autoAdjust="0"/>
  </p:normalViewPr>
  <p:slideViewPr>
    <p:cSldViewPr>
      <p:cViewPr varScale="1">
        <p:scale>
          <a:sx n="89" d="100"/>
          <a:sy n="89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Zaoblený obdélník 114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Konstrukce výšky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605016">
            <a:off x="1331770" y="1826928"/>
            <a:ext cx="2885523" cy="2638709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ovéPole 54"/>
          <p:cNvSpPr txBox="1"/>
          <p:nvPr/>
        </p:nvSpPr>
        <p:spPr>
          <a:xfrm flipH="1">
            <a:off x="395536" y="364502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K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 flipH="1">
            <a:off x="2915816" y="10527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M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 flipH="1">
            <a:off x="4139952" y="357301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L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69" name="Skupina 68"/>
          <p:cNvGrpSpPr/>
          <p:nvPr/>
        </p:nvGrpSpPr>
        <p:grpSpPr>
          <a:xfrm rot="5400000">
            <a:off x="1516340" y="1645836"/>
            <a:ext cx="3312356" cy="3998364"/>
            <a:chOff x="4571327" y="1268760"/>
            <a:chExt cx="3312356" cy="3998364"/>
          </a:xfrm>
        </p:grpSpPr>
        <p:grpSp>
          <p:nvGrpSpPr>
            <p:cNvPr id="68" name="Skupina 67"/>
            <p:cNvGrpSpPr/>
            <p:nvPr/>
          </p:nvGrpSpPr>
          <p:grpSpPr>
            <a:xfrm>
              <a:off x="4571327" y="1268760"/>
              <a:ext cx="3312356" cy="3998364"/>
              <a:chOff x="4571327" y="1268760"/>
              <a:chExt cx="3312356" cy="3998364"/>
            </a:xfrm>
          </p:grpSpPr>
          <p:sp>
            <p:nvSpPr>
              <p:cNvPr id="31" name="Pravoúhlý trojúhelník 30"/>
              <p:cNvSpPr/>
              <p:nvPr/>
            </p:nvSpPr>
            <p:spPr>
              <a:xfrm rot="8105734">
                <a:off x="4571327" y="1954768"/>
                <a:ext cx="3312356" cy="3312356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0" name="Přímá spojovací čára 39"/>
              <p:cNvCxnSpPr>
                <a:stCxn id="31" idx="2"/>
                <a:endCxn id="31" idx="5"/>
              </p:cNvCxnSpPr>
              <p:nvPr/>
            </p:nvCxnSpPr>
            <p:spPr>
              <a:xfrm flipH="1">
                <a:off x="6227505" y="1268760"/>
                <a:ext cx="3907" cy="234218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Pravoúhlý trojúhelník 28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5" name="Pravoúhlý trojúhelník 64"/>
            <p:cNvSpPr/>
            <p:nvPr/>
          </p:nvSpPr>
          <p:spPr>
            <a:xfrm>
              <a:off x="6585120" y="2175720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71" name="Přímá spojovací čára 70"/>
          <p:cNvCxnSpPr/>
          <p:nvPr/>
        </p:nvCxnSpPr>
        <p:spPr>
          <a:xfrm flipV="1">
            <a:off x="2815226" y="1700808"/>
            <a:ext cx="14294" cy="194421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ovéPole 71"/>
          <p:cNvSpPr txBox="1"/>
          <p:nvPr/>
        </p:nvSpPr>
        <p:spPr>
          <a:xfrm>
            <a:off x="2267744" y="256490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73" name="Skupina 72"/>
          <p:cNvGrpSpPr/>
          <p:nvPr/>
        </p:nvGrpSpPr>
        <p:grpSpPr>
          <a:xfrm rot="13421430">
            <a:off x="563098" y="308956"/>
            <a:ext cx="3312356" cy="3998364"/>
            <a:chOff x="4571327" y="1268760"/>
            <a:chExt cx="3312356" cy="3998364"/>
          </a:xfrm>
        </p:grpSpPr>
        <p:grpSp>
          <p:nvGrpSpPr>
            <p:cNvPr id="74" name="Skupina 67"/>
            <p:cNvGrpSpPr/>
            <p:nvPr/>
          </p:nvGrpSpPr>
          <p:grpSpPr>
            <a:xfrm>
              <a:off x="4571327" y="1268760"/>
              <a:ext cx="3312356" cy="3998364"/>
              <a:chOff x="4571327" y="1268760"/>
              <a:chExt cx="3312356" cy="3998364"/>
            </a:xfrm>
          </p:grpSpPr>
          <p:sp>
            <p:nvSpPr>
              <p:cNvPr id="76" name="Pravoúhlý trojúhelník 75"/>
              <p:cNvSpPr/>
              <p:nvPr/>
            </p:nvSpPr>
            <p:spPr>
              <a:xfrm rot="8105734">
                <a:off x="4571327" y="1954768"/>
                <a:ext cx="3312356" cy="3312356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77" name="Přímá spojovací čára 76"/>
              <p:cNvCxnSpPr>
                <a:stCxn id="76" idx="2"/>
                <a:endCxn id="76" idx="5"/>
              </p:cNvCxnSpPr>
              <p:nvPr/>
            </p:nvCxnSpPr>
            <p:spPr>
              <a:xfrm flipH="1">
                <a:off x="6227505" y="1268760"/>
                <a:ext cx="3907" cy="234218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Pravoúhlý trojúhelník 77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75" name="Pravoúhlý trojúhelník 74"/>
            <p:cNvSpPr/>
            <p:nvPr/>
          </p:nvSpPr>
          <p:spPr>
            <a:xfrm>
              <a:off x="6585120" y="2175720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79" name="Přímá spojovací čára 78"/>
          <p:cNvCxnSpPr/>
          <p:nvPr/>
        </p:nvCxnSpPr>
        <p:spPr>
          <a:xfrm>
            <a:off x="2460973" y="2074407"/>
            <a:ext cx="1683742" cy="158490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>
            <a:off x="3059832" y="278092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l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98" name="Přímá spojovací čára 97"/>
          <p:cNvCxnSpPr/>
          <p:nvPr/>
        </p:nvCxnSpPr>
        <p:spPr>
          <a:xfrm flipV="1">
            <a:off x="971600" y="2175401"/>
            <a:ext cx="2206921" cy="1450573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619672" y="299695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6" name="TextovéPole 115"/>
          <p:cNvSpPr txBox="1"/>
          <p:nvPr/>
        </p:nvSpPr>
        <p:spPr>
          <a:xfrm>
            <a:off x="4932040" y="1772816"/>
            <a:ext cx="3920331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Rýsku pravítka umísti vždy na stranu, na kterou chceš sestrojit výšku.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grpSp>
        <p:nvGrpSpPr>
          <p:cNvPr id="117" name="Skupina 90"/>
          <p:cNvGrpSpPr/>
          <p:nvPr/>
        </p:nvGrpSpPr>
        <p:grpSpPr>
          <a:xfrm rot="8755524">
            <a:off x="1152799" y="-68331"/>
            <a:ext cx="4414354" cy="5062091"/>
            <a:chOff x="4586741" y="1522486"/>
            <a:chExt cx="3312356" cy="3798391"/>
          </a:xfrm>
        </p:grpSpPr>
        <p:grpSp>
          <p:nvGrpSpPr>
            <p:cNvPr id="118" name="Skupina 67"/>
            <p:cNvGrpSpPr/>
            <p:nvPr/>
          </p:nvGrpSpPr>
          <p:grpSpPr>
            <a:xfrm>
              <a:off x="4586741" y="1522486"/>
              <a:ext cx="3312356" cy="3798391"/>
              <a:chOff x="4586741" y="1522486"/>
              <a:chExt cx="3312356" cy="3798391"/>
            </a:xfrm>
          </p:grpSpPr>
          <p:sp>
            <p:nvSpPr>
              <p:cNvPr id="120" name="Pravoúhlý trojúhelník 119"/>
              <p:cNvSpPr/>
              <p:nvPr/>
            </p:nvSpPr>
            <p:spPr>
              <a:xfrm rot="8105734">
                <a:off x="4586741" y="2008522"/>
                <a:ext cx="3312356" cy="3312355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21" name="Přímá spojovací čára 120"/>
              <p:cNvCxnSpPr>
                <a:stCxn id="120" idx="2"/>
                <a:endCxn id="120" idx="5"/>
              </p:cNvCxnSpPr>
              <p:nvPr/>
            </p:nvCxnSpPr>
            <p:spPr>
              <a:xfrm rot="12844476" flipH="1" flipV="1">
                <a:off x="5590360" y="1522486"/>
                <a:ext cx="1309025" cy="1942242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Pravoúhlý trojúhelník 121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19" name="Pravoúhlý trojúhelník 118"/>
            <p:cNvSpPr/>
            <p:nvPr/>
          </p:nvSpPr>
          <p:spPr>
            <a:xfrm>
              <a:off x="6585120" y="2175720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82" grpId="0"/>
      <p:bldP spid="1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Zaoblený obdélník 101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Konstrukce výšky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Volný tvar 35"/>
          <p:cNvSpPr/>
          <p:nvPr/>
        </p:nvSpPr>
        <p:spPr>
          <a:xfrm rot="3126789">
            <a:off x="2416609" y="546882"/>
            <a:ext cx="2140767" cy="4898054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ovéPole 54"/>
          <p:cNvSpPr txBox="1"/>
          <p:nvPr/>
        </p:nvSpPr>
        <p:spPr>
          <a:xfrm flipH="1">
            <a:off x="395536" y="364502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 flipH="1">
            <a:off x="5076056" y="6926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E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 flipH="1">
            <a:off x="4355976" y="364502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D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71" name="Přímá spojovací čára 70"/>
          <p:cNvCxnSpPr/>
          <p:nvPr/>
        </p:nvCxnSpPr>
        <p:spPr>
          <a:xfrm flipV="1">
            <a:off x="5133776" y="1124745"/>
            <a:ext cx="14294" cy="2520279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ovéPole 71"/>
          <p:cNvSpPr txBox="1"/>
          <p:nvPr/>
        </p:nvSpPr>
        <p:spPr>
          <a:xfrm>
            <a:off x="1475656" y="386104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5220072" y="21328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8" name="Skupina 90"/>
          <p:cNvGrpSpPr/>
          <p:nvPr/>
        </p:nvGrpSpPr>
        <p:grpSpPr>
          <a:xfrm rot="16200000">
            <a:off x="2436830" y="984233"/>
            <a:ext cx="4414354" cy="5328592"/>
            <a:chOff x="4571327" y="1268760"/>
            <a:chExt cx="3312356" cy="3998364"/>
          </a:xfrm>
        </p:grpSpPr>
        <p:grpSp>
          <p:nvGrpSpPr>
            <p:cNvPr id="9" name="Skupina 67"/>
            <p:cNvGrpSpPr/>
            <p:nvPr/>
          </p:nvGrpSpPr>
          <p:grpSpPr>
            <a:xfrm>
              <a:off x="4571327" y="1268760"/>
              <a:ext cx="3312356" cy="3998364"/>
              <a:chOff x="4571327" y="1268760"/>
              <a:chExt cx="3312356" cy="3998364"/>
            </a:xfrm>
          </p:grpSpPr>
          <p:sp>
            <p:nvSpPr>
              <p:cNvPr id="94" name="Pravoúhlý trojúhelník 93"/>
              <p:cNvSpPr/>
              <p:nvPr/>
            </p:nvSpPr>
            <p:spPr>
              <a:xfrm rot="8105734">
                <a:off x="4571327" y="1954768"/>
                <a:ext cx="3312356" cy="3312356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95" name="Přímá spojovací čára 94"/>
              <p:cNvCxnSpPr>
                <a:stCxn id="94" idx="2"/>
                <a:endCxn id="94" idx="5"/>
              </p:cNvCxnSpPr>
              <p:nvPr/>
            </p:nvCxnSpPr>
            <p:spPr>
              <a:xfrm flipH="1">
                <a:off x="6227505" y="1268760"/>
                <a:ext cx="3907" cy="234218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Pravoúhlý trojúhelník 95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93" name="Pravoúhlý trojúhelník 92"/>
            <p:cNvSpPr/>
            <p:nvPr/>
          </p:nvSpPr>
          <p:spPr>
            <a:xfrm>
              <a:off x="6585120" y="2175720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5" name="Přímá spojovací čára 34"/>
          <p:cNvCxnSpPr/>
          <p:nvPr/>
        </p:nvCxnSpPr>
        <p:spPr>
          <a:xfrm flipH="1">
            <a:off x="971600" y="3645024"/>
            <a:ext cx="511256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Skupina 90"/>
          <p:cNvGrpSpPr/>
          <p:nvPr/>
        </p:nvGrpSpPr>
        <p:grpSpPr>
          <a:xfrm rot="984880">
            <a:off x="1591870" y="842538"/>
            <a:ext cx="5361950" cy="6472439"/>
            <a:chOff x="4571326" y="1268761"/>
            <a:chExt cx="3312356" cy="3998363"/>
          </a:xfrm>
        </p:grpSpPr>
        <p:grpSp>
          <p:nvGrpSpPr>
            <p:cNvPr id="54" name="Skupina 67"/>
            <p:cNvGrpSpPr/>
            <p:nvPr/>
          </p:nvGrpSpPr>
          <p:grpSpPr>
            <a:xfrm>
              <a:off x="4571326" y="1268761"/>
              <a:ext cx="3312356" cy="3998363"/>
              <a:chOff x="4571326" y="1268761"/>
              <a:chExt cx="3312356" cy="3998363"/>
            </a:xfrm>
          </p:grpSpPr>
          <p:sp>
            <p:nvSpPr>
              <p:cNvPr id="59" name="Pravoúhlý trojúhelník 58"/>
              <p:cNvSpPr/>
              <p:nvPr/>
            </p:nvSpPr>
            <p:spPr>
              <a:xfrm rot="8105734">
                <a:off x="4571326" y="1954768"/>
                <a:ext cx="3312356" cy="3312356"/>
              </a:xfrm>
              <a:prstGeom prst="rtTriangle">
                <a:avLst/>
              </a:prstGeom>
              <a:solidFill>
                <a:srgbClr val="77933C">
                  <a:alpha val="44000"/>
                </a:srgb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60" name="Přímá spojovací čára 59"/>
              <p:cNvCxnSpPr>
                <a:stCxn id="59" idx="2"/>
                <a:endCxn id="59" idx="5"/>
              </p:cNvCxnSpPr>
              <p:nvPr/>
            </p:nvCxnSpPr>
            <p:spPr>
              <a:xfrm flipH="1">
                <a:off x="6227505" y="1268760"/>
                <a:ext cx="3907" cy="234218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Pravoúhlý trojúhelník 60"/>
              <p:cNvSpPr/>
              <p:nvPr/>
            </p:nvSpPr>
            <p:spPr>
              <a:xfrm flipH="1">
                <a:off x="4859464" y="2174584"/>
                <a:ext cx="1025504" cy="1009248"/>
              </a:xfrm>
              <a:prstGeom prst="rtTriangle">
                <a:avLst/>
              </a:prstGeom>
              <a:solidFill>
                <a:schemeClr val="bg2">
                  <a:alpha val="61000"/>
                </a:schemeClr>
              </a:solidFill>
              <a:ln>
                <a:solidFill>
                  <a:srgbClr val="77933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8" name="Pravoúhlý trojúhelník 57"/>
            <p:cNvSpPr/>
            <p:nvPr/>
          </p:nvSpPr>
          <p:spPr>
            <a:xfrm>
              <a:off x="6585119" y="2175719"/>
              <a:ext cx="1025504" cy="100924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62" name="Přímá spojovací čára 61"/>
          <p:cNvCxnSpPr/>
          <p:nvPr/>
        </p:nvCxnSpPr>
        <p:spPr>
          <a:xfrm flipH="1">
            <a:off x="3563888" y="1124744"/>
            <a:ext cx="1584176" cy="525658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>
            <a:off x="899592" y="3659312"/>
            <a:ext cx="3216348" cy="96634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Skupina 90"/>
          <p:cNvGrpSpPr/>
          <p:nvPr/>
        </p:nvGrpSpPr>
        <p:grpSpPr>
          <a:xfrm rot="19758572">
            <a:off x="428831" y="159234"/>
            <a:ext cx="5328593" cy="4414354"/>
            <a:chOff x="5076056" y="1556791"/>
            <a:chExt cx="5328593" cy="4414354"/>
          </a:xfrm>
        </p:grpSpPr>
        <p:sp>
          <p:nvSpPr>
            <p:cNvPr id="87" name="Pravoúhlý trojúhelník 86"/>
            <p:cNvSpPr/>
            <p:nvPr/>
          </p:nvSpPr>
          <p:spPr>
            <a:xfrm rot="2705734">
              <a:off x="5990295" y="1556791"/>
              <a:ext cx="4414354" cy="4414354"/>
            </a:xfrm>
            <a:prstGeom prst="rtTriangle">
              <a:avLst/>
            </a:prstGeom>
            <a:solidFill>
              <a:srgbClr val="77933C">
                <a:alpha val="44000"/>
              </a:srgb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8" name="Přímá spojovací čára 87"/>
            <p:cNvCxnSpPr>
              <a:stCxn id="87" idx="2"/>
              <a:endCxn id="87" idx="5"/>
            </p:cNvCxnSpPr>
            <p:nvPr/>
          </p:nvCxnSpPr>
          <p:spPr>
            <a:xfrm rot="16200000" flipH="1">
              <a:off x="6634160" y="2200658"/>
              <a:ext cx="5207" cy="312141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Pravoúhlý trojúhelník 88"/>
            <p:cNvSpPr/>
            <p:nvPr/>
          </p:nvSpPr>
          <p:spPr>
            <a:xfrm rot="16200000" flipH="1">
              <a:off x="6272409" y="4231298"/>
              <a:ext cx="1366682" cy="134501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0" name="Pravoúhlý trojúhelník 89"/>
            <p:cNvSpPr/>
            <p:nvPr/>
          </p:nvSpPr>
          <p:spPr>
            <a:xfrm rot="16200000">
              <a:off x="6273923" y="1931528"/>
              <a:ext cx="1366682" cy="1345018"/>
            </a:xfrm>
            <a:prstGeom prst="rtTriangle">
              <a:avLst/>
            </a:prstGeom>
            <a:solidFill>
              <a:schemeClr val="bg2">
                <a:alpha val="61000"/>
              </a:schemeClr>
            </a:solidFill>
            <a:ln>
              <a:solidFill>
                <a:srgbClr val="7793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99" name="Přímá spojovací čára 98"/>
          <p:cNvCxnSpPr>
            <a:stCxn id="87" idx="5"/>
          </p:cNvCxnSpPr>
          <p:nvPr/>
        </p:nvCxnSpPr>
        <p:spPr>
          <a:xfrm>
            <a:off x="3486222" y="2133097"/>
            <a:ext cx="897312" cy="151265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/>
          <p:nvPr/>
        </p:nvSpPr>
        <p:spPr>
          <a:xfrm>
            <a:off x="3707904" y="227687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d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3" name="TextovéPole 102"/>
          <p:cNvSpPr txBox="1"/>
          <p:nvPr/>
        </p:nvSpPr>
        <p:spPr>
          <a:xfrm>
            <a:off x="5508104" y="1412776"/>
            <a:ext cx="2984227" cy="193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Rýsku pravítka umísti vždy na stranu, na kterou chceš sestrojit výšku.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82" grpId="0"/>
      <p:bldP spid="1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39552" y="188640"/>
            <a:ext cx="7992888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 jakém bodě se protnou výšky v pravoúhlém trojúhelníku?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2" name="Volný tvar 41"/>
          <p:cNvSpPr/>
          <p:nvPr/>
        </p:nvSpPr>
        <p:spPr>
          <a:xfrm rot="14867484">
            <a:off x="998337" y="2215372"/>
            <a:ext cx="3945460" cy="2708567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7" name="Skupina 56"/>
          <p:cNvGrpSpPr/>
          <p:nvPr/>
        </p:nvGrpSpPr>
        <p:grpSpPr>
          <a:xfrm>
            <a:off x="1389360" y="4260407"/>
            <a:ext cx="1224136" cy="1199105"/>
            <a:chOff x="5931176" y="3341929"/>
            <a:chExt cx="1224136" cy="1199105"/>
          </a:xfrm>
        </p:grpSpPr>
        <p:sp>
          <p:nvSpPr>
            <p:cNvPr id="50" name="Oblouk 49"/>
            <p:cNvSpPr/>
            <p:nvPr/>
          </p:nvSpPr>
          <p:spPr>
            <a:xfrm rot="21366892">
              <a:off x="5931176" y="3341929"/>
              <a:ext cx="1224136" cy="1199105"/>
            </a:xfrm>
            <a:prstGeom prst="arc">
              <a:avLst>
                <a:gd name="adj1" fmla="val 16775407"/>
                <a:gd name="adj2" fmla="val 12739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2" name="Elipsa 51"/>
            <p:cNvSpPr/>
            <p:nvPr/>
          </p:nvSpPr>
          <p:spPr>
            <a:xfrm>
              <a:off x="6819104" y="365398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4" name="TextovéPole 53"/>
          <p:cNvSpPr txBox="1"/>
          <p:nvPr/>
        </p:nvSpPr>
        <p:spPr>
          <a:xfrm>
            <a:off x="5580112" y="1916832"/>
            <a:ext cx="2952328" cy="267765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Výšky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 pravoúhlém trojúhelníku se protínají ve vrcholu při pravém úhlu.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2051720" y="3501008"/>
            <a:ext cx="1512168" cy="133900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stCxn id="42" idx="0"/>
            <a:endCxn id="42" idx="1"/>
          </p:cNvCxnSpPr>
          <p:nvPr/>
        </p:nvCxnSpPr>
        <p:spPr>
          <a:xfrm>
            <a:off x="2032721" y="4854246"/>
            <a:ext cx="2937812" cy="29899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>
            <a:stCxn id="42" idx="2"/>
            <a:endCxn id="42" idx="0"/>
          </p:cNvCxnSpPr>
          <p:nvPr/>
        </p:nvCxnSpPr>
        <p:spPr>
          <a:xfrm flipH="1">
            <a:off x="2032721" y="1812294"/>
            <a:ext cx="23641" cy="3041952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 flipH="1">
            <a:off x="1619672" y="162880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Q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 flipH="1">
            <a:off x="4932040" y="4869160"/>
            <a:ext cx="49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P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 flipH="1">
            <a:off x="1691680" y="494116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O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555776" y="35730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475656" y="321297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p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131840" y="494116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q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Výška trojúhelníku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VY_32_INOVACE_39.08.KUB.MA.6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05. 02. 2014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Nejen trojúhelník má svou výšku.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pic>
        <p:nvPicPr>
          <p:cNvPr id="10246" name="Picture 6" descr="C:\Users\PC3\AppData\Local\Microsoft\Windows\Temporary Internet Files\Content.IE5\S7CUNDJ4\MC900441793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4032448" cy="4032448"/>
          </a:xfrm>
          <a:prstGeom prst="rect">
            <a:avLst/>
          </a:prstGeom>
          <a:noFill/>
        </p:spPr>
      </p:pic>
      <p:cxnSp>
        <p:nvCxnSpPr>
          <p:cNvPr id="32" name="Přímá spojovací čára 31"/>
          <p:cNvCxnSpPr/>
          <p:nvPr/>
        </p:nvCxnSpPr>
        <p:spPr>
          <a:xfrm flipV="1">
            <a:off x="2555776" y="1412776"/>
            <a:ext cx="0" cy="3888432"/>
          </a:xfrm>
          <a:prstGeom prst="line">
            <a:avLst/>
          </a:prstGeom>
          <a:ln w="635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971600" y="5301208"/>
            <a:ext cx="3600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2627784" y="2996952"/>
            <a:ext cx="108012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499992" y="2132856"/>
            <a:ext cx="4248472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Do jaké výšky sahá strom?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Nejen trojúhelník má svou výšku.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pic>
        <p:nvPicPr>
          <p:cNvPr id="31753" name="Picture 9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046" y="1736501"/>
            <a:ext cx="3960440" cy="3996755"/>
          </a:xfrm>
          <a:prstGeom prst="rect">
            <a:avLst/>
          </a:prstGeom>
          <a:noFill/>
        </p:spPr>
      </p:pic>
      <p:cxnSp>
        <p:nvCxnSpPr>
          <p:cNvPr id="32" name="Přímá spojovací čára 31"/>
          <p:cNvCxnSpPr>
            <a:endCxn id="31753" idx="0"/>
          </p:cNvCxnSpPr>
          <p:nvPr/>
        </p:nvCxnSpPr>
        <p:spPr>
          <a:xfrm flipV="1">
            <a:off x="2555776" y="1736501"/>
            <a:ext cx="10490" cy="3564707"/>
          </a:xfrm>
          <a:prstGeom prst="line">
            <a:avLst/>
          </a:prstGeom>
          <a:ln w="635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971600" y="5301208"/>
            <a:ext cx="3600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2699792" y="292494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499992" y="2132856"/>
            <a:ext cx="4248472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Do jaké výšky sahá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Eiffelova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věž?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Nejen trojúhelník má svou výšku.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pic>
        <p:nvPicPr>
          <p:cNvPr id="31749" name="Picture 5" descr="C:\Users\PC3\AppData\Local\Microsoft\Windows\Temporary Internet Files\Content.IE5\48MENG2L\MC900346881[1].wmf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683568" y="1628800"/>
            <a:ext cx="3879035" cy="4320480"/>
          </a:xfrm>
          <a:prstGeom prst="rect">
            <a:avLst/>
          </a:prstGeom>
          <a:noFill/>
        </p:spPr>
      </p:pic>
      <p:cxnSp>
        <p:nvCxnSpPr>
          <p:cNvPr id="32" name="Přímá spojovací čára 31"/>
          <p:cNvCxnSpPr/>
          <p:nvPr/>
        </p:nvCxnSpPr>
        <p:spPr>
          <a:xfrm flipV="1">
            <a:off x="3275856" y="2132856"/>
            <a:ext cx="0" cy="3168352"/>
          </a:xfrm>
          <a:prstGeom prst="line">
            <a:avLst/>
          </a:prstGeom>
          <a:ln w="635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971600" y="5301208"/>
            <a:ext cx="3600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3347864" y="306896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204864"/>
            <a:ext cx="3744416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Do jaké výšky sahá tato věž?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 flipV="1">
            <a:off x="2699792" y="2204864"/>
            <a:ext cx="792088" cy="3096344"/>
          </a:xfrm>
          <a:prstGeom prst="line">
            <a:avLst/>
          </a:prstGeom>
          <a:ln w="635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555776" y="3429000"/>
            <a:ext cx="108012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Oblouk 22"/>
          <p:cNvSpPr/>
          <p:nvPr/>
        </p:nvSpPr>
        <p:spPr>
          <a:xfrm>
            <a:off x="2540920" y="4551416"/>
            <a:ext cx="1440000" cy="1440000"/>
          </a:xfrm>
          <a:prstGeom prst="arc">
            <a:avLst/>
          </a:prstGeom>
          <a:noFill/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3549600" y="4940600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5004048" y="3645024"/>
            <a:ext cx="3744416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Výšku měříme na kolmici k základně.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1" grpId="0"/>
      <p:bldP spid="21" grpId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pic>
        <p:nvPicPr>
          <p:cNvPr id="32772" name="Picture 4" descr="C:\Users\PC3\AppData\Local\Microsoft\Windows\Temporary Internet Files\Content.IE5\48MENG2L\MP900423128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379"/>
            <a:ext cx="3960440" cy="4019317"/>
          </a:xfrm>
          <a:prstGeom prst="rect">
            <a:avLst/>
          </a:prstGeom>
          <a:noFill/>
        </p:spPr>
      </p:pic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Nejen trojúhelník má svou výšku.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cxnSp>
        <p:nvCxnSpPr>
          <p:cNvPr id="32" name="Přímá spojovací čára 31"/>
          <p:cNvCxnSpPr/>
          <p:nvPr/>
        </p:nvCxnSpPr>
        <p:spPr>
          <a:xfrm flipV="1">
            <a:off x="3131840" y="2132856"/>
            <a:ext cx="0" cy="3096344"/>
          </a:xfrm>
          <a:prstGeom prst="line">
            <a:avLst/>
          </a:prstGeom>
          <a:ln w="635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971600" y="5238726"/>
            <a:ext cx="36004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2699792" y="350100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204864"/>
            <a:ext cx="3744416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Do jaké výšky sahá tato palma?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 flipH="1" flipV="1">
            <a:off x="3131840" y="2132856"/>
            <a:ext cx="648072" cy="3096344"/>
          </a:xfrm>
          <a:prstGeom prst="line">
            <a:avLst/>
          </a:prstGeom>
          <a:ln w="635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563888" y="3502749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endParaRPr lang="cs-CZ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Oblouk 22"/>
          <p:cNvSpPr/>
          <p:nvPr/>
        </p:nvSpPr>
        <p:spPr>
          <a:xfrm>
            <a:off x="2411760" y="4551416"/>
            <a:ext cx="1440000" cy="1440000"/>
          </a:xfrm>
          <a:prstGeom prst="arc">
            <a:avLst/>
          </a:prstGeom>
          <a:noFill/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3372242" y="4907259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5004048" y="3645024"/>
            <a:ext cx="3744416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Výšku měříme na kolmici k základně.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1" grpId="0"/>
      <p:bldP spid="21" grpId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Výšky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763688" y="908720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" name="Volný tvar 6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1259632" y="21328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347864" y="184482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771800" y="386104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95536" y="4797152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Každý trojúhelník má tři výšky protínající se        v jednom bodě.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17" name="Přímá spojovací čára 16"/>
          <p:cNvCxnSpPr>
            <a:stCxn id="7" idx="2"/>
          </p:cNvCxnSpPr>
          <p:nvPr/>
        </p:nvCxnSpPr>
        <p:spPr>
          <a:xfrm flipH="1">
            <a:off x="2198160" y="1194797"/>
            <a:ext cx="27187" cy="271027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louk 20"/>
          <p:cNvSpPr/>
          <p:nvPr/>
        </p:nvSpPr>
        <p:spPr>
          <a:xfrm>
            <a:off x="1662204" y="3369241"/>
            <a:ext cx="1080000" cy="1080000"/>
          </a:xfrm>
          <a:prstGeom prst="arc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2395348" y="365716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2171353" y="289532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900140" y="1157843"/>
            <a:ext cx="39203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c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28" name="Přímá spojovací čára 27"/>
          <p:cNvCxnSpPr/>
          <p:nvPr/>
        </p:nvCxnSpPr>
        <p:spPr>
          <a:xfrm flipH="1">
            <a:off x="971600" y="1700808"/>
            <a:ext cx="1872208" cy="218858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louk 40"/>
          <p:cNvSpPr/>
          <p:nvPr/>
        </p:nvSpPr>
        <p:spPr>
          <a:xfrm rot="7225968">
            <a:off x="2240213" y="1251861"/>
            <a:ext cx="1080000" cy="1080000"/>
          </a:xfrm>
          <a:prstGeom prst="arc">
            <a:avLst>
              <a:gd name="adj1" fmla="val 16200000"/>
              <a:gd name="adj2" fmla="val 48798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 rot="7225968">
            <a:off x="2780230" y="2023382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ovéPole 42"/>
          <p:cNvSpPr txBox="1"/>
          <p:nvPr/>
        </p:nvSpPr>
        <p:spPr>
          <a:xfrm>
            <a:off x="1331640" y="327975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932040" y="2132856"/>
            <a:ext cx="396044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a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48" name="Přímá spojovací čára 47"/>
          <p:cNvCxnSpPr/>
          <p:nvPr/>
        </p:nvCxnSpPr>
        <p:spPr>
          <a:xfrm flipH="1" flipV="1">
            <a:off x="1763688" y="2204864"/>
            <a:ext cx="3600400" cy="16561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blouk 55"/>
          <p:cNvSpPr/>
          <p:nvPr/>
        </p:nvSpPr>
        <p:spPr>
          <a:xfrm rot="7225968">
            <a:off x="1314742" y="1673024"/>
            <a:ext cx="1080000" cy="1080000"/>
          </a:xfrm>
          <a:prstGeom prst="arc">
            <a:avLst>
              <a:gd name="adj1" fmla="val 16200000"/>
              <a:gd name="adj2" fmla="val 48798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 rot="7225968">
            <a:off x="1850892" y="244697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TextovéPole 57"/>
          <p:cNvSpPr txBox="1"/>
          <p:nvPr/>
        </p:nvSpPr>
        <p:spPr>
          <a:xfrm>
            <a:off x="4968552" y="3068960"/>
            <a:ext cx="392392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b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3179465" y="286779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1" grpId="0" animBg="1"/>
      <p:bldP spid="21" grpId="1" animBg="1"/>
      <p:bldP spid="23" grpId="0" animBg="1"/>
      <p:bldP spid="23" grpId="1" animBg="1"/>
      <p:bldP spid="24" grpId="0"/>
      <p:bldP spid="24" grpId="1"/>
      <p:bldP spid="27" grpId="0"/>
      <p:bldP spid="27" grpId="1"/>
      <p:bldP spid="41" grpId="0" animBg="1"/>
      <p:bldP spid="41" grpId="1" animBg="1"/>
      <p:bldP spid="42" grpId="0" animBg="1"/>
      <p:bldP spid="42" grpId="1" animBg="1"/>
      <p:bldP spid="43" grpId="0"/>
      <p:bldP spid="43" grpId="1"/>
      <p:bldP spid="43" grpId="2"/>
      <p:bldP spid="47" grpId="0"/>
      <p:bldP spid="47" grpId="1"/>
      <p:bldP spid="56" grpId="0" animBg="1"/>
      <p:bldP spid="56" grpId="1" animBg="1"/>
      <p:bldP spid="57" grpId="0" animBg="1"/>
      <p:bldP spid="57" grpId="1" animBg="1"/>
      <p:bldP spid="58" grpId="0"/>
      <p:bldP spid="58" grpId="2"/>
      <p:bldP spid="59" grpId="0"/>
      <p:bldP spid="5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Zaoblený obdélník 52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29" name="Volný tvar 28"/>
          <p:cNvSpPr/>
          <p:nvPr/>
        </p:nvSpPr>
        <p:spPr>
          <a:xfrm>
            <a:off x="611560" y="1052736"/>
            <a:ext cx="3888432" cy="2952328"/>
          </a:xfrm>
          <a:custGeom>
            <a:avLst/>
            <a:gdLst>
              <a:gd name="connsiteX0" fmla="*/ 0 w 3754419"/>
              <a:gd name="connsiteY0" fmla="*/ 989704 h 989704"/>
              <a:gd name="connsiteX1" fmla="*/ 2474259 w 3754419"/>
              <a:gd name="connsiteY1" fmla="*/ 989704 h 989704"/>
              <a:gd name="connsiteX2" fmla="*/ 3754419 w 3754419"/>
              <a:gd name="connsiteY2" fmla="*/ 0 h 989704"/>
              <a:gd name="connsiteX3" fmla="*/ 0 w 3754419"/>
              <a:gd name="connsiteY3" fmla="*/ 989704 h 98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4419" h="989704">
                <a:moveTo>
                  <a:pt x="0" y="989704"/>
                </a:moveTo>
                <a:lnTo>
                  <a:pt x="2474259" y="989704"/>
                </a:lnTo>
                <a:lnTo>
                  <a:pt x="3754419" y="0"/>
                </a:lnTo>
                <a:lnTo>
                  <a:pt x="0" y="989704"/>
                </a:lnTo>
                <a:close/>
              </a:path>
            </a:pathLst>
          </a:cu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Výšky v tupoúhlém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323528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499992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267744" y="206084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779912" y="24208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619672" y="3933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95536" y="5301208"/>
            <a:ext cx="8352928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U tupoúhlého trojúhelníku si musíme jeho strany prodloužit, abychom mohli sestrojit výšku.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3131840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17" name="Přímá spojovací čára 16"/>
          <p:cNvCxnSpPr>
            <a:stCxn id="29" idx="2"/>
          </p:cNvCxnSpPr>
          <p:nvPr/>
        </p:nvCxnSpPr>
        <p:spPr>
          <a:xfrm flipH="1">
            <a:off x="4427984" y="1052736"/>
            <a:ext cx="72008" cy="295232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louk 20"/>
          <p:cNvSpPr/>
          <p:nvPr/>
        </p:nvSpPr>
        <p:spPr>
          <a:xfrm rot="18088669">
            <a:off x="2110211" y="4495602"/>
            <a:ext cx="1080000" cy="1080000"/>
          </a:xfrm>
          <a:prstGeom prst="arc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2201169" y="3054102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4427984" y="24928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900140" y="1157843"/>
            <a:ext cx="39203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c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28" name="Přímá spojovací čára 27"/>
          <p:cNvCxnSpPr>
            <a:stCxn id="29" idx="1"/>
          </p:cNvCxnSpPr>
          <p:nvPr/>
        </p:nvCxnSpPr>
        <p:spPr>
          <a:xfrm flipH="1" flipV="1">
            <a:off x="2267744" y="2780928"/>
            <a:ext cx="906393" cy="122413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louk 40"/>
          <p:cNvSpPr/>
          <p:nvPr/>
        </p:nvSpPr>
        <p:spPr>
          <a:xfrm rot="16200000">
            <a:off x="3833497" y="3449447"/>
            <a:ext cx="1080000" cy="1080000"/>
          </a:xfrm>
          <a:prstGeom prst="arc">
            <a:avLst>
              <a:gd name="adj1" fmla="val 16200000"/>
              <a:gd name="adj2" fmla="val 48798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 rot="7225968">
            <a:off x="4153228" y="3745335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ovéPole 42"/>
          <p:cNvSpPr txBox="1"/>
          <p:nvPr/>
        </p:nvSpPr>
        <p:spPr>
          <a:xfrm>
            <a:off x="1475656" y="450912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932040" y="2132856"/>
            <a:ext cx="396044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a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48" name="Přímá spojovací čára 47"/>
          <p:cNvCxnSpPr/>
          <p:nvPr/>
        </p:nvCxnSpPr>
        <p:spPr>
          <a:xfrm flipH="1" flipV="1">
            <a:off x="611560" y="4005064"/>
            <a:ext cx="2088232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blouk 55"/>
          <p:cNvSpPr/>
          <p:nvPr/>
        </p:nvSpPr>
        <p:spPr>
          <a:xfrm rot="8518917">
            <a:off x="1742526" y="2321061"/>
            <a:ext cx="1080000" cy="1080000"/>
          </a:xfrm>
          <a:prstGeom prst="arc">
            <a:avLst>
              <a:gd name="adj1" fmla="val 16200000"/>
              <a:gd name="adj2" fmla="val 48798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 rot="7225968">
            <a:off x="2572350" y="4739097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TextovéPole 57"/>
          <p:cNvSpPr txBox="1"/>
          <p:nvPr/>
        </p:nvSpPr>
        <p:spPr>
          <a:xfrm>
            <a:off x="4968552" y="3068960"/>
            <a:ext cx="392392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b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2627784" y="3068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cxnSp>
        <p:nvCxnSpPr>
          <p:cNvPr id="31" name="Přímá spojovací čára 30"/>
          <p:cNvCxnSpPr/>
          <p:nvPr/>
        </p:nvCxnSpPr>
        <p:spPr>
          <a:xfrm flipH="1">
            <a:off x="611560" y="4005064"/>
            <a:ext cx="4536504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stCxn id="18" idx="1"/>
          </p:cNvCxnSpPr>
          <p:nvPr/>
        </p:nvCxnSpPr>
        <p:spPr>
          <a:xfrm flipH="1">
            <a:off x="2555776" y="1067545"/>
            <a:ext cx="1944216" cy="430567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/>
      <p:bldP spid="27" grpId="0"/>
      <p:bldP spid="41" grpId="0" animBg="1"/>
      <p:bldP spid="42" grpId="0" animBg="1"/>
      <p:bldP spid="43" grpId="0"/>
      <p:bldP spid="47" grpId="0"/>
      <p:bldP spid="56" grpId="0" animBg="1"/>
      <p:bldP spid="57" grpId="0" animBg="1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Zaoblený obdélník 66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29" name="Volný tvar 28"/>
          <p:cNvSpPr/>
          <p:nvPr/>
        </p:nvSpPr>
        <p:spPr>
          <a:xfrm>
            <a:off x="611560" y="1052736"/>
            <a:ext cx="3888432" cy="2952328"/>
          </a:xfrm>
          <a:custGeom>
            <a:avLst/>
            <a:gdLst>
              <a:gd name="connsiteX0" fmla="*/ 0 w 3754419"/>
              <a:gd name="connsiteY0" fmla="*/ 989704 h 989704"/>
              <a:gd name="connsiteX1" fmla="*/ 2474259 w 3754419"/>
              <a:gd name="connsiteY1" fmla="*/ 989704 h 989704"/>
              <a:gd name="connsiteX2" fmla="*/ 3754419 w 3754419"/>
              <a:gd name="connsiteY2" fmla="*/ 0 h 989704"/>
              <a:gd name="connsiteX3" fmla="*/ 0 w 3754419"/>
              <a:gd name="connsiteY3" fmla="*/ 989704 h 98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4419" h="989704">
                <a:moveTo>
                  <a:pt x="0" y="989704"/>
                </a:moveTo>
                <a:lnTo>
                  <a:pt x="2474259" y="989704"/>
                </a:lnTo>
                <a:lnTo>
                  <a:pt x="3754419" y="0"/>
                </a:lnTo>
                <a:lnTo>
                  <a:pt x="0" y="989704"/>
                </a:lnTo>
                <a:close/>
              </a:path>
            </a:pathLst>
          </a:custGeom>
          <a:ln w="28575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Výšky v tupoúhlém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 flipH="1">
            <a:off x="323528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499992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267744" y="206084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779912" y="24208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619672" y="3933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3131840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 flipH="1">
            <a:off x="4437509" y="1052736"/>
            <a:ext cx="72008" cy="295232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louk 20"/>
          <p:cNvSpPr/>
          <p:nvPr/>
        </p:nvSpPr>
        <p:spPr>
          <a:xfrm rot="18088669">
            <a:off x="2110211" y="4467027"/>
            <a:ext cx="1080000" cy="1080000"/>
          </a:xfrm>
          <a:prstGeom prst="arc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2201169" y="3068968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4427984" y="24928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900140" y="1157843"/>
            <a:ext cx="39203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c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28" name="Přímá spojovací čára 27"/>
          <p:cNvCxnSpPr>
            <a:stCxn id="29" idx="1"/>
          </p:cNvCxnSpPr>
          <p:nvPr/>
        </p:nvCxnSpPr>
        <p:spPr>
          <a:xfrm flipH="1" flipV="1">
            <a:off x="2267744" y="2780928"/>
            <a:ext cx="906393" cy="122413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louk 40"/>
          <p:cNvSpPr/>
          <p:nvPr/>
        </p:nvSpPr>
        <p:spPr>
          <a:xfrm rot="16200000">
            <a:off x="3833497" y="3449447"/>
            <a:ext cx="1080000" cy="1080000"/>
          </a:xfrm>
          <a:prstGeom prst="arc">
            <a:avLst>
              <a:gd name="adj1" fmla="val 16200000"/>
              <a:gd name="adj2" fmla="val 48798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 rot="7225968">
            <a:off x="4153228" y="3745335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ovéPole 42"/>
          <p:cNvSpPr txBox="1"/>
          <p:nvPr/>
        </p:nvSpPr>
        <p:spPr>
          <a:xfrm>
            <a:off x="1475656" y="450912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932040" y="2132856"/>
            <a:ext cx="396044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a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cxnSp>
        <p:nvCxnSpPr>
          <p:cNvPr id="48" name="Přímá spojovací čára 47"/>
          <p:cNvCxnSpPr/>
          <p:nvPr/>
        </p:nvCxnSpPr>
        <p:spPr>
          <a:xfrm flipH="1" flipV="1">
            <a:off x="611560" y="4005064"/>
            <a:ext cx="2088232" cy="93610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blouk 55"/>
          <p:cNvSpPr/>
          <p:nvPr/>
        </p:nvSpPr>
        <p:spPr>
          <a:xfrm rot="8518917">
            <a:off x="1761819" y="2292486"/>
            <a:ext cx="1080000" cy="1080000"/>
          </a:xfrm>
          <a:prstGeom prst="arc">
            <a:avLst>
              <a:gd name="adj1" fmla="val 16200000"/>
              <a:gd name="adj2" fmla="val 48798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 rot="7225968">
            <a:off x="2572350" y="4662897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TextovéPole 57"/>
          <p:cNvSpPr txBox="1"/>
          <p:nvPr/>
        </p:nvSpPr>
        <p:spPr>
          <a:xfrm>
            <a:off x="4968552" y="3068960"/>
            <a:ext cx="3923928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v</a:t>
            </a:r>
            <a:r>
              <a:rPr lang="cs-CZ" sz="2400" baseline="-25000" noProof="1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…výška trojúhelníku ABC na stranu b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2627784" y="3068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v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cxnSp>
        <p:nvCxnSpPr>
          <p:cNvPr id="31" name="Přímá spojovací čára 30"/>
          <p:cNvCxnSpPr/>
          <p:nvPr/>
        </p:nvCxnSpPr>
        <p:spPr>
          <a:xfrm flipH="1">
            <a:off x="611560" y="4005064"/>
            <a:ext cx="4536504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stCxn id="18" idx="1"/>
          </p:cNvCxnSpPr>
          <p:nvPr/>
        </p:nvCxnSpPr>
        <p:spPr>
          <a:xfrm flipH="1">
            <a:off x="2555776" y="1067545"/>
            <a:ext cx="1944216" cy="4305671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611560" y="4005064"/>
            <a:ext cx="3816424" cy="172819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2267744" y="2780928"/>
            <a:ext cx="2160240" cy="295232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flipH="1">
            <a:off x="4427984" y="1052736"/>
            <a:ext cx="62484" cy="468052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ovéPole 67"/>
          <p:cNvSpPr txBox="1"/>
          <p:nvPr/>
        </p:nvSpPr>
        <p:spPr>
          <a:xfrm>
            <a:off x="5148064" y="4149080"/>
            <a:ext cx="3672408" cy="181588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Všechny tři výšky se po prodloužení opět protnou v jednom bodě.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4211960" y="580526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10903</TotalTime>
  <Words>377</Words>
  <Application>Microsoft Office PowerPoint</Application>
  <PresentationFormat>Předvádění na obrazovce (4:3)</PresentationFormat>
  <Paragraphs>130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Iva</cp:lastModifiedBy>
  <cp:revision>254</cp:revision>
  <dcterms:created xsi:type="dcterms:W3CDTF">2012-09-23T08:27:50Z</dcterms:created>
  <dcterms:modified xsi:type="dcterms:W3CDTF">2014-02-25T11:31:28Z</dcterms:modified>
</cp:coreProperties>
</file>