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6"/>
  </p:notesMasterIdLst>
  <p:sldIdLst>
    <p:sldId id="307" r:id="rId2"/>
    <p:sldId id="308" r:id="rId3"/>
    <p:sldId id="283" r:id="rId4"/>
    <p:sldId id="296" r:id="rId5"/>
    <p:sldId id="297" r:id="rId6"/>
    <p:sldId id="298" r:id="rId7"/>
    <p:sldId id="301" r:id="rId8"/>
    <p:sldId id="302" r:id="rId9"/>
    <p:sldId id="299" r:id="rId10"/>
    <p:sldId id="288" r:id="rId11"/>
    <p:sldId id="305" r:id="rId12"/>
    <p:sldId id="304" r:id="rId13"/>
    <p:sldId id="306" r:id="rId14"/>
    <p:sldId id="30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50D"/>
    <a:srgbClr val="55CB74"/>
    <a:srgbClr val="7BD7BB"/>
    <a:srgbClr val="4DEE32"/>
    <a:srgbClr val="55CBA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06799F8-075E-4A3A-A7F6-7FBC6576F1A4}" styleName="Styl s motivem 2 – zvýraznění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F0B02-A747-4C62-80C6-6652E5ACF1D5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AC612-C3C1-4369-8867-84C613F710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E9FF0FA-0182-47A8-BE98-CB542B03A162}" type="datetimeFigureOut">
              <a:rPr lang="cs-CZ" smtClean="0"/>
              <a:pPr/>
              <a:t>17.4.2014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8796B6-725C-401A-8026-D66DE79599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      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Doplň tvary slovesa SPÁT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v podmiňovacím způsobu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115616" y="1772816"/>
          <a:ext cx="6552728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0160"/>
                <a:gridCol w="1368152"/>
                <a:gridCol w="374441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č. </a:t>
                      </a:r>
                      <a:r>
                        <a:rPr lang="cs-CZ" sz="3200" dirty="0" err="1" smtClean="0"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 spal(a, o)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bych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 spal(a, o)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bys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 spal(a, o)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č. mn.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 spali 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bychom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 spali 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byste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 spali 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5868144" y="1772816"/>
            <a:ext cx="1800200" cy="1728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076056" y="3501008"/>
            <a:ext cx="2592288" cy="17281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1835696" y="5733256"/>
            <a:ext cx="2952328" cy="79208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příčestí minulé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5076056" y="5733256"/>
            <a:ext cx="3672408" cy="792088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tvary slovesa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BÝT</a:t>
            </a:r>
            <a:endParaRPr lang="cs-CZ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Přímá spojovací šipka 9"/>
          <p:cNvCxnSpPr>
            <a:stCxn id="7" idx="0"/>
          </p:cNvCxnSpPr>
          <p:nvPr/>
        </p:nvCxnSpPr>
        <p:spPr>
          <a:xfrm flipV="1">
            <a:off x="3311860" y="5229200"/>
            <a:ext cx="1332148" cy="504056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>
            <a:stCxn id="8" idx="0"/>
            <a:endCxn id="6" idx="2"/>
          </p:cNvCxnSpPr>
          <p:nvPr/>
        </p:nvCxnSpPr>
        <p:spPr>
          <a:xfrm flipH="1" flipV="1">
            <a:off x="6372200" y="5229200"/>
            <a:ext cx="54006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051" name="Picture 3" descr="C:\Users\PC4\AppData\Local\Microsoft\Windows\Temporary Internet Files\Content.IE5\FLMSY49N\MC9004405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772816"/>
            <a:ext cx="3744416" cy="3456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339752" y="2132856"/>
            <a:ext cx="482453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   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Tvary podmiňovacího způsobu 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    u zvratných sloves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370512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Pozor na tvary zvratných sloves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ve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2. osobě čísla jednotného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 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</a:t>
            </a:r>
          </a:p>
          <a:p>
            <a:pPr>
              <a:buNone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PC4\AppData\Local\Microsoft\Windows\Temporary Internet Files\Content.IE5\TZN0DDWF\MC90032949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844824"/>
            <a:ext cx="883591" cy="1080120"/>
          </a:xfrm>
          <a:prstGeom prst="rect">
            <a:avLst/>
          </a:prstGeom>
          <a:noFill/>
        </p:spPr>
      </p:pic>
      <p:pic>
        <p:nvPicPr>
          <p:cNvPr id="1026" name="Picture 2" descr="C:\Users\PC4\AppData\Local\Microsoft\Windows\Temporary Internet Files\Content.IE5\FLMSY49N\MC90029828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844824"/>
            <a:ext cx="492862" cy="8668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</p:pic>
      <p:sp>
        <p:nvSpPr>
          <p:cNvPr id="12" name="Pětiúhelník 11"/>
          <p:cNvSpPr/>
          <p:nvPr/>
        </p:nvSpPr>
        <p:spPr>
          <a:xfrm>
            <a:off x="539552" y="3212976"/>
            <a:ext cx="2088232" cy="86409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dívat se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Pětiúhelník 12"/>
          <p:cNvSpPr/>
          <p:nvPr/>
        </p:nvSpPr>
        <p:spPr>
          <a:xfrm>
            <a:off x="539552" y="4437112"/>
            <a:ext cx="1872208" cy="864096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hrát si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Vývojový diagram: postup 13"/>
          <p:cNvSpPr/>
          <p:nvPr/>
        </p:nvSpPr>
        <p:spPr>
          <a:xfrm>
            <a:off x="2771800" y="3212976"/>
            <a:ext cx="2808312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díval bys se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Vývojový diagram: postup 14"/>
          <p:cNvSpPr/>
          <p:nvPr/>
        </p:nvSpPr>
        <p:spPr>
          <a:xfrm>
            <a:off x="5868144" y="3212976"/>
            <a:ext cx="2808312" cy="86409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díval by ses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Vývojový diagram: postup 15"/>
          <p:cNvSpPr/>
          <p:nvPr/>
        </p:nvSpPr>
        <p:spPr>
          <a:xfrm>
            <a:off x="2771800" y="4437112"/>
            <a:ext cx="2808312" cy="864096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hrála bys si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Vývojový diagram: postup 16"/>
          <p:cNvSpPr/>
          <p:nvPr/>
        </p:nvSpPr>
        <p:spPr>
          <a:xfrm>
            <a:off x="5868144" y="4437112"/>
            <a:ext cx="2808312" cy="864096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hrála by sis</a:t>
            </a:r>
            <a:endParaRPr lang="cs-CZ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Přímá spojovací čára 18"/>
          <p:cNvCxnSpPr/>
          <p:nvPr/>
        </p:nvCxnSpPr>
        <p:spPr>
          <a:xfrm flipH="1">
            <a:off x="3491880" y="2852936"/>
            <a:ext cx="1584176" cy="30243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>
            <a:off x="3635896" y="2852936"/>
            <a:ext cx="1368152" cy="3024336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28600"/>
            <a:ext cx="8295456" cy="990600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Doplň tvary slovesa  SMÁT se, ČÍST si</a:t>
            </a:r>
            <a:br>
              <a:rPr lang="cs-CZ" sz="4000" dirty="0" smtClean="0">
                <a:latin typeface="Arial" pitchFamily="34" charset="0"/>
                <a:cs typeface="Arial" pitchFamily="34" charset="0"/>
              </a:rPr>
            </a:br>
            <a:r>
              <a:rPr lang="cs-CZ" sz="4000" dirty="0" smtClean="0">
                <a:latin typeface="Arial" pitchFamily="34" charset="0"/>
                <a:cs typeface="Arial" pitchFamily="34" charset="0"/>
              </a:rPr>
              <a:t>         v podmiňovacím způsobu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560" y="1772816"/>
          <a:ext cx="7776864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3456384"/>
                <a:gridCol w="32403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smál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bych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četl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bych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smál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</a:t>
                      </a:r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 ses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četl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sis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smál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četl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smáli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bychom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četli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bychom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smáli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byste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četli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byste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3. os.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smáli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četli 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by </a:t>
                      </a:r>
                      <a:r>
                        <a:rPr lang="cs-CZ" sz="3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si</a:t>
                      </a:r>
                      <a:endParaRPr lang="cs-CZ" sz="3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1691680" y="1772816"/>
            <a:ext cx="3456384" cy="1728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148064" y="1772816"/>
            <a:ext cx="3240360" cy="17281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691680" y="3501008"/>
            <a:ext cx="3456384" cy="17281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148064" y="3501008"/>
            <a:ext cx="3240360" cy="172819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8" name="Picture 6" descr="C:\Users\PC4\AppData\Local\Microsoft\Windows\Temporary Internet Files\Content.IE5\TZN0DDWF\MC90043984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80928"/>
            <a:ext cx="1872208" cy="1177309"/>
          </a:xfrm>
          <a:prstGeom prst="rect">
            <a:avLst/>
          </a:prstGeom>
          <a:noFill/>
        </p:spPr>
      </p:pic>
      <p:pic>
        <p:nvPicPr>
          <p:cNvPr id="3076" name="Picture 4" descr="C:\Users\PC4\AppData\Local\Microsoft\Windows\Temporary Internet Files\Content.IE5\FLMSY49N\MC9004404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780928"/>
            <a:ext cx="1573158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" dur="1"/>
                                        <p:tgtEl>
                                          <p:spTgt spid="30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307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1187624" y="2708920"/>
            <a:ext cx="6120680" cy="50405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Spojky aby, kdyby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153400" cy="4925144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Spojky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cs-CZ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kdyby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se v podmiňovacím způsobu spojují s pomocným slovesem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bych, bys, by, bychom, byste, by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aby + bych =</a:t>
            </a:r>
            <a:endParaRPr lang="cs-CZ" sz="32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aby + byste =</a:t>
            </a:r>
            <a:endParaRPr lang="cs-CZ" sz="32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kdyby + bys =</a:t>
            </a:r>
            <a:endParaRPr lang="cs-CZ" sz="32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kdyby + bychom =</a:t>
            </a:r>
            <a:endParaRPr lang="cs-CZ" sz="3200" dirty="0" smtClean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5076056" y="2132856"/>
            <a:ext cx="3096344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899592" y="2636912"/>
            <a:ext cx="1656184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3419872" y="3429000"/>
            <a:ext cx="1440160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abych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355976" y="5877272"/>
            <a:ext cx="2376264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kdybychom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3491880" y="4221088"/>
            <a:ext cx="1440160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abyste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3563888" y="5085184"/>
            <a:ext cx="1584176" cy="57606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kdybys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543998"/>
            <a:ext cx="813690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HOŠNOVÁ, E. a kol. Český jazyk 4 pro základní školy. 1.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2009. ISBN 978-80-7235-423-8. 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145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–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153.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Slovesný způsob 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VY_32_INOVACE_37.19.PLA.CJ.4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11. 04. 2014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1403648" y="3068960"/>
            <a:ext cx="7123113" cy="1673225"/>
          </a:xfrm>
        </p:spPr>
        <p:txBody>
          <a:bodyPr>
            <a:noAutofit/>
          </a:bodyPr>
          <a:lstStyle/>
          <a:p>
            <a:r>
              <a:rPr lang="cs-CZ" sz="66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sz="6600" b="1" dirty="0" smtClean="0">
                <a:latin typeface="Arial Black" pitchFamily="34" charset="0"/>
                <a:cs typeface="Arial" pitchFamily="34" charset="0"/>
              </a:rPr>
              <a:t>SLOVESNÝ       </a:t>
            </a:r>
          </a:p>
          <a:p>
            <a:r>
              <a:rPr lang="cs-CZ" sz="6600" b="1" dirty="0" smtClean="0">
                <a:latin typeface="Arial Black" pitchFamily="34" charset="0"/>
                <a:cs typeface="Arial" pitchFamily="34" charset="0"/>
              </a:rPr>
              <a:t>     ZPŮSOB</a:t>
            </a:r>
            <a:endParaRPr lang="cs-CZ" sz="6600" b="1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       SLOVESNÝ ZPŮSOB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496944" cy="4495800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slovesné tvary mohou vyjádřit způsob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827584" y="2636912"/>
            <a:ext cx="3024336" cy="1512168"/>
          </a:xfrm>
          <a:prstGeom prst="flowChartMagneticDisk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OZNAMOVACÍ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Vývojový diagram: magnetický disk 8"/>
          <p:cNvSpPr/>
          <p:nvPr/>
        </p:nvSpPr>
        <p:spPr>
          <a:xfrm>
            <a:off x="5508104" y="2780928"/>
            <a:ext cx="3168352" cy="1512168"/>
          </a:xfrm>
          <a:prstGeom prst="flowChartMagneticDisk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PODMIŇOVACÍ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Vývojový diagram: magnetický disk 9"/>
          <p:cNvSpPr/>
          <p:nvPr/>
        </p:nvSpPr>
        <p:spPr>
          <a:xfrm>
            <a:off x="2555776" y="3789040"/>
            <a:ext cx="3168352" cy="1512168"/>
          </a:xfrm>
          <a:prstGeom prst="flowChartMagneticDisk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ROZKAZOVACÍ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aoblený obdélník 12"/>
          <p:cNvSpPr/>
          <p:nvPr/>
        </p:nvSpPr>
        <p:spPr>
          <a:xfrm>
            <a:off x="5076056" y="5085184"/>
            <a:ext cx="2304256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Zaoblený obdélník 11"/>
          <p:cNvSpPr/>
          <p:nvPr/>
        </p:nvSpPr>
        <p:spPr>
          <a:xfrm>
            <a:off x="3491880" y="5085184"/>
            <a:ext cx="1224136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1619672" y="5085184"/>
            <a:ext cx="1728192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5004048" y="2204864"/>
            <a:ext cx="1584176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aoblený obdélník 3"/>
          <p:cNvSpPr/>
          <p:nvPr/>
        </p:nvSpPr>
        <p:spPr>
          <a:xfrm>
            <a:off x="3059832" y="2204864"/>
            <a:ext cx="936104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Zaoblený obdélník 4"/>
          <p:cNvSpPr/>
          <p:nvPr/>
        </p:nvSpPr>
        <p:spPr>
          <a:xfrm>
            <a:off x="1979712" y="2204864"/>
            <a:ext cx="936104" cy="5040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OZNAMOVACÍ ZPŮSOB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748464" cy="5069160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vyjadřuje (oznamuje nám), že se něco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děje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dělo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nebo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bude dít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 u tvarů oznamovacího způsobu rozlišujeme  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přítomný, minulý a budoucí čas</a:t>
            </a: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971600" y="3356992"/>
            <a:ext cx="1440160" cy="5040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čteme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2771800" y="3356992"/>
            <a:ext cx="1944216" cy="50405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četli jsme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5148064" y="3356992"/>
            <a:ext cx="2592288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budeme číst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Přímá spojovací šipka 14"/>
          <p:cNvCxnSpPr>
            <a:stCxn id="5" idx="2"/>
          </p:cNvCxnSpPr>
          <p:nvPr/>
        </p:nvCxnSpPr>
        <p:spPr>
          <a:xfrm flipH="1">
            <a:off x="1691680" y="2708920"/>
            <a:ext cx="75608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>
            <a:stCxn id="4" idx="2"/>
          </p:cNvCxnSpPr>
          <p:nvPr/>
        </p:nvCxnSpPr>
        <p:spPr>
          <a:xfrm>
            <a:off x="3527884" y="2708920"/>
            <a:ext cx="3600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6" idx="2"/>
          </p:cNvCxnSpPr>
          <p:nvPr/>
        </p:nvCxnSpPr>
        <p:spPr>
          <a:xfrm>
            <a:off x="5796136" y="2708920"/>
            <a:ext cx="216024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stCxn id="11" idx="0"/>
            <a:endCxn id="8" idx="2"/>
          </p:cNvCxnSpPr>
          <p:nvPr/>
        </p:nvCxnSpPr>
        <p:spPr>
          <a:xfrm flipH="1" flipV="1">
            <a:off x="1691680" y="3861048"/>
            <a:ext cx="792088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12" idx="0"/>
            <a:endCxn id="9" idx="2"/>
          </p:cNvCxnSpPr>
          <p:nvPr/>
        </p:nvCxnSpPr>
        <p:spPr>
          <a:xfrm flipH="1" flipV="1">
            <a:off x="3743908" y="3861048"/>
            <a:ext cx="360040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>
            <a:stCxn id="13" idx="0"/>
            <a:endCxn id="10" idx="2"/>
          </p:cNvCxnSpPr>
          <p:nvPr/>
        </p:nvCxnSpPr>
        <p:spPr>
          <a:xfrm flipV="1">
            <a:off x="6228184" y="3861048"/>
            <a:ext cx="216024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1" grpId="0" animBg="1"/>
      <p:bldP spid="6" grpId="0" animBg="1"/>
      <p:bldP spid="4" grpId="0" animBg="1"/>
      <p:bldP spid="5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PC4\AppData\Local\Microsoft\Windows\Temporary Internet Files\Content.IE5\FLMSY49N\MC90034631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780928"/>
            <a:ext cx="792088" cy="634592"/>
          </a:xfrm>
          <a:prstGeom prst="rect">
            <a:avLst/>
          </a:prstGeom>
          <a:noFill/>
        </p:spPr>
      </p:pic>
      <p:sp>
        <p:nvSpPr>
          <p:cNvPr id="22" name="Obdélník 21"/>
          <p:cNvSpPr/>
          <p:nvPr/>
        </p:nvSpPr>
        <p:spPr>
          <a:xfrm>
            <a:off x="6084168" y="3501008"/>
            <a:ext cx="2808312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1691680" y="2780928"/>
            <a:ext cx="736826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3419872" y="2780928"/>
            <a:ext cx="3168352" cy="5040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ROZKAZOVACÍ ZPŮSOB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892480" cy="5257800"/>
          </a:xfrm>
        </p:spPr>
        <p:txBody>
          <a:bodyPr>
            <a:noAutofit/>
          </a:bodyPr>
          <a:lstStyle/>
          <a:p>
            <a:r>
              <a:rPr lang="cs-CZ" dirty="0" smtClean="0"/>
              <a:t>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vyjadřuje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děj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, který se podle rozkazu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   (zákazu, výzvy, přání)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má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nebo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nemá uskutečnit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tvary rozkazovacího způsobu nevyjadřují čas           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tvoří se jen pro           </a:t>
            </a:r>
            <a:r>
              <a:rPr lang="cs-CZ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osobu č.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jedn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cs-CZ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osobu č. množ.</a:t>
            </a:r>
          </a:p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                         </a:t>
            </a:r>
            <a:r>
              <a:rPr lang="cs-CZ" sz="3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 osobu č. množ.</a:t>
            </a: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/>
          </a:p>
        </p:txBody>
      </p:sp>
      <p:sp>
        <p:nvSpPr>
          <p:cNvPr id="17" name="Pětiúhelník 16"/>
          <p:cNvSpPr/>
          <p:nvPr/>
        </p:nvSpPr>
        <p:spPr>
          <a:xfrm>
            <a:off x="3635896" y="4365104"/>
            <a:ext cx="864096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Pětiúhelník 18"/>
          <p:cNvSpPr/>
          <p:nvPr/>
        </p:nvSpPr>
        <p:spPr>
          <a:xfrm>
            <a:off x="3635896" y="5157192"/>
            <a:ext cx="927720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VY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Pětiúhelník 19"/>
          <p:cNvSpPr/>
          <p:nvPr/>
        </p:nvSpPr>
        <p:spPr>
          <a:xfrm>
            <a:off x="3635896" y="5949280"/>
            <a:ext cx="1071736" cy="57606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MY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17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2699792" y="4437112"/>
            <a:ext cx="1440160" cy="50405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Tvary rozkazovacího způsobu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5048" y="1412776"/>
            <a:ext cx="8568952" cy="4495800"/>
          </a:xfrm>
        </p:spPr>
        <p:txBody>
          <a:bodyPr/>
          <a:lstStyle/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   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755576" y="1844824"/>
          <a:ext cx="7992888" cy="2255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176"/>
                <a:gridCol w="1872208"/>
                <a:gridCol w="2160240"/>
                <a:gridCol w="2376264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 č. </a:t>
                      </a:r>
                      <a:r>
                        <a:rPr lang="cs-CZ" sz="2800" dirty="0" err="1" smtClean="0"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5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1.os. č. mn.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5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latin typeface="Arial" pitchFamily="34" charset="0"/>
                          <a:cs typeface="Arial" pitchFamily="34" charset="0"/>
                        </a:rPr>
                        <a:t>2. os. č. mn.</a:t>
                      </a:r>
                      <a:endParaRPr lang="cs-CZ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C50D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psát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piš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piš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me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piš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te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číst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čti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čtě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me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čtě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te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počítat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počítej</a:t>
                      </a:r>
                      <a:endParaRPr lang="cs-CZ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počítej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me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3200" dirty="0" smtClean="0">
                          <a:latin typeface="Arial" pitchFamily="34" charset="0"/>
                          <a:cs typeface="Arial" pitchFamily="34" charset="0"/>
                        </a:rPr>
                        <a:t>počítej</a:t>
                      </a:r>
                      <a:r>
                        <a:rPr lang="cs-CZ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te</a:t>
                      </a:r>
                      <a:endParaRPr lang="cs-CZ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2339752" y="2348880"/>
            <a:ext cx="640871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339752" y="2924944"/>
            <a:ext cx="640871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339752" y="3501008"/>
            <a:ext cx="640871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Picture 3" descr="C:\Users\PC4\AppData\Local\Microsoft\Windows\Temporary Internet Files\Content.IE5\S4H86BRK\MC90029828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00808"/>
            <a:ext cx="409413" cy="720080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755576" y="4437112"/>
            <a:ext cx="813690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Rozkaz pro 3. osobu můžeme vyjádřit pomocí    </a:t>
            </a: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                      částic 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ať, nechť.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Ať jde (jdou) pryč!    </a:t>
            </a:r>
          </a:p>
          <a:p>
            <a:r>
              <a:rPr lang="cs-CZ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Nechť vstoupí!</a:t>
            </a:r>
            <a:endParaRPr lang="cs-CZ" sz="32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  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Napiš správný tvar rozkaz. způsobu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89248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cs-CZ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os. č. </a:t>
            </a:r>
            <a:r>
              <a:rPr lang="cs-CZ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cs-CZ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              1. os. č. mn. 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                                </a:t>
            </a:r>
            <a:endParaRPr lang="cs-CZ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                              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cs-CZ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os. č. mn.                 2. os. č. </a:t>
            </a:r>
            <a:r>
              <a:rPr lang="cs-CZ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cs-CZ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              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           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                                           </a:t>
            </a:r>
            <a:endParaRPr lang="cs-CZ" sz="3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3. os. č. mn.                  3. os. č. </a:t>
            </a:r>
            <a:r>
              <a:rPr lang="cs-CZ" sz="32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cs-CZ" sz="3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        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cs-CZ" dirty="0"/>
          </a:p>
        </p:txBody>
      </p:sp>
      <p:pic>
        <p:nvPicPr>
          <p:cNvPr id="1038" name="Picture 14" descr="C:\Users\PC4\AppData\Local\Microsoft\Windows\Temporary Internet Files\Content.IE5\S4H86BRK\MC9000547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501008"/>
            <a:ext cx="1224136" cy="1229310"/>
          </a:xfrm>
          <a:prstGeom prst="rect">
            <a:avLst/>
          </a:prstGeom>
          <a:noFill/>
        </p:spPr>
      </p:pic>
      <p:pic>
        <p:nvPicPr>
          <p:cNvPr id="2054" name="Picture 6" descr="C:\Users\PC4\AppData\Local\Microsoft\Windows\Temporary Internet Files\Content.IE5\TZN0DDWF\MC90043198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772816"/>
            <a:ext cx="1080120" cy="1080120"/>
          </a:xfrm>
          <a:prstGeom prst="rect">
            <a:avLst/>
          </a:prstGeom>
          <a:noFill/>
        </p:spPr>
      </p:pic>
      <p:pic>
        <p:nvPicPr>
          <p:cNvPr id="2055" name="Picture 7" descr="C:\Users\PC4\AppData\Local\Microsoft\Windows\Temporary Internet Files\Content.IE5\TZN0DDWF\MC90043199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501008"/>
            <a:ext cx="1080120" cy="1080120"/>
          </a:xfrm>
          <a:prstGeom prst="rect">
            <a:avLst/>
          </a:prstGeom>
          <a:noFill/>
        </p:spPr>
      </p:pic>
      <p:sp>
        <p:nvSpPr>
          <p:cNvPr id="19" name="Vodorovný svitek 18"/>
          <p:cNvSpPr/>
          <p:nvPr/>
        </p:nvSpPr>
        <p:spPr>
          <a:xfrm>
            <a:off x="1907704" y="2276872"/>
            <a:ext cx="1296144" cy="792088"/>
          </a:xfrm>
          <a:prstGeom prst="horizont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Stůj!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Vodorovný svitek 19"/>
          <p:cNvSpPr/>
          <p:nvPr/>
        </p:nvSpPr>
        <p:spPr>
          <a:xfrm>
            <a:off x="1691680" y="4077072"/>
            <a:ext cx="2664296" cy="792088"/>
          </a:xfrm>
          <a:prstGeom prst="horizont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Nevstupujte!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Vodorovný svitek 20"/>
          <p:cNvSpPr/>
          <p:nvPr/>
        </p:nvSpPr>
        <p:spPr>
          <a:xfrm>
            <a:off x="5940152" y="4077072"/>
            <a:ext cx="1584176" cy="720080"/>
          </a:xfrm>
          <a:prstGeom prst="horizont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Zatoč!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Vodorovný svitek 21"/>
          <p:cNvSpPr/>
          <p:nvPr/>
        </p:nvSpPr>
        <p:spPr>
          <a:xfrm>
            <a:off x="5508104" y="2276872"/>
            <a:ext cx="3287216" cy="792088"/>
          </a:xfrm>
          <a:prstGeom prst="horizontalScrol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Nepředjíždějme!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PC4\AppData\Local\Microsoft\Windows\Temporary Internet Files\Content.IE5\TZN0DDWF\MC900411244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1844824"/>
            <a:ext cx="1064167" cy="1008112"/>
          </a:xfrm>
          <a:prstGeom prst="rect">
            <a:avLst/>
          </a:prstGeom>
          <a:noFill/>
        </p:spPr>
      </p:pic>
      <p:pic>
        <p:nvPicPr>
          <p:cNvPr id="1030" name="Picture 6" descr="C:\Users\PC4\AppData\Local\Microsoft\Windows\Temporary Internet Files\Content.IE5\RT52BWQG\MC900432029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5301208"/>
            <a:ext cx="1080118" cy="1080119"/>
          </a:xfrm>
          <a:prstGeom prst="rect">
            <a:avLst/>
          </a:prstGeom>
          <a:noFill/>
        </p:spPr>
      </p:pic>
      <p:sp>
        <p:nvSpPr>
          <p:cNvPr id="28" name="Vodorovný svitek 27"/>
          <p:cNvSpPr/>
          <p:nvPr/>
        </p:nvSpPr>
        <p:spPr>
          <a:xfrm>
            <a:off x="1619672" y="5805264"/>
            <a:ext cx="3096344" cy="792088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Nechť přejdou!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1" name="Picture 7" descr="C:\Users\PC4\AppData\Local\Microsoft\Windows\Temporary Internet Files\Content.IE5\TZN0DDWF\MC90043203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5085184"/>
            <a:ext cx="810784" cy="1224136"/>
          </a:xfrm>
          <a:prstGeom prst="rect">
            <a:avLst/>
          </a:prstGeom>
          <a:noFill/>
        </p:spPr>
      </p:pic>
      <p:sp>
        <p:nvSpPr>
          <p:cNvPr id="30" name="Vodorovný svitek 29"/>
          <p:cNvSpPr/>
          <p:nvPr/>
        </p:nvSpPr>
        <p:spPr>
          <a:xfrm>
            <a:off x="5868144" y="5805264"/>
            <a:ext cx="2880320" cy="792088"/>
          </a:xfrm>
          <a:prstGeom prst="horizontalScroll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Ať zaparkuje!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8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4067944" y="1628800"/>
            <a:ext cx="4176464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PODMIŇOVACÍ  ZPŮSOB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712968" cy="53732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vyjadřuje děj, který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by se mohl uskutečnit</a:t>
            </a:r>
          </a:p>
          <a:p>
            <a:pPr>
              <a:lnSpc>
                <a:spcPct val="150000"/>
              </a:lnSpc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tvary podmiňovacího způsobu jsou složené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>
              <a:buNone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   </a:t>
            </a:r>
            <a:endParaRPr lang="cs-CZ" dirty="0"/>
          </a:p>
        </p:txBody>
      </p:sp>
      <p:sp>
        <p:nvSpPr>
          <p:cNvPr id="6" name="Vývojový diagram: paměť s přímým přístupem 5"/>
          <p:cNvSpPr/>
          <p:nvPr/>
        </p:nvSpPr>
        <p:spPr>
          <a:xfrm>
            <a:off x="755576" y="3068960"/>
            <a:ext cx="3168352" cy="1512168"/>
          </a:xfrm>
          <a:prstGeom prst="flowChartMagneticDrum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Příčestí minulé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Vývojový diagram: paměť s přímým přístupem 8"/>
          <p:cNvSpPr/>
          <p:nvPr/>
        </p:nvSpPr>
        <p:spPr>
          <a:xfrm>
            <a:off x="4788024" y="3068960"/>
            <a:ext cx="3456384" cy="1512168"/>
          </a:xfrm>
          <a:prstGeom prst="flowChartMagneticDru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Tvary slovesa </a:t>
            </a:r>
            <a:r>
              <a:rPr lang="cs-CZ" sz="32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BÝT</a:t>
            </a:r>
            <a:endParaRPr lang="cs-CZ" sz="3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Kříž 9"/>
          <p:cNvSpPr/>
          <p:nvPr/>
        </p:nvSpPr>
        <p:spPr>
          <a:xfrm>
            <a:off x="4067944" y="3429000"/>
            <a:ext cx="576064" cy="648072"/>
          </a:xfrm>
          <a:prstGeom prst="plus">
            <a:avLst>
              <a:gd name="adj" fmla="val 341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láček 15"/>
          <p:cNvSpPr/>
          <p:nvPr/>
        </p:nvSpPr>
        <p:spPr>
          <a:xfrm>
            <a:off x="4211960" y="4725144"/>
            <a:ext cx="4320480" cy="1944216"/>
          </a:xfrm>
          <a:prstGeom prst="cloudCallout">
            <a:avLst>
              <a:gd name="adj1" fmla="val 30189"/>
              <a:gd name="adj2" fmla="val -92381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bych, bys, by,</a:t>
            </a:r>
          </a:p>
          <a:p>
            <a:pPr algn="ctr"/>
            <a:r>
              <a:rPr lang="cs-CZ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bychom, byste</a:t>
            </a:r>
            <a:endParaRPr lang="cs-CZ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láček 16"/>
          <p:cNvSpPr/>
          <p:nvPr/>
        </p:nvSpPr>
        <p:spPr>
          <a:xfrm>
            <a:off x="683568" y="4725144"/>
            <a:ext cx="3059832" cy="1944216"/>
          </a:xfrm>
          <a:prstGeom prst="cloudCallout">
            <a:avLst>
              <a:gd name="adj1" fmla="val 39202"/>
              <a:gd name="adj2" fmla="val -93874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-l, -la, -</a:t>
            </a:r>
            <a:r>
              <a:rPr lang="cs-CZ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</a:t>
            </a:r>
            <a:endParaRPr lang="cs-CZ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-li, -</a:t>
            </a:r>
            <a:r>
              <a:rPr lang="cs-CZ" sz="3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ly</a:t>
            </a:r>
            <a:r>
              <a:rPr lang="cs-CZ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-la</a:t>
            </a:r>
            <a:endParaRPr lang="cs-CZ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9" grpId="0" animBg="1"/>
      <p:bldP spid="10" grpId="0" animBg="1"/>
      <p:bldP spid="16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1415</TotalTime>
  <Words>665</Words>
  <Application>Microsoft Office PowerPoint</Application>
  <PresentationFormat>Předvádění na obrazovce (4:3)</PresentationFormat>
  <Paragraphs>200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Medián</vt:lpstr>
      <vt:lpstr>Snímek 1</vt:lpstr>
      <vt:lpstr>Snímek 2</vt:lpstr>
      <vt:lpstr>Snímek 3</vt:lpstr>
      <vt:lpstr>       SLOVESNÝ ZPŮSOB</vt:lpstr>
      <vt:lpstr>    OZNAMOVACÍ ZPŮSOB</vt:lpstr>
      <vt:lpstr>    ROZKAZOVACÍ ZPŮSOB</vt:lpstr>
      <vt:lpstr> Tvary rozkazovacího způsobu</vt:lpstr>
      <vt:lpstr>   Napiš správný tvar rozkaz. způsobu</vt:lpstr>
      <vt:lpstr>    PODMIŇOVACÍ  ZPŮSOB</vt:lpstr>
      <vt:lpstr>        Doplň tvary slovesa SPÁT          v podmiňovacím způsobu</vt:lpstr>
      <vt:lpstr>     Tvary podmiňovacího způsobu               u zvratných sloves</vt:lpstr>
      <vt:lpstr>Doplň tvary slovesa  SMÁT se, ČÍST si          v podmiňovacím způsobu</vt:lpstr>
      <vt:lpstr>        Spojky aby, kdyby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       JMÉNA</dc:title>
  <dc:creator>PC4</dc:creator>
  <cp:lastModifiedBy>PC4</cp:lastModifiedBy>
  <cp:revision>266</cp:revision>
  <dcterms:created xsi:type="dcterms:W3CDTF">2013-10-06T11:27:12Z</dcterms:created>
  <dcterms:modified xsi:type="dcterms:W3CDTF">2014-04-17T16:51:54Z</dcterms:modified>
</cp:coreProperties>
</file>