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7"/>
  </p:notesMasterIdLst>
  <p:sldIdLst>
    <p:sldId id="273" r:id="rId2"/>
    <p:sldId id="275" r:id="rId3"/>
    <p:sldId id="281" r:id="rId4"/>
    <p:sldId id="296" r:id="rId5"/>
    <p:sldId id="295" r:id="rId6"/>
    <p:sldId id="294" r:id="rId7"/>
    <p:sldId id="300" r:id="rId8"/>
    <p:sldId id="301" r:id="rId9"/>
    <p:sldId id="297" r:id="rId10"/>
    <p:sldId id="302" r:id="rId11"/>
    <p:sldId id="304" r:id="rId12"/>
    <p:sldId id="311" r:id="rId13"/>
    <p:sldId id="310" r:id="rId14"/>
    <p:sldId id="309" r:id="rId15"/>
    <p:sldId id="274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CB74"/>
    <a:srgbClr val="E056A5"/>
    <a:srgbClr val="A5F9A5"/>
    <a:srgbClr val="7DF369"/>
    <a:srgbClr val="4DEE32"/>
    <a:srgbClr val="F298E5"/>
    <a:srgbClr val="FFC50D"/>
    <a:srgbClr val="7BD7BB"/>
    <a:srgbClr val="55CBA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 autoAdjust="0"/>
    <p:restoredTop sz="94660"/>
  </p:normalViewPr>
  <p:slideViewPr>
    <p:cSldViewPr>
      <p:cViewPr>
        <p:scale>
          <a:sx n="66" d="100"/>
          <a:sy n="66" d="100"/>
        </p:scale>
        <p:origin x="-1548" y="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F0B02-A747-4C62-80C6-6652E5ACF1D5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AC612-C3C1-4369-8867-84C613F7101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2AC612-C3C1-4369-8867-84C613F7101E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E9FF0FA-0182-47A8-BE98-CB542B03A162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E9FF0FA-0182-47A8-BE98-CB542B03A162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E9FF0FA-0182-47A8-BE98-CB542B03A162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4860032" y="476672"/>
            <a:ext cx="2520280" cy="72008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Rod mužský neživotný</a:t>
            </a:r>
            <a:endParaRPr lang="cs-CZ" dirty="0"/>
          </a:p>
        </p:txBody>
      </p:sp>
      <p:sp>
        <p:nvSpPr>
          <p:cNvPr id="12" name="Zástupný symbol pro obsah 1"/>
          <p:cNvSpPr txBox="1">
            <a:spLocks/>
          </p:cNvSpPr>
          <p:nvPr/>
        </p:nvSpPr>
        <p:spPr>
          <a:xfrm>
            <a:off x="251520" y="3212976"/>
            <a:ext cx="8229600" cy="223224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HMY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vidím HMY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vidím LI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cs-CZ" sz="3200" dirty="0" smtClean="0"/>
              <a:t>ZÁSTU</a:t>
            </a:r>
            <a:r>
              <a:rPr lang="cs-CZ" sz="3200" dirty="0" smtClean="0">
                <a:solidFill>
                  <a:srgbClr val="FF0000"/>
                </a:solidFill>
              </a:rPr>
              <a:t>P</a:t>
            </a:r>
            <a:r>
              <a:rPr lang="cs-CZ" sz="3200" dirty="0" smtClean="0"/>
              <a:t> – vidím ZÁSTU</a:t>
            </a:r>
            <a:r>
              <a:rPr lang="cs-CZ" sz="3200" dirty="0" smtClean="0">
                <a:solidFill>
                  <a:srgbClr val="FF0000"/>
                </a:solidFill>
              </a:rPr>
              <a:t>P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vidím DA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cs-CZ" sz="27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2" name="Picture 4" descr="C:\Users\PC4\AppData\Local\Microsoft\Windows\Temporary Internet Files\Content.IE5\WLL6ZU5R\MC90002012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725144"/>
            <a:ext cx="2338020" cy="1872208"/>
          </a:xfrm>
          <a:prstGeom prst="rect">
            <a:avLst/>
          </a:prstGeom>
          <a:noFill/>
        </p:spPr>
      </p:pic>
      <p:sp>
        <p:nvSpPr>
          <p:cNvPr id="11" name="Zástupný symbol pro obsah 1"/>
          <p:cNvSpPr txBox="1">
            <a:spLocks/>
          </p:cNvSpPr>
          <p:nvPr/>
        </p:nvSpPr>
        <p:spPr>
          <a:xfrm>
            <a:off x="179512" y="1556792"/>
            <a:ext cx="8964488" cy="108357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Podstatná jména, která označují </a:t>
            </a: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množství</a:t>
            </a: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živých bytostí</a:t>
            </a: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jsou </a:t>
            </a:r>
            <a:r>
              <a:rPr kumimoji="0" lang="cs-CZ" sz="36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neživotná</a:t>
            </a:r>
            <a:endParaRPr kumimoji="0" lang="cs-CZ" sz="36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4" name="Picture 2" descr="C:\Users\PC4\AppData\Local\Microsoft\Windows\Temporary Internet Files\Content.IE5\ETVXC568\MC90034631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1340768"/>
            <a:ext cx="942746" cy="755294"/>
          </a:xfrm>
          <a:prstGeom prst="rect">
            <a:avLst/>
          </a:prstGeom>
          <a:noFill/>
        </p:spPr>
      </p:pic>
      <p:sp>
        <p:nvSpPr>
          <p:cNvPr id="13" name="Obláček 12"/>
          <p:cNvSpPr/>
          <p:nvPr/>
        </p:nvSpPr>
        <p:spPr>
          <a:xfrm>
            <a:off x="5724128" y="2924944"/>
            <a:ext cx="2520280" cy="1224136"/>
          </a:xfrm>
          <a:prstGeom prst="cloudCallout">
            <a:avLst>
              <a:gd name="adj1" fmla="val -15385"/>
              <a:gd name="adj2" fmla="val 10389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Mají</a:t>
            </a:r>
          </a:p>
          <a:p>
            <a:pPr algn="ctr"/>
            <a:r>
              <a:rPr lang="cs-CZ" sz="2000" b="1" dirty="0" smtClean="0"/>
              <a:t>stejné tvary </a:t>
            </a:r>
          </a:p>
          <a:p>
            <a:pPr algn="ctr"/>
            <a:r>
              <a:rPr lang="cs-CZ" sz="2000" b="1" dirty="0" smtClean="0"/>
              <a:t>v 1. a 4. p.</a:t>
            </a:r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>
          <a:xfrm>
            <a:off x="251520" y="1628800"/>
            <a:ext cx="4038600" cy="4525963"/>
          </a:xfrm>
        </p:spPr>
        <p:txBody>
          <a:bodyPr>
            <a:noAutofit/>
          </a:bodyPr>
          <a:lstStyle/>
          <a:p>
            <a:r>
              <a:rPr lang="cs-CZ" sz="3600" dirty="0" smtClean="0"/>
              <a:t>chlapec </a:t>
            </a:r>
          </a:p>
          <a:p>
            <a:r>
              <a:rPr lang="cs-CZ" sz="3600" dirty="0" smtClean="0"/>
              <a:t>vůdce</a:t>
            </a:r>
          </a:p>
          <a:p>
            <a:r>
              <a:rPr lang="cs-CZ" sz="3600" dirty="0" smtClean="0"/>
              <a:t>chléb</a:t>
            </a:r>
          </a:p>
          <a:p>
            <a:r>
              <a:rPr lang="cs-CZ" sz="3600" dirty="0" smtClean="0"/>
              <a:t>komár</a:t>
            </a:r>
          </a:p>
          <a:p>
            <a:r>
              <a:rPr lang="cs-CZ" sz="3600" dirty="0" smtClean="0"/>
              <a:t>vodník</a:t>
            </a:r>
          </a:p>
          <a:p>
            <a:r>
              <a:rPr lang="cs-CZ" sz="3600" dirty="0" smtClean="0"/>
              <a:t>sklep</a:t>
            </a:r>
          </a:p>
          <a:p>
            <a:r>
              <a:rPr lang="cs-CZ" sz="3600" dirty="0" smtClean="0"/>
              <a:t>časopis</a:t>
            </a:r>
          </a:p>
          <a:p>
            <a:endParaRPr lang="cs-CZ" sz="3600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>
          <a:xfrm>
            <a:off x="4644008" y="1628800"/>
            <a:ext cx="4038600" cy="4525963"/>
          </a:xfrm>
        </p:spPr>
        <p:txBody>
          <a:bodyPr>
            <a:noAutofit/>
          </a:bodyPr>
          <a:lstStyle/>
          <a:p>
            <a:r>
              <a:rPr lang="cs-CZ" sz="3600" dirty="0" smtClean="0"/>
              <a:t>rybník</a:t>
            </a:r>
          </a:p>
          <a:p>
            <a:r>
              <a:rPr lang="cs-CZ" sz="3600" dirty="0" smtClean="0"/>
              <a:t>zub</a:t>
            </a:r>
          </a:p>
          <a:p>
            <a:r>
              <a:rPr lang="cs-CZ" sz="3600" dirty="0" smtClean="0"/>
              <a:t>strašák</a:t>
            </a:r>
          </a:p>
          <a:p>
            <a:r>
              <a:rPr lang="cs-CZ" sz="3600" dirty="0" smtClean="0"/>
              <a:t>mráz</a:t>
            </a:r>
          </a:p>
          <a:p>
            <a:r>
              <a:rPr lang="cs-CZ" sz="3600" dirty="0" smtClean="0"/>
              <a:t>zástup</a:t>
            </a:r>
          </a:p>
          <a:p>
            <a:r>
              <a:rPr lang="cs-CZ" sz="3600" dirty="0" smtClean="0"/>
              <a:t>vítěz</a:t>
            </a:r>
          </a:p>
          <a:p>
            <a:r>
              <a:rPr lang="cs-CZ" sz="3600" dirty="0" smtClean="0"/>
              <a:t>nemotora</a:t>
            </a:r>
            <a:endParaRPr lang="cs-CZ" sz="3600" dirty="0"/>
          </a:p>
        </p:txBody>
      </p:sp>
      <p:sp>
        <p:nvSpPr>
          <p:cNvPr id="10" name="Nadpis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Urči životnost podstatných jmen</a:t>
            </a:r>
            <a:endParaRPr kumimoji="0" lang="cs-CZ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2339752" y="1700808"/>
            <a:ext cx="1728192" cy="4320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chlapc</a:t>
            </a:r>
            <a:r>
              <a:rPr lang="cs-CZ" sz="3200" dirty="0" smtClean="0">
                <a:solidFill>
                  <a:srgbClr val="C00000"/>
                </a:solidFill>
              </a:rPr>
              <a:t>e</a:t>
            </a:r>
            <a:endParaRPr lang="cs-CZ" sz="3200" dirty="0">
              <a:solidFill>
                <a:srgbClr val="C000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051720" y="2924944"/>
            <a:ext cx="1224136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chléb</a:t>
            </a:r>
            <a:endParaRPr lang="cs-CZ" sz="3200" dirty="0"/>
          </a:p>
        </p:txBody>
      </p:sp>
      <p:sp>
        <p:nvSpPr>
          <p:cNvPr id="13" name="Obdélník 12"/>
          <p:cNvSpPr/>
          <p:nvPr/>
        </p:nvSpPr>
        <p:spPr>
          <a:xfrm>
            <a:off x="2051720" y="2348880"/>
            <a:ext cx="1368152" cy="4320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vůdc</a:t>
            </a:r>
            <a:r>
              <a:rPr lang="cs-CZ" sz="3200" dirty="0" smtClean="0">
                <a:solidFill>
                  <a:srgbClr val="FF0000"/>
                </a:solidFill>
              </a:rPr>
              <a:t>e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2051720" y="3501008"/>
            <a:ext cx="1728192" cy="4320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komár</a:t>
            </a:r>
            <a:r>
              <a:rPr lang="cs-CZ" sz="3200" dirty="0" smtClean="0">
                <a:solidFill>
                  <a:srgbClr val="C00000"/>
                </a:solidFill>
              </a:rPr>
              <a:t>a</a:t>
            </a:r>
            <a:endParaRPr lang="cs-CZ" sz="3200" dirty="0">
              <a:solidFill>
                <a:srgbClr val="C00000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2123728" y="4149080"/>
            <a:ext cx="1728192" cy="4320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vodník</a:t>
            </a:r>
            <a:r>
              <a:rPr lang="cs-CZ" sz="3200" dirty="0" smtClean="0">
                <a:solidFill>
                  <a:srgbClr val="C00000"/>
                </a:solidFill>
              </a:rPr>
              <a:t>a</a:t>
            </a:r>
            <a:endParaRPr lang="cs-CZ" sz="3200" dirty="0">
              <a:solidFill>
                <a:srgbClr val="C00000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5940152" y="2276872"/>
            <a:ext cx="936104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zub</a:t>
            </a:r>
            <a:endParaRPr lang="cs-CZ" sz="3200" dirty="0"/>
          </a:p>
        </p:txBody>
      </p:sp>
      <p:sp>
        <p:nvSpPr>
          <p:cNvPr id="17" name="Obdélník 16"/>
          <p:cNvSpPr/>
          <p:nvPr/>
        </p:nvSpPr>
        <p:spPr>
          <a:xfrm>
            <a:off x="6444208" y="1700808"/>
            <a:ext cx="1440160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rybník</a:t>
            </a:r>
            <a:endParaRPr lang="cs-CZ" sz="3200" dirty="0"/>
          </a:p>
        </p:txBody>
      </p:sp>
      <p:sp>
        <p:nvSpPr>
          <p:cNvPr id="18" name="Obdélník 17"/>
          <p:cNvSpPr/>
          <p:nvPr/>
        </p:nvSpPr>
        <p:spPr>
          <a:xfrm>
            <a:off x="1907704" y="4725144"/>
            <a:ext cx="1224136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sklep</a:t>
            </a:r>
            <a:endParaRPr lang="cs-CZ" sz="3200" dirty="0"/>
          </a:p>
        </p:txBody>
      </p:sp>
      <p:sp>
        <p:nvSpPr>
          <p:cNvPr id="19" name="Obdélník 18"/>
          <p:cNvSpPr/>
          <p:nvPr/>
        </p:nvSpPr>
        <p:spPr>
          <a:xfrm>
            <a:off x="6732240" y="2852936"/>
            <a:ext cx="1728192" cy="4320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strašák</a:t>
            </a:r>
            <a:r>
              <a:rPr lang="cs-CZ" sz="3200" dirty="0" smtClean="0">
                <a:solidFill>
                  <a:srgbClr val="C00000"/>
                </a:solidFill>
              </a:rPr>
              <a:t>a</a:t>
            </a:r>
            <a:endParaRPr lang="cs-CZ" sz="3200" dirty="0">
              <a:solidFill>
                <a:srgbClr val="C00000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2411760" y="5301208"/>
            <a:ext cx="1728192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časopis</a:t>
            </a:r>
            <a:endParaRPr lang="cs-CZ" sz="3200" dirty="0"/>
          </a:p>
        </p:txBody>
      </p:sp>
      <p:sp>
        <p:nvSpPr>
          <p:cNvPr id="21" name="Obdélník 20"/>
          <p:cNvSpPr/>
          <p:nvPr/>
        </p:nvSpPr>
        <p:spPr>
          <a:xfrm>
            <a:off x="7092280" y="5301208"/>
            <a:ext cx="2051720" cy="4320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nemotor</a:t>
            </a:r>
            <a:r>
              <a:rPr lang="cs-CZ" sz="3200" dirty="0" smtClean="0">
                <a:solidFill>
                  <a:srgbClr val="C00000"/>
                </a:solidFill>
              </a:rPr>
              <a:t>u</a:t>
            </a:r>
            <a:endParaRPr lang="cs-CZ" sz="3200" dirty="0">
              <a:solidFill>
                <a:srgbClr val="C00000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6156176" y="4725144"/>
            <a:ext cx="1368152" cy="4320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vítěz</a:t>
            </a:r>
            <a:r>
              <a:rPr lang="cs-CZ" sz="3200" dirty="0" smtClean="0">
                <a:solidFill>
                  <a:srgbClr val="C00000"/>
                </a:solidFill>
              </a:rPr>
              <a:t>e</a:t>
            </a:r>
            <a:endParaRPr lang="cs-CZ" sz="3200" dirty="0">
              <a:solidFill>
                <a:srgbClr val="C00000"/>
              </a:solidFill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6588224" y="4149080"/>
            <a:ext cx="1440160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zástup</a:t>
            </a:r>
            <a:endParaRPr lang="cs-CZ" sz="3200" dirty="0"/>
          </a:p>
        </p:txBody>
      </p:sp>
      <p:sp>
        <p:nvSpPr>
          <p:cNvPr id="24" name="Obdélník 23"/>
          <p:cNvSpPr/>
          <p:nvPr/>
        </p:nvSpPr>
        <p:spPr>
          <a:xfrm>
            <a:off x="6372200" y="3501008"/>
            <a:ext cx="1296144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mráz</a:t>
            </a:r>
            <a:endParaRPr lang="cs-CZ" sz="32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2627784" y="1124744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4. pád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6444208" y="1124744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4. pád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27" name="Obdélník se zakulaceným příčným rohem 26"/>
          <p:cNvSpPr/>
          <p:nvPr/>
        </p:nvSpPr>
        <p:spPr>
          <a:xfrm>
            <a:off x="1979712" y="404664"/>
            <a:ext cx="2376264" cy="7200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ŽIVOTNÝ</a:t>
            </a:r>
            <a:endParaRPr lang="cs-CZ" sz="3600" dirty="0"/>
          </a:p>
        </p:txBody>
      </p:sp>
      <p:sp>
        <p:nvSpPr>
          <p:cNvPr id="28" name="Obdélník se zakulaceným příčným rohem 27"/>
          <p:cNvSpPr/>
          <p:nvPr/>
        </p:nvSpPr>
        <p:spPr>
          <a:xfrm>
            <a:off x="4644008" y="404664"/>
            <a:ext cx="2952328" cy="720080"/>
          </a:xfrm>
          <a:prstGeom prst="round2Diag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NEŽIVOTNÝ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/>
      <p:bldP spid="26" grpId="0"/>
      <p:bldP spid="27" grpId="0" animBg="1"/>
      <p:bldP spid="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-540568" y="404664"/>
            <a:ext cx="9288016" cy="4525963"/>
          </a:xfr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Left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>
            <a:noAutofit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sz="6000" dirty="0" smtClean="0">
                <a:solidFill>
                  <a:srgbClr val="C00000"/>
                </a:solidFill>
              </a:rPr>
              <a:t> Životnost a neživotnost</a:t>
            </a:r>
          </a:p>
          <a:p>
            <a:pPr>
              <a:buNone/>
            </a:pPr>
            <a:r>
              <a:rPr lang="cs-CZ" sz="4000" dirty="0" smtClean="0">
                <a:solidFill>
                  <a:srgbClr val="C00000"/>
                </a:solidFill>
              </a:rPr>
              <a:t>     </a:t>
            </a:r>
            <a:r>
              <a:rPr lang="cs-CZ" sz="4000" dirty="0" smtClean="0">
                <a:solidFill>
                  <a:srgbClr val="0070C0"/>
                </a:solidFill>
              </a:rPr>
              <a:t>        </a:t>
            </a:r>
            <a:r>
              <a:rPr lang="cs-CZ" sz="4000" dirty="0" smtClean="0"/>
              <a:t> budeme potřebovat </a:t>
            </a:r>
          </a:p>
          <a:p>
            <a:pPr>
              <a:buNone/>
            </a:pPr>
            <a:r>
              <a:rPr lang="cs-CZ" sz="4000" dirty="0" smtClean="0"/>
              <a:t>          </a:t>
            </a:r>
          </a:p>
          <a:p>
            <a:pPr>
              <a:buNone/>
            </a:pPr>
            <a:r>
              <a:rPr lang="cs-CZ" sz="4000" dirty="0" smtClean="0"/>
              <a:t>            </a:t>
            </a:r>
            <a:r>
              <a:rPr lang="cs-CZ" sz="4800" dirty="0" smtClean="0"/>
              <a:t>u určování </a:t>
            </a:r>
            <a:r>
              <a:rPr lang="cs-CZ" sz="4800" dirty="0" smtClean="0">
                <a:solidFill>
                  <a:srgbClr val="FF0000"/>
                </a:solidFill>
              </a:rPr>
              <a:t>vzorů</a:t>
            </a:r>
            <a:r>
              <a:rPr lang="cs-CZ" sz="4800" dirty="0" smtClean="0"/>
              <a:t> </a:t>
            </a:r>
          </a:p>
          <a:p>
            <a:pPr>
              <a:buNone/>
            </a:pPr>
            <a:r>
              <a:rPr lang="cs-CZ" sz="4800" dirty="0" smtClean="0">
                <a:solidFill>
                  <a:srgbClr val="0070C0"/>
                </a:solidFill>
              </a:rPr>
              <a:t>           rodu mužského</a:t>
            </a:r>
            <a:endParaRPr lang="cs-CZ" sz="4800" dirty="0"/>
          </a:p>
        </p:txBody>
      </p:sp>
      <p:pic>
        <p:nvPicPr>
          <p:cNvPr id="2052" name="Picture 4" descr="C:\Users\PC4\AppData\Local\Microsoft\Windows\Temporary Internet Files\Content.IE5\DP5MMC54\MC90042982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4941168"/>
            <a:ext cx="1844675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     Přiřaď slova 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</a:rPr>
              <a:t>kostel</a:t>
            </a:r>
            <a:r>
              <a:rPr lang="cs-CZ" sz="3600" dirty="0" smtClean="0"/>
              <a:t> a 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</a:rPr>
              <a:t>výr</a:t>
            </a:r>
            <a:r>
              <a:rPr lang="cs-CZ" sz="3600" dirty="0" smtClean="0"/>
              <a:t> ke vzorům</a:t>
            </a:r>
            <a:endParaRPr lang="cs-CZ" sz="36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2339752" y="980728"/>
          <a:ext cx="4352919" cy="1798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5076"/>
                <a:gridCol w="1659305"/>
                <a:gridCol w="178853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600" dirty="0" smtClean="0"/>
                        <a:t>PÁN</a:t>
                      </a:r>
                      <a:endParaRPr lang="cs-CZ" sz="3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600" dirty="0" smtClean="0"/>
                        <a:t>HRAD</a:t>
                      </a:r>
                      <a:endParaRPr lang="cs-CZ" sz="36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1. p.</a:t>
                      </a:r>
                      <a:endParaRPr lang="cs-CZ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souhláska</a:t>
                      </a:r>
                      <a:endParaRPr lang="cs-CZ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2. p.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- a</a:t>
                      </a:r>
                      <a:endParaRPr lang="cs-CZ" sz="3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- u , - a</a:t>
                      </a:r>
                      <a:endParaRPr lang="cs-CZ" sz="3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763688" y="2852936"/>
            <a:ext cx="532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Jak poznám o jaký vzor jde?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8" name="Obláček 7"/>
          <p:cNvSpPr/>
          <p:nvPr/>
        </p:nvSpPr>
        <p:spPr>
          <a:xfrm>
            <a:off x="2771800" y="3573016"/>
            <a:ext cx="3096344" cy="864096"/>
          </a:xfrm>
          <a:prstGeom prst="cloudCallout">
            <a:avLst>
              <a:gd name="adj1" fmla="val 80008"/>
              <a:gd name="adj2" fmla="val -38333"/>
            </a:avLst>
          </a:prstGeom>
          <a:solidFill>
            <a:schemeClr val="accent2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Musíš si určit životnost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9" name="Ohnutý roh 8"/>
          <p:cNvSpPr/>
          <p:nvPr/>
        </p:nvSpPr>
        <p:spPr>
          <a:xfrm>
            <a:off x="179512" y="4653136"/>
            <a:ext cx="1872208" cy="576064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108000" rtlCol="0" anchor="ctr"/>
          <a:lstStyle/>
          <a:p>
            <a:pPr algn="ctr"/>
            <a:r>
              <a:rPr lang="cs-CZ" sz="3200" dirty="0" smtClean="0"/>
              <a:t>KOSTE</a:t>
            </a:r>
            <a:r>
              <a:rPr lang="cs-CZ" sz="3200" dirty="0" smtClean="0">
                <a:solidFill>
                  <a:srgbClr val="FF0000"/>
                </a:solidFill>
              </a:rPr>
              <a:t>L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0" name="Ohnutý roh 9"/>
          <p:cNvSpPr/>
          <p:nvPr/>
        </p:nvSpPr>
        <p:spPr>
          <a:xfrm>
            <a:off x="971600" y="5373216"/>
            <a:ext cx="1080120" cy="576064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108000" rtlCol="0" anchor="ctr"/>
          <a:lstStyle/>
          <a:p>
            <a:pPr algn="ctr"/>
            <a:r>
              <a:rPr lang="cs-CZ" sz="3200" dirty="0" smtClean="0"/>
              <a:t>VÝ</a:t>
            </a:r>
            <a:r>
              <a:rPr lang="cs-CZ" sz="3200" dirty="0" smtClean="0">
                <a:solidFill>
                  <a:srgbClr val="FF0000"/>
                </a:solidFill>
              </a:rPr>
              <a:t>R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1" name="Ohnutý roh 10"/>
          <p:cNvSpPr/>
          <p:nvPr/>
        </p:nvSpPr>
        <p:spPr>
          <a:xfrm>
            <a:off x="2195736" y="5373216"/>
            <a:ext cx="2448272" cy="576064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108000" rtlCol="0" anchor="ctr"/>
          <a:lstStyle/>
          <a:p>
            <a:pPr algn="ctr"/>
            <a:r>
              <a:rPr lang="cs-CZ" sz="2800" dirty="0" smtClean="0"/>
              <a:t>vidím</a:t>
            </a:r>
            <a:r>
              <a:rPr lang="cs-CZ" sz="3200" dirty="0" smtClean="0"/>
              <a:t> VÝR</a:t>
            </a:r>
            <a:r>
              <a:rPr lang="cs-CZ" sz="3200" dirty="0" smtClean="0">
                <a:solidFill>
                  <a:srgbClr val="FF0000"/>
                </a:solidFill>
              </a:rPr>
              <a:t>A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2" name="Ohnutý roh 11"/>
          <p:cNvSpPr/>
          <p:nvPr/>
        </p:nvSpPr>
        <p:spPr>
          <a:xfrm>
            <a:off x="2195736" y="4653136"/>
            <a:ext cx="2808312" cy="576064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108000" rtlCol="0" anchor="ctr"/>
          <a:lstStyle/>
          <a:p>
            <a:pPr algn="ctr"/>
            <a:r>
              <a:rPr lang="cs-CZ" sz="2800" dirty="0" smtClean="0"/>
              <a:t>vidím</a:t>
            </a:r>
            <a:r>
              <a:rPr lang="cs-CZ" sz="3200" dirty="0" smtClean="0"/>
              <a:t> KOSTE</a:t>
            </a:r>
            <a:r>
              <a:rPr lang="cs-CZ" sz="3200" dirty="0" smtClean="0">
                <a:solidFill>
                  <a:srgbClr val="FF0000"/>
                </a:solidFill>
              </a:rPr>
              <a:t>L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716016" y="5373216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odlišné tvary</a:t>
            </a:r>
            <a:endParaRPr lang="cs-CZ" sz="28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004048" y="465313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stejné tvary</a:t>
            </a:r>
            <a:endParaRPr lang="cs-CZ" sz="2800" dirty="0"/>
          </a:p>
        </p:txBody>
      </p:sp>
      <p:pic>
        <p:nvPicPr>
          <p:cNvPr id="2050" name="Picture 2" descr="C:\Users\PC4\AppData\Local\Microsoft\Windows\Temporary Internet Files\Content.IE5\DP5MMC54\MC90044190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348880"/>
            <a:ext cx="1035974" cy="1224136"/>
          </a:xfrm>
          <a:prstGeom prst="rect">
            <a:avLst/>
          </a:prstGeom>
          <a:noFill/>
        </p:spPr>
      </p:pic>
      <p:pic>
        <p:nvPicPr>
          <p:cNvPr id="17" name="Picture 2" descr="C:\Users\PC4\AppData\Local\Microsoft\Windows\Temporary Internet Files\Content.IE5\ETVXC568\MC900329496[2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3068960"/>
            <a:ext cx="864096" cy="985871"/>
          </a:xfrm>
          <a:prstGeom prst="rect">
            <a:avLst/>
          </a:prstGeom>
          <a:noFill/>
        </p:spPr>
      </p:pic>
      <p:sp>
        <p:nvSpPr>
          <p:cNvPr id="20" name="Ohnutý roh 19"/>
          <p:cNvSpPr/>
          <p:nvPr/>
        </p:nvSpPr>
        <p:spPr>
          <a:xfrm>
            <a:off x="7020272" y="4653136"/>
            <a:ext cx="1800200" cy="576064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tIns="108000" rtlCol="0" anchor="ctr"/>
          <a:lstStyle/>
          <a:p>
            <a:pPr algn="ctr"/>
            <a:r>
              <a:rPr lang="cs-CZ" sz="2800" dirty="0" smtClean="0"/>
              <a:t>neživotný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21" name="Ohnutý roh 20"/>
          <p:cNvSpPr/>
          <p:nvPr/>
        </p:nvSpPr>
        <p:spPr>
          <a:xfrm>
            <a:off x="7020272" y="5373216"/>
            <a:ext cx="1368152" cy="576064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08000" rtlCol="0" anchor="ctr"/>
          <a:lstStyle/>
          <a:p>
            <a:pPr algn="ctr"/>
            <a:r>
              <a:rPr lang="cs-CZ" sz="2800" dirty="0" smtClean="0"/>
              <a:t>životný</a:t>
            </a:r>
            <a:endParaRPr lang="cs-CZ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244 0.00786 L 0.41719 0.00786 C 0.55851 0.00786 0.73247 -0.13966 0.73247 -0.25873 L 0.73247 -0.52416 " pathEditMode="relative" rAng="0" ptsTypes="FfFF">
                                      <p:cBhvr>
                                        <p:cTn id="6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5" y="-2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0.62913 L -0.02274 -0.46081 C -0.02795 -0.42567 -0.03056 -0.37272 -0.03056 -0.31769 C -0.03056 -0.2548 -0.02795 -0.20439 -0.02274 -0.16925 L 1.66667E-6 1.32948E-6 " pathEditMode="relative" rAng="0" ptsTypes="FffFF">
                                      <p:cBhvr>
                                        <p:cTn id="65" dur="2000" spd="-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" y="3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20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      Přiřaď slova 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</a:rPr>
              <a:t>srnec</a:t>
            </a:r>
            <a:r>
              <a:rPr lang="cs-CZ" sz="3600" dirty="0" smtClean="0"/>
              <a:t> a </a:t>
            </a:r>
            <a:r>
              <a:rPr lang="cs-CZ" sz="3600" dirty="0" smtClean="0">
                <a:solidFill>
                  <a:schemeClr val="accent2">
                    <a:lumMod val="75000"/>
                  </a:schemeClr>
                </a:solidFill>
              </a:rPr>
              <a:t>míč</a:t>
            </a:r>
            <a:r>
              <a:rPr lang="cs-CZ" sz="3600" dirty="0" smtClean="0"/>
              <a:t> ke vzorům</a:t>
            </a:r>
            <a:endParaRPr lang="cs-CZ" sz="36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2339752" y="980728"/>
          <a:ext cx="4248472" cy="1798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5076"/>
                <a:gridCol w="1659305"/>
                <a:gridCol w="168409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600" dirty="0" smtClean="0"/>
                        <a:t>MUŽ</a:t>
                      </a:r>
                      <a:endParaRPr lang="cs-CZ" sz="3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600" dirty="0" smtClean="0"/>
                        <a:t>STROJ</a:t>
                      </a:r>
                      <a:endParaRPr lang="cs-CZ" sz="36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1. p.</a:t>
                      </a:r>
                      <a:endParaRPr lang="cs-CZ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souhláska</a:t>
                      </a:r>
                      <a:endParaRPr lang="cs-CZ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2. p.</a:t>
                      </a:r>
                      <a:endParaRPr lang="cs-CZ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- e</a:t>
                      </a:r>
                      <a:endParaRPr lang="cs-CZ" sz="3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763688" y="2852936"/>
            <a:ext cx="532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Jak poznám o jaký vzor jde?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8" name="Obláček 7"/>
          <p:cNvSpPr/>
          <p:nvPr/>
        </p:nvSpPr>
        <p:spPr>
          <a:xfrm>
            <a:off x="2771800" y="3573016"/>
            <a:ext cx="3096344" cy="864096"/>
          </a:xfrm>
          <a:prstGeom prst="cloudCallout">
            <a:avLst>
              <a:gd name="adj1" fmla="val 80008"/>
              <a:gd name="adj2" fmla="val -38333"/>
            </a:avLst>
          </a:prstGeom>
          <a:solidFill>
            <a:schemeClr val="accent2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Musíš si určit životnost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9" name="Ohnutý roh 8"/>
          <p:cNvSpPr/>
          <p:nvPr/>
        </p:nvSpPr>
        <p:spPr>
          <a:xfrm>
            <a:off x="395536" y="4653136"/>
            <a:ext cx="1656184" cy="576064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108000" rtlCol="0" anchor="ctr"/>
          <a:lstStyle/>
          <a:p>
            <a:pPr algn="ctr"/>
            <a:r>
              <a:rPr lang="cs-CZ" sz="3200" dirty="0" smtClean="0"/>
              <a:t>SRNE</a:t>
            </a:r>
            <a:r>
              <a:rPr lang="cs-CZ" sz="3200" dirty="0" smtClean="0">
                <a:solidFill>
                  <a:srgbClr val="FF0000"/>
                </a:solidFill>
              </a:rPr>
              <a:t>C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0" name="Ohnutý roh 9"/>
          <p:cNvSpPr/>
          <p:nvPr/>
        </p:nvSpPr>
        <p:spPr>
          <a:xfrm>
            <a:off x="971600" y="5373216"/>
            <a:ext cx="1080120" cy="576064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108000" rtlCol="0" anchor="ctr"/>
          <a:lstStyle/>
          <a:p>
            <a:pPr algn="ctr"/>
            <a:r>
              <a:rPr lang="cs-CZ" sz="3200" dirty="0" smtClean="0"/>
              <a:t>MÍ</a:t>
            </a:r>
            <a:r>
              <a:rPr lang="cs-CZ" sz="3200" dirty="0" smtClean="0">
                <a:solidFill>
                  <a:srgbClr val="FF0000"/>
                </a:solidFill>
              </a:rPr>
              <a:t>Č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1" name="Ohnutý roh 10"/>
          <p:cNvSpPr/>
          <p:nvPr/>
        </p:nvSpPr>
        <p:spPr>
          <a:xfrm>
            <a:off x="2195736" y="5373216"/>
            <a:ext cx="2088232" cy="576064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108000" rtlCol="0" anchor="ctr"/>
          <a:lstStyle/>
          <a:p>
            <a:pPr algn="ctr"/>
            <a:r>
              <a:rPr lang="cs-CZ" sz="2800" dirty="0" smtClean="0"/>
              <a:t>vidím</a:t>
            </a:r>
            <a:r>
              <a:rPr lang="cs-CZ" sz="3200" dirty="0" smtClean="0"/>
              <a:t> MÍ</a:t>
            </a:r>
            <a:r>
              <a:rPr lang="cs-CZ" sz="3200" dirty="0" smtClean="0">
                <a:solidFill>
                  <a:srgbClr val="FF0000"/>
                </a:solidFill>
              </a:rPr>
              <a:t>Č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2" name="Ohnutý roh 11"/>
          <p:cNvSpPr/>
          <p:nvPr/>
        </p:nvSpPr>
        <p:spPr>
          <a:xfrm>
            <a:off x="2195736" y="4653136"/>
            <a:ext cx="2664296" cy="576064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108000" rtlCol="0" anchor="ctr"/>
          <a:lstStyle/>
          <a:p>
            <a:pPr algn="ctr"/>
            <a:r>
              <a:rPr lang="cs-CZ" sz="2800" dirty="0" smtClean="0"/>
              <a:t>vidím</a:t>
            </a:r>
            <a:r>
              <a:rPr lang="cs-CZ" sz="3200" dirty="0" smtClean="0"/>
              <a:t> SRNC</a:t>
            </a:r>
            <a:r>
              <a:rPr lang="cs-CZ" sz="3200" dirty="0" smtClean="0">
                <a:solidFill>
                  <a:srgbClr val="FF0000"/>
                </a:solidFill>
              </a:rPr>
              <a:t>E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932040" y="4653136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odlišné tvary</a:t>
            </a:r>
            <a:endParaRPr lang="cs-CZ" sz="28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716016" y="537321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stejné tvary</a:t>
            </a:r>
            <a:endParaRPr lang="cs-CZ" sz="2800" dirty="0"/>
          </a:p>
        </p:txBody>
      </p:sp>
      <p:pic>
        <p:nvPicPr>
          <p:cNvPr id="2050" name="Picture 2" descr="C:\Users\PC4\AppData\Local\Microsoft\Windows\Temporary Internet Files\Content.IE5\DP5MMC54\MC90044190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348880"/>
            <a:ext cx="1035974" cy="1224136"/>
          </a:xfrm>
          <a:prstGeom prst="rect">
            <a:avLst/>
          </a:prstGeom>
          <a:noFill/>
        </p:spPr>
      </p:pic>
      <p:pic>
        <p:nvPicPr>
          <p:cNvPr id="17" name="Picture 2" descr="C:\Users\PC4\AppData\Local\Microsoft\Windows\Temporary Internet Files\Content.IE5\ETVXC568\MC900329496[2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3068960"/>
            <a:ext cx="864096" cy="985871"/>
          </a:xfrm>
          <a:prstGeom prst="rect">
            <a:avLst/>
          </a:prstGeom>
          <a:noFill/>
        </p:spPr>
      </p:pic>
      <p:sp>
        <p:nvSpPr>
          <p:cNvPr id="20" name="Ohnutý roh 19"/>
          <p:cNvSpPr/>
          <p:nvPr/>
        </p:nvSpPr>
        <p:spPr>
          <a:xfrm>
            <a:off x="7020272" y="5373216"/>
            <a:ext cx="1800200" cy="576064"/>
          </a:xfrm>
          <a:prstGeom prst="foldedCorne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tIns="108000" rtlCol="0" anchor="ctr"/>
          <a:lstStyle/>
          <a:p>
            <a:pPr algn="ctr"/>
            <a:r>
              <a:rPr lang="cs-CZ" sz="2800" dirty="0" smtClean="0"/>
              <a:t>neživotný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21" name="Ohnutý roh 20"/>
          <p:cNvSpPr/>
          <p:nvPr/>
        </p:nvSpPr>
        <p:spPr>
          <a:xfrm>
            <a:off x="7164288" y="4581128"/>
            <a:ext cx="1368152" cy="576064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08000" rtlCol="0" anchor="ctr"/>
          <a:lstStyle/>
          <a:p>
            <a:pPr algn="ctr"/>
            <a:r>
              <a:rPr lang="cs-CZ" sz="2800" dirty="0" smtClean="0"/>
              <a:t>životný</a:t>
            </a:r>
            <a:endParaRPr lang="cs-CZ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0.52416 L -0.04982 -0.38405 C -0.06094 -0.35445 -0.06701 -0.31052 -0.06701 -0.26451 C -0.06701 -0.21226 -0.06094 -0.17064 -0.04982 -0.14081 L -2.22222E-6 2.42775E-6 " pathEditMode="relative" rAng="0" ptsTypes="FffFF">
                                      <p:cBhvr>
                                        <p:cTn id="61" dur="2000" spd="-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" y="2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903 1.32948E-6 L 0.35017 1.32948E-6 C 0.4809 1.32948E-6 0.64184 -0.17457 0.64184 -0.31538 L 0.64184 -0.62913 " pathEditMode="relative" rAng="0" ptsTypes="FfFF">
                                      <p:cBhvr>
                                        <p:cTn id="6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" y="-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20" grpId="0" animBg="1"/>
      <p:bldP spid="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83568" y="2132856"/>
            <a:ext cx="813690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HOŠNOVÁ, E. a kol. Český jazyk 4 pro základní školy. 1.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vyd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Praha : SPN, 2009. ISBN 978-80-7235-423-8. s. 117 –</a:t>
            </a:r>
            <a:r>
              <a:rPr lang="cs-CZ" sz="1600" i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122.</a:t>
            </a:r>
          </a:p>
          <a:p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STYBLÍK, V. a kol. Český jazyk pro 4. ročník základní školy. 2.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vyd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Praha : SPN, 2004. ISBN 80-7235-262-8. s. 69 - 71. </a:t>
            </a:r>
          </a:p>
          <a:p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ČECHURA,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R. Český jazyk pro 4. ročník. 2.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vyd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Všeň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: Alter, 1999. ISBN 80-7245-004-2. s. 97.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 galerie obrázků a klipartů Microsoft Office.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FF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Romana Placková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Jazyk a jazyková komunikace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Český jazyk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Český jazyk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4.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Tvarosloví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Rod mužský životný a neživotný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VY_32_INOVACE_37.12.PLA.CJ.4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06. 03. 2014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691680" y="548680"/>
            <a:ext cx="6120680" cy="1829761"/>
          </a:xfrm>
        </p:spPr>
        <p:txBody>
          <a:bodyPr>
            <a:normAutofit fontScale="90000"/>
          </a:bodyPr>
          <a:lstStyle/>
          <a:p>
            <a:pPr algn="l"/>
            <a:r>
              <a:rPr lang="cs-CZ" sz="7300" dirty="0" smtClean="0">
                <a:solidFill>
                  <a:srgbClr val="FF0000"/>
                </a:solidFill>
              </a:rPr>
              <a:t>ROD MUŽSKÝ</a:t>
            </a:r>
            <a:r>
              <a:rPr lang="cs-CZ" sz="6000" dirty="0" smtClean="0"/>
              <a:t/>
            </a:r>
            <a:br>
              <a:rPr lang="cs-CZ" sz="6000" dirty="0" smtClean="0"/>
            </a:br>
            <a:endParaRPr lang="cs-CZ" sz="6000" dirty="0">
              <a:solidFill>
                <a:srgbClr val="C00000"/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611560" y="1700808"/>
            <a:ext cx="3672408" cy="1199704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algn="l"/>
            <a:r>
              <a:rPr lang="cs-CZ" sz="6000" b="1" dirty="0" smtClean="0">
                <a:solidFill>
                  <a:srgbClr val="00B050"/>
                </a:solidFill>
              </a:rPr>
              <a:t>ŽIVOTNÝ</a:t>
            </a:r>
            <a:endParaRPr lang="cs-CZ" sz="6000" b="1" dirty="0">
              <a:solidFill>
                <a:srgbClr val="00B050"/>
              </a:solidFill>
            </a:endParaRPr>
          </a:p>
        </p:txBody>
      </p:sp>
      <p:pic>
        <p:nvPicPr>
          <p:cNvPr id="1038" name="Picture 14" descr="C:\Users\PC4\AppData\Local\Microsoft\Windows\Temporary Internet Files\Content.IE5\DP5MMC54\MM910001096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068960"/>
            <a:ext cx="1872208" cy="1872208"/>
          </a:xfrm>
          <a:prstGeom prst="rect">
            <a:avLst/>
          </a:prstGeom>
          <a:noFill/>
        </p:spPr>
      </p:pic>
      <p:pic>
        <p:nvPicPr>
          <p:cNvPr id="1026" name="Picture 2" descr="C:\Users\PC4\AppData\Local\Microsoft\Windows\Temporary Internet Files\Content.IE5\WLL6ZU5R\MC900441793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3717032"/>
            <a:ext cx="1944216" cy="1944216"/>
          </a:xfrm>
          <a:prstGeom prst="rect">
            <a:avLst/>
          </a:prstGeom>
          <a:noFill/>
        </p:spPr>
      </p:pic>
      <p:sp>
        <p:nvSpPr>
          <p:cNvPr id="6" name="Podnadpis 3"/>
          <p:cNvSpPr txBox="1">
            <a:spLocks/>
          </p:cNvSpPr>
          <p:nvPr/>
        </p:nvSpPr>
        <p:spPr>
          <a:xfrm>
            <a:off x="3203848" y="2636912"/>
            <a:ext cx="5184576" cy="1199704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vert="horz" lIns="45720" rIns="45720">
            <a:noAutofit/>
          </a:bodyPr>
          <a:lstStyle/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cs-CZ" sz="6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NEŽIVOTNÝ</a:t>
            </a:r>
            <a:endParaRPr kumimoji="0" lang="cs-CZ" sz="60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0" y="1340768"/>
            <a:ext cx="8964488" cy="72353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3600" dirty="0" smtClean="0"/>
              <a:t>                    </a:t>
            </a:r>
            <a:r>
              <a:rPr lang="cs-CZ" sz="3600" dirty="0" smtClean="0">
                <a:solidFill>
                  <a:srgbClr val="00B050"/>
                </a:solidFill>
              </a:rPr>
              <a:t>rozlišujeme podle</a:t>
            </a:r>
            <a:r>
              <a:rPr lang="cs-CZ" sz="3600" dirty="0" smtClean="0"/>
              <a:t>:</a:t>
            </a:r>
          </a:p>
          <a:p>
            <a:pPr>
              <a:buNone/>
            </a:pPr>
            <a:r>
              <a:rPr lang="cs-CZ" dirty="0" smtClean="0"/>
              <a:t>  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</a:t>
            </a:r>
            <a:r>
              <a:rPr lang="cs-CZ" sz="4400" dirty="0" smtClean="0"/>
              <a:t>Vzory mužského rodu</a:t>
            </a:r>
            <a:endParaRPr lang="cs-CZ" sz="4400" dirty="0"/>
          </a:p>
        </p:txBody>
      </p:sp>
      <p:sp>
        <p:nvSpPr>
          <p:cNvPr id="6" name="Obdélník se zakulaceným příčným rohem 5"/>
          <p:cNvSpPr/>
          <p:nvPr/>
        </p:nvSpPr>
        <p:spPr>
          <a:xfrm>
            <a:off x="1403648" y="2852936"/>
            <a:ext cx="2520280" cy="72008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ŽIVOTNÉ</a:t>
            </a:r>
            <a:endParaRPr lang="cs-CZ" sz="3600" dirty="0"/>
          </a:p>
        </p:txBody>
      </p:sp>
      <p:sp>
        <p:nvSpPr>
          <p:cNvPr id="7" name="Obdélník se zakulaceným příčným rohem 6"/>
          <p:cNvSpPr/>
          <p:nvPr/>
        </p:nvSpPr>
        <p:spPr>
          <a:xfrm>
            <a:off x="4499992" y="2852936"/>
            <a:ext cx="3024336" cy="720080"/>
          </a:xfrm>
          <a:prstGeom prst="round2Diag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NEŽIVOTNÉ</a:t>
            </a:r>
            <a:endParaRPr lang="cs-CZ" sz="3600" dirty="0"/>
          </a:p>
        </p:txBody>
      </p:sp>
      <p:sp>
        <p:nvSpPr>
          <p:cNvPr id="8" name="Zástupný symbol pro obsah 3"/>
          <p:cNvSpPr txBox="1">
            <a:spLocks/>
          </p:cNvSpPr>
          <p:nvPr/>
        </p:nvSpPr>
        <p:spPr>
          <a:xfrm>
            <a:off x="395536" y="2132856"/>
            <a:ext cx="8229600" cy="723535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1) </a:t>
            </a: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životnosti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endParaRPr kumimoji="0" lang="cs-CZ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obsah 3"/>
          <p:cNvSpPr txBox="1">
            <a:spLocks/>
          </p:cNvSpPr>
          <p:nvPr/>
        </p:nvSpPr>
        <p:spPr>
          <a:xfrm>
            <a:off x="395536" y="3861048"/>
            <a:ext cx="7128792" cy="723535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2) </a:t>
            </a: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zakončení </a:t>
            </a: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 1. pádě č. </a:t>
            </a:r>
            <a:r>
              <a:rPr kumimoji="0" lang="cs-CZ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endParaRPr kumimoji="0" lang="cs-CZ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Zástupný symbol pro obsah 3"/>
          <p:cNvSpPr txBox="1">
            <a:spLocks/>
          </p:cNvSpPr>
          <p:nvPr/>
        </p:nvSpPr>
        <p:spPr>
          <a:xfrm>
            <a:off x="395536" y="5013176"/>
            <a:ext cx="7128792" cy="723535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cs-CZ" sz="3600" dirty="0" smtClean="0"/>
              <a:t>    </a:t>
            </a: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zakončení</a:t>
            </a: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ve 2. pádě č. </a:t>
            </a:r>
            <a:r>
              <a:rPr kumimoji="0" lang="cs-CZ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endParaRPr kumimoji="0" lang="cs-CZ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Obdélník se zakulaceným příčným rohem 10"/>
          <p:cNvSpPr/>
          <p:nvPr/>
        </p:nvSpPr>
        <p:spPr>
          <a:xfrm>
            <a:off x="6228184" y="3789040"/>
            <a:ext cx="2520280" cy="1080120"/>
          </a:xfrm>
          <a:prstGeom prst="round2Diag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souhláska</a:t>
            </a:r>
          </a:p>
          <a:p>
            <a:pPr algn="ctr"/>
            <a:r>
              <a:rPr lang="cs-CZ" sz="3200" dirty="0" smtClean="0"/>
              <a:t>samohláska</a:t>
            </a:r>
            <a:endParaRPr lang="cs-CZ" sz="3200" dirty="0"/>
          </a:p>
        </p:txBody>
      </p:sp>
      <p:sp>
        <p:nvSpPr>
          <p:cNvPr id="12" name="Obdélník se zakulaceným příčným rohem 11"/>
          <p:cNvSpPr/>
          <p:nvPr/>
        </p:nvSpPr>
        <p:spPr>
          <a:xfrm>
            <a:off x="6372200" y="5013176"/>
            <a:ext cx="2232248" cy="576064"/>
          </a:xfrm>
          <a:prstGeom prst="round2Diag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- a, - u, - 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  <p:bldP spid="10" grpId="0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délník 20"/>
          <p:cNvSpPr/>
          <p:nvPr/>
        </p:nvSpPr>
        <p:spPr>
          <a:xfrm>
            <a:off x="2699792" y="692696"/>
            <a:ext cx="230425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5508104" y="692696"/>
            <a:ext cx="3047564" cy="79208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920880" cy="1143000"/>
          </a:xfrm>
        </p:spPr>
        <p:txBody>
          <a:bodyPr>
            <a:noAutofit/>
          </a:bodyPr>
          <a:lstStyle/>
          <a:p>
            <a:r>
              <a:rPr lang="cs-CZ" sz="4800" dirty="0" smtClean="0">
                <a:latin typeface="Arial" pitchFamily="34" charset="0"/>
                <a:cs typeface="Arial" pitchFamily="34" charset="0"/>
              </a:rPr>
              <a:t>Vzory </a:t>
            </a:r>
            <a:r>
              <a:rPr lang="cs-CZ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životné</a:t>
            </a:r>
            <a:r>
              <a:rPr lang="cs-CZ" sz="48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neživotné</a:t>
            </a:r>
            <a:endParaRPr lang="cs-CZ" sz="4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Krychle 12"/>
          <p:cNvSpPr/>
          <p:nvPr/>
        </p:nvSpPr>
        <p:spPr>
          <a:xfrm>
            <a:off x="179512" y="2060848"/>
            <a:ext cx="1944216" cy="144016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PÁN</a:t>
            </a:r>
            <a:endParaRPr lang="cs-CZ" sz="4800" dirty="0"/>
          </a:p>
        </p:txBody>
      </p:sp>
      <p:sp>
        <p:nvSpPr>
          <p:cNvPr id="8" name="Krychle 7"/>
          <p:cNvSpPr/>
          <p:nvPr/>
        </p:nvSpPr>
        <p:spPr>
          <a:xfrm>
            <a:off x="4427984" y="2132856"/>
            <a:ext cx="2016224" cy="144016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MUŽ</a:t>
            </a:r>
            <a:endParaRPr lang="cs-CZ" sz="4800" dirty="0"/>
          </a:p>
        </p:txBody>
      </p:sp>
      <p:sp>
        <p:nvSpPr>
          <p:cNvPr id="14" name="Krychle 13"/>
          <p:cNvSpPr/>
          <p:nvPr/>
        </p:nvSpPr>
        <p:spPr>
          <a:xfrm>
            <a:off x="1979712" y="2492896"/>
            <a:ext cx="2304256" cy="144016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HRAD</a:t>
            </a:r>
            <a:endParaRPr lang="cs-CZ" sz="4800" dirty="0"/>
          </a:p>
        </p:txBody>
      </p:sp>
      <p:sp>
        <p:nvSpPr>
          <p:cNvPr id="15" name="Krychle 14"/>
          <p:cNvSpPr/>
          <p:nvPr/>
        </p:nvSpPr>
        <p:spPr>
          <a:xfrm>
            <a:off x="6300192" y="2420888"/>
            <a:ext cx="2592288" cy="144016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STROJ</a:t>
            </a:r>
            <a:endParaRPr lang="cs-CZ" sz="4800" dirty="0"/>
          </a:p>
        </p:txBody>
      </p:sp>
      <p:sp>
        <p:nvSpPr>
          <p:cNvPr id="7" name="Krychle 6"/>
          <p:cNvSpPr/>
          <p:nvPr/>
        </p:nvSpPr>
        <p:spPr>
          <a:xfrm>
            <a:off x="827584" y="4437112"/>
            <a:ext cx="3960440" cy="144016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PŘEDSEDA</a:t>
            </a:r>
            <a:endParaRPr lang="cs-CZ" sz="4800" dirty="0"/>
          </a:p>
        </p:txBody>
      </p:sp>
      <p:sp>
        <p:nvSpPr>
          <p:cNvPr id="9" name="Krychle 8"/>
          <p:cNvSpPr/>
          <p:nvPr/>
        </p:nvSpPr>
        <p:spPr>
          <a:xfrm>
            <a:off x="4932040" y="4437112"/>
            <a:ext cx="3240360" cy="1440160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SOUDCE</a:t>
            </a:r>
            <a:endParaRPr lang="cs-CZ" sz="4800" dirty="0"/>
          </a:p>
        </p:txBody>
      </p:sp>
      <p:sp>
        <p:nvSpPr>
          <p:cNvPr id="11" name="Krychle 10"/>
          <p:cNvSpPr/>
          <p:nvPr/>
        </p:nvSpPr>
        <p:spPr>
          <a:xfrm>
            <a:off x="179512" y="2060848"/>
            <a:ext cx="1944216" cy="144016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PÁN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12" name="Krychle 11"/>
          <p:cNvSpPr/>
          <p:nvPr/>
        </p:nvSpPr>
        <p:spPr>
          <a:xfrm>
            <a:off x="1979712" y="2492896"/>
            <a:ext cx="2304256" cy="1440160"/>
          </a:xfrm>
          <a:prstGeom prst="cub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HRAD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16" name="Krychle 15"/>
          <p:cNvSpPr/>
          <p:nvPr/>
        </p:nvSpPr>
        <p:spPr>
          <a:xfrm>
            <a:off x="4427984" y="2132856"/>
            <a:ext cx="2016224" cy="144016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MUŽ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17" name="Krychle 16"/>
          <p:cNvSpPr/>
          <p:nvPr/>
        </p:nvSpPr>
        <p:spPr>
          <a:xfrm>
            <a:off x="6300192" y="2420888"/>
            <a:ext cx="2592288" cy="1440160"/>
          </a:xfrm>
          <a:prstGeom prst="cub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STROJ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18" name="Krychle 17"/>
          <p:cNvSpPr/>
          <p:nvPr/>
        </p:nvSpPr>
        <p:spPr>
          <a:xfrm>
            <a:off x="827584" y="4437112"/>
            <a:ext cx="3960440" cy="144016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PŘEDSEDA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19" name="Krychle 18"/>
          <p:cNvSpPr/>
          <p:nvPr/>
        </p:nvSpPr>
        <p:spPr>
          <a:xfrm>
            <a:off x="4932040" y="4437112"/>
            <a:ext cx="3240360" cy="144016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SOUDCE</a:t>
            </a:r>
            <a:endParaRPr lang="cs-CZ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1" grpId="0" animBg="1"/>
      <p:bldP spid="12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délník 23"/>
          <p:cNvSpPr/>
          <p:nvPr/>
        </p:nvSpPr>
        <p:spPr>
          <a:xfrm>
            <a:off x="5004048" y="3429000"/>
            <a:ext cx="2736304" cy="504056"/>
          </a:xfrm>
          <a:prstGeom prst="rect">
            <a:avLst/>
          </a:prstGeom>
          <a:solidFill>
            <a:srgbClr val="FFFF00"/>
          </a:solidFill>
          <a:ln w="9525">
            <a:solidFill>
              <a:srgbClr val="55CB74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3851920" y="3933056"/>
            <a:ext cx="504056" cy="576064"/>
          </a:xfrm>
          <a:prstGeom prst="rect">
            <a:avLst/>
          </a:prstGeom>
          <a:solidFill>
            <a:srgbClr val="FFFF00"/>
          </a:solidFill>
          <a:ln>
            <a:solidFill>
              <a:srgbClr val="55CB74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2987824" y="3933056"/>
            <a:ext cx="504056" cy="576064"/>
          </a:xfrm>
          <a:prstGeom prst="rect">
            <a:avLst/>
          </a:prstGeom>
          <a:solidFill>
            <a:srgbClr val="FFFF00"/>
          </a:solidFill>
          <a:ln>
            <a:solidFill>
              <a:srgbClr val="55CB74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5004048" y="476672"/>
            <a:ext cx="1872208" cy="7200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9512" y="1268760"/>
            <a:ext cx="10009112" cy="1296144"/>
          </a:xfrm>
        </p:spPr>
        <p:txBody>
          <a:bodyPr>
            <a:noAutofit/>
          </a:bodyPr>
          <a:lstStyle/>
          <a:p>
            <a:r>
              <a:rPr lang="cs-CZ" sz="3600" dirty="0" smtClean="0"/>
              <a:t>Podstatná jména zakončená na </a:t>
            </a:r>
          </a:p>
          <a:p>
            <a:pPr>
              <a:buNone/>
            </a:pPr>
            <a:r>
              <a:rPr lang="cs-CZ" sz="3600" dirty="0" smtClean="0"/>
              <a:t>  </a:t>
            </a:r>
            <a:r>
              <a:rPr lang="cs-CZ" sz="3600" dirty="0" smtClean="0">
                <a:solidFill>
                  <a:srgbClr val="C00000"/>
                </a:solidFill>
              </a:rPr>
              <a:t>samohlásku</a:t>
            </a:r>
            <a:endParaRPr lang="cs-CZ" sz="36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Rod mužský životný</a:t>
            </a:r>
            <a:endParaRPr lang="cs-CZ" dirty="0"/>
          </a:p>
        </p:txBody>
      </p:sp>
      <p:sp>
        <p:nvSpPr>
          <p:cNvPr id="6" name="Zástupný symbol pro obsah 4"/>
          <p:cNvSpPr txBox="1">
            <a:spLocks/>
          </p:cNvSpPr>
          <p:nvPr/>
        </p:nvSpPr>
        <p:spPr>
          <a:xfrm>
            <a:off x="179512" y="2780928"/>
            <a:ext cx="8507288" cy="122413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Podstatná jména zakončená na </a:t>
            </a: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souhlásku</a:t>
            </a: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která mají odlišné tvary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cs-CZ" sz="3600" dirty="0" smtClean="0"/>
              <a:t>                  </a:t>
            </a: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 1. a 4. pádě č. </a:t>
            </a:r>
            <a:r>
              <a:rPr kumimoji="0" lang="cs-CZ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i mn.</a:t>
            </a:r>
            <a:endParaRPr kumimoji="0" lang="cs-CZ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Ohnutý roh 6"/>
          <p:cNvSpPr/>
          <p:nvPr/>
        </p:nvSpPr>
        <p:spPr>
          <a:xfrm>
            <a:off x="3347864" y="1916832"/>
            <a:ext cx="2520280" cy="576064"/>
          </a:xfrm>
          <a:prstGeom prst="foldedCorner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algn="ctr"/>
            <a:r>
              <a:rPr lang="cs-CZ" sz="3200" dirty="0" smtClean="0"/>
              <a:t>PŘEDSED</a:t>
            </a:r>
            <a:r>
              <a:rPr lang="cs-CZ" sz="3200" dirty="0" smtClean="0">
                <a:solidFill>
                  <a:schemeClr val="accent3"/>
                </a:solidFill>
              </a:rPr>
              <a:t>A</a:t>
            </a:r>
            <a:endParaRPr lang="cs-CZ" sz="3200" dirty="0">
              <a:solidFill>
                <a:schemeClr val="accent3"/>
              </a:solidFill>
            </a:endParaRPr>
          </a:p>
        </p:txBody>
      </p:sp>
      <p:sp>
        <p:nvSpPr>
          <p:cNvPr id="8" name="Ohnutý roh 7"/>
          <p:cNvSpPr/>
          <p:nvPr/>
        </p:nvSpPr>
        <p:spPr>
          <a:xfrm>
            <a:off x="6084168" y="1916832"/>
            <a:ext cx="2088232" cy="576064"/>
          </a:xfrm>
          <a:prstGeom prst="foldedCorner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algn="ctr"/>
            <a:r>
              <a:rPr lang="cs-CZ" sz="3200" dirty="0" smtClean="0"/>
              <a:t>SOUDC</a:t>
            </a:r>
            <a:r>
              <a:rPr lang="cs-CZ" sz="3200" dirty="0" smtClean="0">
                <a:solidFill>
                  <a:schemeClr val="accent3"/>
                </a:solidFill>
              </a:rPr>
              <a:t>E</a:t>
            </a:r>
            <a:endParaRPr lang="cs-CZ" sz="3200" dirty="0">
              <a:solidFill>
                <a:schemeClr val="accent3"/>
              </a:solidFill>
            </a:endParaRPr>
          </a:p>
        </p:txBody>
      </p:sp>
      <p:sp>
        <p:nvSpPr>
          <p:cNvPr id="10" name="Ohnutý roh 9"/>
          <p:cNvSpPr/>
          <p:nvPr/>
        </p:nvSpPr>
        <p:spPr>
          <a:xfrm>
            <a:off x="467544" y="4725144"/>
            <a:ext cx="1296144" cy="57606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algn="ctr"/>
            <a:r>
              <a:rPr lang="cs-CZ" sz="3200" dirty="0" smtClean="0"/>
              <a:t>PÁ</a:t>
            </a:r>
            <a:r>
              <a:rPr lang="cs-CZ" sz="3200" dirty="0" smtClean="0">
                <a:solidFill>
                  <a:srgbClr val="FF0000"/>
                </a:solidFill>
              </a:rPr>
              <a:t>N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1" name="Ohnutý roh 10"/>
          <p:cNvSpPr/>
          <p:nvPr/>
        </p:nvSpPr>
        <p:spPr>
          <a:xfrm>
            <a:off x="4716016" y="4725144"/>
            <a:ext cx="1296144" cy="576064"/>
          </a:xfrm>
          <a:prstGeom prst="foldedCorner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algn="ctr"/>
            <a:r>
              <a:rPr lang="cs-CZ" sz="3200" dirty="0" smtClean="0"/>
              <a:t>MU</a:t>
            </a:r>
            <a:r>
              <a:rPr lang="cs-CZ" sz="3200" dirty="0" smtClean="0">
                <a:solidFill>
                  <a:srgbClr val="FF0000"/>
                </a:solidFill>
              </a:rPr>
              <a:t>Ž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3" name="Ohnutý roh 12"/>
          <p:cNvSpPr/>
          <p:nvPr/>
        </p:nvSpPr>
        <p:spPr>
          <a:xfrm>
            <a:off x="1907704" y="4725144"/>
            <a:ext cx="2376264" cy="576064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08000" rtlCol="0" anchor="ctr"/>
          <a:lstStyle/>
          <a:p>
            <a:pPr algn="ctr"/>
            <a:r>
              <a:rPr lang="cs-CZ" sz="2800" dirty="0" smtClean="0"/>
              <a:t>vidím</a:t>
            </a:r>
            <a:r>
              <a:rPr lang="cs-CZ" sz="3200" dirty="0" smtClean="0"/>
              <a:t> PÁN</a:t>
            </a:r>
            <a:r>
              <a:rPr lang="cs-CZ" sz="3200" dirty="0" smtClean="0">
                <a:solidFill>
                  <a:srgbClr val="FF0000"/>
                </a:solidFill>
              </a:rPr>
              <a:t>A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4" name="Ohnutý roh 13"/>
          <p:cNvSpPr/>
          <p:nvPr/>
        </p:nvSpPr>
        <p:spPr>
          <a:xfrm>
            <a:off x="6516216" y="5373216"/>
            <a:ext cx="2376264" cy="576064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108000" rtlCol="0" anchor="ctr"/>
          <a:lstStyle/>
          <a:p>
            <a:pPr algn="ctr"/>
            <a:r>
              <a:rPr lang="cs-CZ" sz="2800" dirty="0" smtClean="0"/>
              <a:t>vidím</a:t>
            </a:r>
            <a:r>
              <a:rPr lang="cs-CZ" sz="3200" dirty="0" smtClean="0"/>
              <a:t> MUŽ</a:t>
            </a:r>
            <a:r>
              <a:rPr lang="cs-CZ" sz="3200" dirty="0" smtClean="0">
                <a:solidFill>
                  <a:srgbClr val="FF0000"/>
                </a:solidFill>
              </a:rPr>
              <a:t>E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20" name="Ohnutý roh 19"/>
          <p:cNvSpPr/>
          <p:nvPr/>
        </p:nvSpPr>
        <p:spPr>
          <a:xfrm>
            <a:off x="1043608" y="5373216"/>
            <a:ext cx="1296144" cy="576064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08000" rtlCol="0" anchor="ctr"/>
          <a:lstStyle/>
          <a:p>
            <a:pPr algn="ctr"/>
            <a:r>
              <a:rPr lang="cs-CZ" sz="3200" dirty="0" smtClean="0"/>
              <a:t>PÁN</a:t>
            </a:r>
            <a:r>
              <a:rPr lang="cs-CZ" sz="3200" dirty="0" smtClean="0">
                <a:solidFill>
                  <a:srgbClr val="FF0000"/>
                </a:solidFill>
              </a:rPr>
              <a:t>I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21" name="Ohnutý roh 20"/>
          <p:cNvSpPr/>
          <p:nvPr/>
        </p:nvSpPr>
        <p:spPr>
          <a:xfrm>
            <a:off x="5076056" y="5373216"/>
            <a:ext cx="1296144" cy="576064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108000" rtlCol="0" anchor="ctr"/>
          <a:lstStyle/>
          <a:p>
            <a:pPr algn="ctr"/>
            <a:r>
              <a:rPr lang="cs-CZ" sz="3200" dirty="0" smtClean="0"/>
              <a:t>MUŽ</a:t>
            </a:r>
            <a:r>
              <a:rPr lang="cs-CZ" sz="3200" dirty="0" smtClean="0">
                <a:solidFill>
                  <a:srgbClr val="FF0000"/>
                </a:solidFill>
              </a:rPr>
              <a:t>I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22" name="Ohnutý roh 21"/>
          <p:cNvSpPr/>
          <p:nvPr/>
        </p:nvSpPr>
        <p:spPr>
          <a:xfrm>
            <a:off x="2483768" y="5373216"/>
            <a:ext cx="2304256" cy="576064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108000" rtlCol="0" anchor="ctr"/>
          <a:lstStyle/>
          <a:p>
            <a:pPr algn="ctr"/>
            <a:r>
              <a:rPr lang="cs-CZ" sz="2800" dirty="0" smtClean="0"/>
              <a:t>vidím</a:t>
            </a:r>
            <a:r>
              <a:rPr lang="cs-CZ" sz="3200" dirty="0" smtClean="0"/>
              <a:t> PÁN</a:t>
            </a:r>
            <a:r>
              <a:rPr lang="cs-CZ" sz="3200" dirty="0" smtClean="0">
                <a:solidFill>
                  <a:srgbClr val="FF0000"/>
                </a:solidFill>
              </a:rPr>
              <a:t>Y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23" name="Ohnutý roh 22"/>
          <p:cNvSpPr/>
          <p:nvPr/>
        </p:nvSpPr>
        <p:spPr>
          <a:xfrm>
            <a:off x="6156176" y="4725144"/>
            <a:ext cx="2376264" cy="576064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108000" rtlCol="0" anchor="ctr"/>
          <a:lstStyle/>
          <a:p>
            <a:pPr algn="ctr"/>
            <a:r>
              <a:rPr lang="cs-CZ" sz="2800" dirty="0" smtClean="0"/>
              <a:t>vidím</a:t>
            </a:r>
            <a:r>
              <a:rPr lang="cs-CZ" sz="3200" dirty="0" smtClean="0"/>
              <a:t> MUŽ</a:t>
            </a:r>
            <a:r>
              <a:rPr lang="cs-CZ" sz="3200" dirty="0" smtClean="0">
                <a:solidFill>
                  <a:srgbClr val="FF0000"/>
                </a:solidFill>
              </a:rPr>
              <a:t>E</a:t>
            </a:r>
            <a:endParaRPr lang="cs-CZ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6" grpId="1" animBg="1"/>
      <p:bldP spid="15" grpId="1" animBg="1"/>
      <p:bldP spid="7" grpId="0" animBg="1"/>
      <p:bldP spid="8" grpId="0" animBg="1"/>
      <p:bldP spid="10" grpId="0" animBg="1"/>
      <p:bldP spid="11" grpId="0" animBg="1"/>
      <p:bldP spid="13" grpId="0" animBg="1"/>
      <p:bldP spid="14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délník 28"/>
          <p:cNvSpPr/>
          <p:nvPr/>
        </p:nvSpPr>
        <p:spPr>
          <a:xfrm>
            <a:off x="5796136" y="1412776"/>
            <a:ext cx="2808312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5220072" y="476672"/>
            <a:ext cx="2016224" cy="7200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420888"/>
            <a:ext cx="8229600" cy="1083576"/>
          </a:xfrm>
        </p:spPr>
        <p:txBody>
          <a:bodyPr>
            <a:noAutofit/>
          </a:bodyPr>
          <a:lstStyle/>
          <a:p>
            <a:r>
              <a:rPr lang="cs-CZ" sz="3200" dirty="0" smtClean="0"/>
              <a:t>FOTBALIST</a:t>
            </a:r>
            <a:r>
              <a:rPr lang="cs-CZ" sz="3200" dirty="0" smtClean="0">
                <a:solidFill>
                  <a:srgbClr val="FF0000"/>
                </a:solidFill>
              </a:rPr>
              <a:t>A</a:t>
            </a:r>
          </a:p>
          <a:p>
            <a:r>
              <a:rPr lang="cs-CZ" sz="3200" dirty="0" smtClean="0"/>
              <a:t>STROJVŮDC</a:t>
            </a:r>
            <a:r>
              <a:rPr lang="cs-CZ" sz="3200" dirty="0" smtClean="0">
                <a:solidFill>
                  <a:srgbClr val="FF0000"/>
                </a:solidFill>
              </a:rPr>
              <a:t>E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 Rod mužský životný</a:t>
            </a:r>
            <a:endParaRPr lang="cs-CZ" dirty="0"/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395536" y="3789040"/>
            <a:ext cx="8229600" cy="223224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KOMINÍ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vidím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KOMINÍK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cs-CZ" sz="3200" dirty="0" smtClean="0"/>
              <a:t>JELE</a:t>
            </a:r>
            <a:r>
              <a:rPr lang="cs-CZ" sz="3200" dirty="0" smtClean="0">
                <a:solidFill>
                  <a:srgbClr val="0070C0"/>
                </a:solidFill>
              </a:rPr>
              <a:t>N</a:t>
            </a:r>
            <a:r>
              <a:rPr lang="cs-CZ" sz="3200" dirty="0" smtClean="0"/>
              <a:t> – </a:t>
            </a:r>
            <a:r>
              <a:rPr lang="cs-CZ" sz="2800" dirty="0" smtClean="0"/>
              <a:t>vidím</a:t>
            </a:r>
            <a:r>
              <a:rPr lang="cs-CZ" sz="3200" dirty="0" smtClean="0"/>
              <a:t> JELEN</a:t>
            </a:r>
            <a:r>
              <a:rPr lang="cs-CZ" sz="3200" dirty="0" smtClean="0">
                <a:solidFill>
                  <a:srgbClr val="0070C0"/>
                </a:solidFill>
              </a:rPr>
              <a:t>A</a:t>
            </a: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MALÍ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Ř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vidím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MALÍŘ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cs-CZ" sz="3200" dirty="0" smtClean="0"/>
              <a:t>SRNE</a:t>
            </a:r>
            <a:r>
              <a:rPr lang="cs-CZ" sz="3200" dirty="0" smtClean="0">
                <a:solidFill>
                  <a:srgbClr val="0070C0"/>
                </a:solidFill>
              </a:rPr>
              <a:t>C</a:t>
            </a:r>
            <a:r>
              <a:rPr lang="cs-CZ" sz="3200" dirty="0" smtClean="0"/>
              <a:t> – </a:t>
            </a:r>
            <a:r>
              <a:rPr lang="cs-CZ" sz="2800" dirty="0" smtClean="0"/>
              <a:t>vidím</a:t>
            </a:r>
            <a:r>
              <a:rPr lang="cs-CZ" sz="3200" dirty="0" smtClean="0"/>
              <a:t> SRNC</a:t>
            </a:r>
            <a:r>
              <a:rPr lang="cs-CZ" sz="3200" dirty="0" smtClean="0">
                <a:solidFill>
                  <a:srgbClr val="0070C0"/>
                </a:solidFill>
              </a:rPr>
              <a:t>E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obsah 1"/>
          <p:cNvSpPr txBox="1">
            <a:spLocks/>
          </p:cNvSpPr>
          <p:nvPr/>
        </p:nvSpPr>
        <p:spPr>
          <a:xfrm>
            <a:off x="323528" y="1412776"/>
            <a:ext cx="8424936" cy="108357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většinou označuje názvy osob a zvířat</a:t>
            </a:r>
            <a:endParaRPr kumimoji="0" lang="cs-CZ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42" name="Picture 18" descr="C:\Users\PC4\AppData\Local\Microsoft\Windows\Temporary Internet Files\Content.IE5\ETVXC568\MC90029869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819656" cy="1169518"/>
          </a:xfrm>
          <a:prstGeom prst="rect">
            <a:avLst/>
          </a:prstGeom>
          <a:noFill/>
        </p:spPr>
      </p:pic>
      <p:pic>
        <p:nvPicPr>
          <p:cNvPr id="1044" name="Picture 20" descr="C:\Users\PC4\AppData\Local\Microsoft\Windows\Temporary Internet Files\Content.IE5\DP5MMC54\MC90005735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2348880"/>
            <a:ext cx="936104" cy="1957122"/>
          </a:xfrm>
          <a:prstGeom prst="rect">
            <a:avLst/>
          </a:prstGeom>
          <a:noFill/>
        </p:spPr>
      </p:pic>
      <p:sp>
        <p:nvSpPr>
          <p:cNvPr id="31" name="Obláček 30"/>
          <p:cNvSpPr/>
          <p:nvPr/>
        </p:nvSpPr>
        <p:spPr>
          <a:xfrm>
            <a:off x="4139952" y="2348880"/>
            <a:ext cx="2664296" cy="1080120"/>
          </a:xfrm>
          <a:prstGeom prst="cloudCallout">
            <a:avLst>
              <a:gd name="adj1" fmla="val 80982"/>
              <a:gd name="adj2" fmla="val 2893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Končí na samohlásku.</a:t>
            </a:r>
            <a:endParaRPr lang="cs-CZ" sz="2000" b="1" dirty="0"/>
          </a:p>
        </p:txBody>
      </p:sp>
      <p:sp>
        <p:nvSpPr>
          <p:cNvPr id="33" name="Obláček 32"/>
          <p:cNvSpPr/>
          <p:nvPr/>
        </p:nvSpPr>
        <p:spPr>
          <a:xfrm>
            <a:off x="5652120" y="4581128"/>
            <a:ext cx="2771800" cy="1440160"/>
          </a:xfrm>
          <a:prstGeom prst="cloudCallout">
            <a:avLst>
              <a:gd name="adj1" fmla="val 23888"/>
              <a:gd name="adj2" fmla="val -14662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Mají </a:t>
            </a:r>
          </a:p>
          <a:p>
            <a:pPr algn="ctr"/>
            <a:r>
              <a:rPr lang="cs-CZ" sz="2000" b="1" dirty="0" smtClean="0"/>
              <a:t>odlišné tvary v 1. a 4. p.</a:t>
            </a:r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" grpId="0" build="p"/>
      <p:bldP spid="31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/>
        </p:nvSpPr>
        <p:spPr>
          <a:xfrm>
            <a:off x="5076056" y="476672"/>
            <a:ext cx="2016224" cy="7200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Rod mužský životný</a:t>
            </a:r>
            <a:endParaRPr lang="cs-CZ" dirty="0"/>
          </a:p>
        </p:txBody>
      </p:sp>
      <p:sp>
        <p:nvSpPr>
          <p:cNvPr id="5" name="Zástupný symbol pro obsah 1"/>
          <p:cNvSpPr txBox="1">
            <a:spLocks/>
          </p:cNvSpPr>
          <p:nvPr/>
        </p:nvSpPr>
        <p:spPr>
          <a:xfrm>
            <a:off x="251520" y="3573016"/>
            <a:ext cx="8229600" cy="180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SNĚHULÁ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vidím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SNĚHULÁK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DRA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vidím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DRAK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cs-CZ" sz="3200" dirty="0" smtClean="0"/>
              <a:t>STRAŠÁ</a:t>
            </a:r>
            <a:r>
              <a:rPr lang="cs-CZ" sz="3200" dirty="0" smtClean="0">
                <a:solidFill>
                  <a:srgbClr val="0070C0"/>
                </a:solidFill>
              </a:rPr>
              <a:t>K</a:t>
            </a:r>
            <a:r>
              <a:rPr lang="cs-CZ" sz="3200" dirty="0" smtClean="0"/>
              <a:t> – </a:t>
            </a:r>
            <a:r>
              <a:rPr lang="cs-CZ" sz="2800" dirty="0" smtClean="0"/>
              <a:t>vidím</a:t>
            </a:r>
            <a:r>
              <a:rPr lang="cs-CZ" sz="3200" dirty="0" smtClean="0"/>
              <a:t> STRAŠÁK</a:t>
            </a:r>
            <a:r>
              <a:rPr lang="cs-CZ" sz="3200" dirty="0" smtClean="0">
                <a:solidFill>
                  <a:srgbClr val="0070C0"/>
                </a:solidFill>
              </a:rPr>
              <a:t>A</a:t>
            </a: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cs-CZ" sz="27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9" name="Picture 5" descr="C:\Users\PC4\AppData\Local\Microsoft\Windows\Temporary Internet Files\Content.IE5\ETVXC568\MC90023942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8640"/>
            <a:ext cx="1257889" cy="1296144"/>
          </a:xfrm>
          <a:prstGeom prst="rect">
            <a:avLst/>
          </a:prstGeom>
          <a:noFill/>
        </p:spPr>
      </p:pic>
      <p:pic>
        <p:nvPicPr>
          <p:cNvPr id="1036" name="Picture 12" descr="C:\Users\PC4\AppData\Local\Microsoft\Windows\Temporary Internet Files\Content.IE5\ETVXC568\MC90035639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5006" y="3717032"/>
            <a:ext cx="1548994" cy="1815084"/>
          </a:xfrm>
          <a:prstGeom prst="rect">
            <a:avLst/>
          </a:prstGeom>
          <a:noFill/>
        </p:spPr>
      </p:pic>
      <p:pic>
        <p:nvPicPr>
          <p:cNvPr id="1031" name="Picture 7" descr="C:\Users\PC4\AppData\Local\Microsoft\Windows\Temporary Internet Files\Content.IE5\ETVXC568\MC90005343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4293096"/>
            <a:ext cx="1440160" cy="2167951"/>
          </a:xfrm>
          <a:prstGeom prst="rect">
            <a:avLst/>
          </a:prstGeom>
          <a:noFill/>
        </p:spPr>
      </p:pic>
      <p:sp>
        <p:nvSpPr>
          <p:cNvPr id="15" name="Zástupný symbol pro obsah 1"/>
          <p:cNvSpPr txBox="1">
            <a:spLocks/>
          </p:cNvSpPr>
          <p:nvPr/>
        </p:nvSpPr>
        <p:spPr>
          <a:xfrm>
            <a:off x="179512" y="1556792"/>
            <a:ext cx="8784976" cy="172819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Některá podstatná jména, která označují </a:t>
            </a: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neživé</a:t>
            </a:r>
            <a:r>
              <a:rPr kumimoji="0" lang="cs-CZ" sz="36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věci </a:t>
            </a:r>
            <a:r>
              <a:rPr kumimoji="0" lang="cs-CZ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mají životné koncovky a skloňují se jako </a:t>
            </a:r>
            <a:r>
              <a:rPr kumimoji="0" lang="cs-CZ" sz="36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životná</a:t>
            </a:r>
            <a:endParaRPr kumimoji="0" lang="cs-CZ" sz="36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 descr="C:\Users\PC4\AppData\Local\Microsoft\Windows\Temporary Internet Files\Content.IE5\ETVXC568\MC90034631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4128" y="2636912"/>
            <a:ext cx="720080" cy="576902"/>
          </a:xfrm>
          <a:prstGeom prst="rect">
            <a:avLst/>
          </a:prstGeom>
          <a:noFill/>
        </p:spPr>
      </p:pic>
      <p:sp>
        <p:nvSpPr>
          <p:cNvPr id="10" name="Obláček 9"/>
          <p:cNvSpPr/>
          <p:nvPr/>
        </p:nvSpPr>
        <p:spPr>
          <a:xfrm>
            <a:off x="3707904" y="5229200"/>
            <a:ext cx="2771800" cy="1440160"/>
          </a:xfrm>
          <a:prstGeom prst="cloudCallout">
            <a:avLst>
              <a:gd name="adj1" fmla="val 67351"/>
              <a:gd name="adj2" fmla="val -5793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Mají </a:t>
            </a:r>
          </a:p>
          <a:p>
            <a:pPr algn="ctr"/>
            <a:r>
              <a:rPr lang="cs-CZ" sz="2000" b="1" dirty="0" smtClean="0"/>
              <a:t>odlišné tvary v 1. a 4. p.</a:t>
            </a:r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3923928" y="2564904"/>
            <a:ext cx="504056" cy="576064"/>
          </a:xfrm>
          <a:prstGeom prst="rect">
            <a:avLst/>
          </a:prstGeom>
          <a:solidFill>
            <a:srgbClr val="FFFF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2987824" y="2564904"/>
            <a:ext cx="504056" cy="576064"/>
          </a:xfrm>
          <a:prstGeom prst="rect">
            <a:avLst/>
          </a:prstGeom>
          <a:solidFill>
            <a:srgbClr val="FFFF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5076056" y="2060848"/>
            <a:ext cx="2448272" cy="504056"/>
          </a:xfrm>
          <a:prstGeom prst="rect">
            <a:avLst/>
          </a:prstGeom>
          <a:solidFill>
            <a:srgbClr val="FFFF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5004048" y="476672"/>
            <a:ext cx="2520280" cy="72008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Rod mužský neživotný</a:t>
            </a:r>
            <a:endParaRPr lang="cs-CZ" dirty="0"/>
          </a:p>
        </p:txBody>
      </p:sp>
      <p:sp>
        <p:nvSpPr>
          <p:cNvPr id="6" name="Zástupný symbol pro obsah 4"/>
          <p:cNvSpPr txBox="1">
            <a:spLocks/>
          </p:cNvSpPr>
          <p:nvPr/>
        </p:nvSpPr>
        <p:spPr>
          <a:xfrm>
            <a:off x="251520" y="1412776"/>
            <a:ext cx="8507288" cy="122413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Podstatná jména zakončená na </a:t>
            </a: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souhlásku</a:t>
            </a: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která mají stejné tvary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cs-CZ" sz="3600" dirty="0" smtClean="0"/>
              <a:t>                  </a:t>
            </a: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 1. a 4. pádě č. </a:t>
            </a:r>
            <a:r>
              <a:rPr kumimoji="0" lang="cs-CZ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i mn.</a:t>
            </a:r>
            <a:endParaRPr kumimoji="0" lang="cs-CZ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Ohnutý roh 9"/>
          <p:cNvSpPr/>
          <p:nvPr/>
        </p:nvSpPr>
        <p:spPr>
          <a:xfrm>
            <a:off x="899592" y="3645024"/>
            <a:ext cx="1584176" cy="576064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108000" rtlCol="0" anchor="ctr"/>
          <a:lstStyle/>
          <a:p>
            <a:pPr algn="ctr"/>
            <a:r>
              <a:rPr lang="cs-CZ" sz="3200" dirty="0" smtClean="0"/>
              <a:t>HRA</a:t>
            </a:r>
            <a:r>
              <a:rPr lang="cs-CZ" sz="3200" dirty="0" smtClean="0">
                <a:solidFill>
                  <a:srgbClr val="FF0000"/>
                </a:solidFill>
              </a:rPr>
              <a:t>D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20" name="Ohnutý roh 19"/>
          <p:cNvSpPr/>
          <p:nvPr/>
        </p:nvSpPr>
        <p:spPr>
          <a:xfrm>
            <a:off x="899592" y="4509120"/>
            <a:ext cx="1728192" cy="576064"/>
          </a:xfrm>
          <a:prstGeom prst="foldedCorne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108000" rtlCol="0" anchor="ctr"/>
          <a:lstStyle/>
          <a:p>
            <a:pPr algn="ctr"/>
            <a:r>
              <a:rPr lang="cs-CZ" sz="3200" dirty="0" smtClean="0"/>
              <a:t>STRO</a:t>
            </a:r>
            <a:r>
              <a:rPr lang="cs-CZ" sz="3200" dirty="0" smtClean="0">
                <a:solidFill>
                  <a:srgbClr val="FF0000"/>
                </a:solidFill>
              </a:rPr>
              <a:t>J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24" name="Ohnutý roh 23"/>
          <p:cNvSpPr/>
          <p:nvPr/>
        </p:nvSpPr>
        <p:spPr>
          <a:xfrm>
            <a:off x="2771800" y="3645024"/>
            <a:ext cx="2376264" cy="576064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108000" rtlCol="0" anchor="ctr"/>
          <a:lstStyle/>
          <a:p>
            <a:pPr algn="ctr"/>
            <a:r>
              <a:rPr lang="cs-CZ" sz="2800" dirty="0" smtClean="0"/>
              <a:t>vidím</a:t>
            </a:r>
            <a:r>
              <a:rPr lang="cs-CZ" sz="3200" dirty="0" smtClean="0"/>
              <a:t> HRA</a:t>
            </a:r>
            <a:r>
              <a:rPr lang="cs-CZ" sz="3200" dirty="0" smtClean="0">
                <a:solidFill>
                  <a:srgbClr val="FF0000"/>
                </a:solidFill>
              </a:rPr>
              <a:t>D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25" name="Ohnutý roh 24"/>
          <p:cNvSpPr/>
          <p:nvPr/>
        </p:nvSpPr>
        <p:spPr>
          <a:xfrm>
            <a:off x="2843808" y="4509120"/>
            <a:ext cx="2592288" cy="576064"/>
          </a:xfrm>
          <a:prstGeom prst="foldedCorne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108000" rtlCol="0" anchor="ctr"/>
          <a:lstStyle/>
          <a:p>
            <a:pPr algn="ctr"/>
            <a:r>
              <a:rPr lang="cs-CZ" sz="2800" dirty="0" smtClean="0"/>
              <a:t>vidím</a:t>
            </a:r>
            <a:r>
              <a:rPr lang="cs-CZ" sz="3200" dirty="0" smtClean="0"/>
              <a:t> STRO</a:t>
            </a:r>
            <a:r>
              <a:rPr lang="cs-CZ" sz="3200" dirty="0" smtClean="0">
                <a:solidFill>
                  <a:srgbClr val="FF0000"/>
                </a:solidFill>
              </a:rPr>
              <a:t>J</a:t>
            </a:r>
            <a:endParaRPr lang="cs-CZ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12" grpId="0" animBg="1"/>
      <p:bldP spid="10" grpId="0" animBg="1"/>
      <p:bldP spid="20" grpId="0" animBg="1"/>
      <p:bldP spid="24" grpId="0" animBg="1"/>
      <p:bldP spid="2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1789</TotalTime>
  <Words>629</Words>
  <Application>Microsoft Office PowerPoint</Application>
  <PresentationFormat>Předvádění na obrazovce (4:3)</PresentationFormat>
  <Paragraphs>201</Paragraphs>
  <Slides>15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Shluk</vt:lpstr>
      <vt:lpstr>Snímek 1</vt:lpstr>
      <vt:lpstr>Snímek 2</vt:lpstr>
      <vt:lpstr>ROD MUŽSKÝ </vt:lpstr>
      <vt:lpstr>         Vzory mužského rodu</vt:lpstr>
      <vt:lpstr>Vzory životné a neživotné</vt:lpstr>
      <vt:lpstr>         Rod mužský životný</vt:lpstr>
      <vt:lpstr>           Rod mužský životný</vt:lpstr>
      <vt:lpstr>          Rod mužský životný</vt:lpstr>
      <vt:lpstr>         Rod mužský neživotný</vt:lpstr>
      <vt:lpstr>        Rod mužský neživotný</vt:lpstr>
      <vt:lpstr> Urči životnost podstatných jmen</vt:lpstr>
      <vt:lpstr>Snímek 12</vt:lpstr>
      <vt:lpstr>     Přiřaď slova kostel a výr ke vzorům</vt:lpstr>
      <vt:lpstr>      Přiřaď slova srnec a míč ke vzorům</vt:lpstr>
      <vt:lpstr>Snímek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PODSTATNÁ        JMÉNA</dc:title>
  <dc:creator>PC4</dc:creator>
  <cp:lastModifiedBy>PC4</cp:lastModifiedBy>
  <cp:revision>292</cp:revision>
  <dcterms:created xsi:type="dcterms:W3CDTF">2013-10-06T11:27:12Z</dcterms:created>
  <dcterms:modified xsi:type="dcterms:W3CDTF">2014-03-26T15:39:32Z</dcterms:modified>
</cp:coreProperties>
</file>