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15"/>
  </p:notesMasterIdLst>
  <p:sldIdLst>
    <p:sldId id="285" r:id="rId2"/>
    <p:sldId id="286" r:id="rId3"/>
    <p:sldId id="257" r:id="rId4"/>
    <p:sldId id="271" r:id="rId5"/>
    <p:sldId id="274" r:id="rId6"/>
    <p:sldId id="275" r:id="rId7"/>
    <p:sldId id="276" r:id="rId8"/>
    <p:sldId id="284" r:id="rId9"/>
    <p:sldId id="280" r:id="rId10"/>
    <p:sldId id="281" r:id="rId11"/>
    <p:sldId id="282" r:id="rId12"/>
    <p:sldId id="283" r:id="rId13"/>
    <p:sldId id="289" r:id="rId1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228" autoAdjust="0"/>
    <p:restoredTop sz="93190" autoAdjust="0"/>
  </p:normalViewPr>
  <p:slideViewPr>
    <p:cSldViewPr>
      <p:cViewPr varScale="1">
        <p:scale>
          <a:sx n="68" d="100"/>
          <a:sy n="68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66DA94-5BF2-42E7-959D-5240148E4BAD}" type="datetimeFigureOut">
              <a:rPr lang="cs-CZ" smtClean="0"/>
              <a:pPr/>
              <a:t>21.1.2014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D826BE-89F0-492A-9D98-0D3AEC5B62D5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614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0C33594-237F-4075-9C56-F7F461F9E116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cs-CZ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614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0C33594-237F-4075-9C56-F7F461F9E116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cs-CZ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D826BE-89F0-492A-9D98-0D3AEC5B62D5}" type="slidenum">
              <a:rPr lang="cs-CZ" smtClean="0"/>
              <a:pPr/>
              <a:t>3</a:t>
            </a:fld>
            <a:endParaRPr 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614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0C33594-237F-4075-9C56-F7F461F9E116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13</a:t>
            </a:fld>
            <a:endParaRPr lang="cs-CZ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Nadpis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16" name="Zástupný symbol pro datum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7E18B-49D0-4BA2-9E72-329DF226D83D}" type="datetimeFigureOut">
              <a:rPr lang="cs-CZ" smtClean="0"/>
              <a:pPr/>
              <a:t>21.1.2014</a:t>
            </a:fld>
            <a:endParaRPr lang="cs-CZ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5" name="Zástupný symbol pro číslo snímku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9F01EFEF-522D-41C0-8A22-3485679C2F2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7E18B-49D0-4BA2-9E72-329DF226D83D}" type="datetimeFigureOut">
              <a:rPr lang="cs-CZ" smtClean="0"/>
              <a:pPr/>
              <a:t>21.1.2014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1EFEF-522D-41C0-8A22-3485679C2F2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7E18B-49D0-4BA2-9E72-329DF226D83D}" type="datetimeFigureOut">
              <a:rPr lang="cs-CZ" smtClean="0"/>
              <a:pPr/>
              <a:t>21.1.2014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1EFEF-522D-41C0-8A22-3485679C2F2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Nadpis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7" name="Zástupný symbol pro obsah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7E18B-49D0-4BA2-9E72-329DF226D83D}" type="datetimeFigureOut">
              <a:rPr lang="cs-CZ" smtClean="0"/>
              <a:pPr/>
              <a:t>21.1.2014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cs-CZ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9F01EFEF-522D-41C0-8A22-3485679C2F2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9" name="Zástupný symbol pro datum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7E18B-49D0-4BA2-9E72-329DF226D83D}" type="datetimeFigureOut">
              <a:rPr lang="cs-CZ" smtClean="0"/>
              <a:pPr/>
              <a:t>21.1.2014</a:t>
            </a:fld>
            <a:endParaRPr lang="cs-CZ"/>
          </a:p>
        </p:txBody>
      </p:sp>
      <p:sp>
        <p:nvSpPr>
          <p:cNvPr id="11" name="Zástupný symbol pro zápatí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1EFEF-522D-41C0-8A22-3485679C2F2F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Nadpis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4" name="Zástupný symbol pro obsah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7E18B-49D0-4BA2-9E72-329DF226D83D}" type="datetimeFigureOut">
              <a:rPr lang="cs-CZ" smtClean="0"/>
              <a:pPr/>
              <a:t>21.1.2014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1" name="Zástupný symbol pro číslo snímku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1EFEF-522D-41C0-8A22-3485679C2F2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Nadpis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25" name="Zástupný symbol pro text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8" name="Zástupný symbol pro obsah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7E18B-49D0-4BA2-9E72-329DF226D83D}" type="datetimeFigureOut">
              <a:rPr lang="cs-CZ" smtClean="0"/>
              <a:pPr/>
              <a:t>21.1.2014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9F01EFEF-522D-41C0-8A22-3485679C2F2F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Nadpis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2" name="Zástupný symbol pro datum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7E18B-49D0-4BA2-9E72-329DF226D83D}" type="datetimeFigureOut">
              <a:rPr lang="cs-CZ" smtClean="0"/>
              <a:pPr/>
              <a:t>21.1.2014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1EFEF-522D-41C0-8A22-3485679C2F2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7E18B-49D0-4BA2-9E72-329DF226D83D}" type="datetimeFigureOut">
              <a:rPr lang="cs-CZ" smtClean="0"/>
              <a:pPr/>
              <a:t>21.1.2014</a:t>
            </a:fld>
            <a:endParaRPr lang="cs-CZ"/>
          </a:p>
        </p:txBody>
      </p:sp>
      <p:sp>
        <p:nvSpPr>
          <p:cNvPr id="24" name="Zástupný symbol pro zápatí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1EFEF-522D-41C0-8A22-3485679C2F2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Nadpis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6" name="Zástupný symbol pro text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4" name="Zástupný symbol pro obsah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7E18B-49D0-4BA2-9E72-329DF226D83D}" type="datetimeFigureOut">
              <a:rPr lang="cs-CZ" smtClean="0"/>
              <a:pPr/>
              <a:t>21.1.2014</a:t>
            </a:fld>
            <a:endParaRPr lang="cs-CZ"/>
          </a:p>
        </p:txBody>
      </p:sp>
      <p:sp>
        <p:nvSpPr>
          <p:cNvPr id="29" name="Zástupný symbol pro zápatí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1EFEF-522D-41C0-8A22-3485679C2F2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rázek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7E18B-49D0-4BA2-9E72-329DF226D83D}" type="datetimeFigureOut">
              <a:rPr lang="cs-CZ" smtClean="0"/>
              <a:pPr/>
              <a:t>21.1.2014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1" name="Zástupný symbol pro číslo snímku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1EFEF-522D-41C0-8A22-3485679C2F2F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7" name="Nadpis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6" name="Zástupný symbol pro text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Zástupný symbol pro text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datum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47A7E18B-49D0-4BA2-9E72-329DF226D83D}" type="datetimeFigureOut">
              <a:rPr lang="cs-CZ" smtClean="0"/>
              <a:pPr/>
              <a:t>21.1.2014</a:t>
            </a:fld>
            <a:endParaRPr lang="cs-CZ"/>
          </a:p>
        </p:txBody>
      </p:sp>
      <p:sp>
        <p:nvSpPr>
          <p:cNvPr id="28" name="Zástupný symbol pro zápatí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9F01EFEF-522D-41C0-8A22-3485679C2F2F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nadpis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zs-mozartova.cz/" TargetMode="External"/><Relationship Id="rId5" Type="http://schemas.openxmlformats.org/officeDocument/2006/relationships/hyperlink" Target="mailto:kundrum@centrum.cz" TargetMode="External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wmf"/><Relationship Id="rId2" Type="http://schemas.openxmlformats.org/officeDocument/2006/relationships/image" Target="../media/image24.w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wmf"/><Relationship Id="rId2" Type="http://schemas.openxmlformats.org/officeDocument/2006/relationships/image" Target="../media/image26.w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8.gi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gif"/><Relationship Id="rId2" Type="http://schemas.openxmlformats.org/officeDocument/2006/relationships/image" Target="../media/image29.gi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2.gif"/><Relationship Id="rId4" Type="http://schemas.openxmlformats.org/officeDocument/2006/relationships/image" Target="../media/image31.gi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zs-mozartova.cz/" TargetMode="External"/><Relationship Id="rId4" Type="http://schemas.openxmlformats.org/officeDocument/2006/relationships/hyperlink" Target="mailto:kundrum@centrum.cz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zs-mozartova.cz/" TargetMode="External"/><Relationship Id="rId4" Type="http://schemas.openxmlformats.org/officeDocument/2006/relationships/hyperlink" Target="mailto:kundrum@centrum.cz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gif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7" Type="http://schemas.openxmlformats.org/officeDocument/2006/relationships/image" Target="../media/image13.gif"/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gif"/><Relationship Id="rId5" Type="http://schemas.openxmlformats.org/officeDocument/2006/relationships/image" Target="../media/image11.wmf"/><Relationship Id="rId4" Type="http://schemas.openxmlformats.org/officeDocument/2006/relationships/image" Target="../media/image10.w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image" Target="../media/image14.w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wmf"/><Relationship Id="rId2" Type="http://schemas.openxmlformats.org/officeDocument/2006/relationships/image" Target="../media/image17.w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wmf"/><Relationship Id="rId2" Type="http://schemas.openxmlformats.org/officeDocument/2006/relationships/image" Target="../media/image20.w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3.wmf"/><Relationship Id="rId4" Type="http://schemas.openxmlformats.org/officeDocument/2006/relationships/image" Target="../media/image22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31640" y="2204864"/>
            <a:ext cx="6481763" cy="1411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Obdélník 5"/>
          <p:cNvSpPr>
            <a:spLocks noChangeArrowheads="1"/>
          </p:cNvSpPr>
          <p:nvPr/>
        </p:nvSpPr>
        <p:spPr bwMode="auto">
          <a:xfrm>
            <a:off x="0" y="4725143"/>
            <a:ext cx="9144000" cy="2154436"/>
          </a:xfrm>
          <a:prstGeom prst="rect">
            <a:avLst/>
          </a:prstGeom>
          <a:noFill/>
          <a:ln w="635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endParaRPr lang="cs-CZ" sz="2000" b="1" dirty="0">
              <a:latin typeface="Courier New" pitchFamily="49" charset="0"/>
              <a:cs typeface="Courier New" pitchFamily="49" charset="0"/>
            </a:endParaRPr>
          </a:p>
          <a:p>
            <a:pPr algn="ctr"/>
            <a:r>
              <a:rPr lang="cs-CZ" sz="2800" b="1" i="1" dirty="0">
                <a:latin typeface="Courier New" pitchFamily="49" charset="0"/>
                <a:cs typeface="Courier New" pitchFamily="49" charset="0"/>
              </a:rPr>
              <a:t>EU PENÍZE ŠKOLÁM</a:t>
            </a:r>
          </a:p>
          <a:p>
            <a:pPr algn="ctr"/>
            <a:endParaRPr lang="cs-CZ" sz="1400" b="1" i="1" dirty="0">
              <a:latin typeface="Courier New" pitchFamily="49" charset="0"/>
              <a:cs typeface="Courier New" pitchFamily="49" charset="0"/>
            </a:endParaRPr>
          </a:p>
          <a:p>
            <a:pPr algn="ctr"/>
            <a:r>
              <a:rPr lang="cs-CZ" sz="2000" b="1" i="1" dirty="0">
                <a:latin typeface="Courier New" pitchFamily="49" charset="0"/>
                <a:cs typeface="Courier New" pitchFamily="49" charset="0"/>
              </a:rPr>
              <a:t>Operační program Vzdělávání pro konkurenceschopnost</a:t>
            </a:r>
          </a:p>
          <a:p>
            <a:pPr algn="ctr"/>
            <a:endParaRPr lang="cs-CZ" sz="1200" b="1" i="1" dirty="0">
              <a:latin typeface="Courier New" pitchFamily="49" charset="0"/>
              <a:cs typeface="Courier New" pitchFamily="49" charset="0"/>
            </a:endParaRPr>
          </a:p>
          <a:p>
            <a:pPr algn="ctr"/>
            <a:r>
              <a:rPr lang="cs-CZ" sz="2000" dirty="0">
                <a:latin typeface="Courier New" pitchFamily="49" charset="0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cs typeface="Courier New" pitchFamily="49" charset="0"/>
              </a:rPr>
            </a:br>
            <a:endParaRPr lang="cs-CZ" sz="2000" dirty="0"/>
          </a:p>
        </p:txBody>
      </p:sp>
      <p:pic>
        <p:nvPicPr>
          <p:cNvPr id="3076" name="Picture 37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5576" y="620688"/>
            <a:ext cx="1655763" cy="1360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Nadpis 1"/>
          <p:cNvSpPr txBox="1">
            <a:spLocks/>
          </p:cNvSpPr>
          <p:nvPr/>
        </p:nvSpPr>
        <p:spPr bwMode="auto">
          <a:xfrm>
            <a:off x="2627784" y="692696"/>
            <a:ext cx="5976813" cy="129540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bg1">
                <a:lumMod val="50000"/>
              </a:schemeClr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cs-CZ" sz="2400" b="1" i="1" dirty="0">
                <a:latin typeface="Courier New" pitchFamily="49" charset="0"/>
                <a:ea typeface="+mj-ea"/>
                <a:cs typeface="Courier New" pitchFamily="49" charset="0"/>
              </a:rPr>
              <a:t>ZÁKLADNÍ ŠKOLA OLOMOUC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latin typeface="Courier New" pitchFamily="49" charset="0"/>
                <a:ea typeface="+mj-ea"/>
                <a:cs typeface="Courier New" pitchFamily="49" charset="0"/>
              </a:rPr>
              <a:t>příspěvková organizace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600" b="1" i="1" dirty="0">
                <a:latin typeface="Courier New" pitchFamily="49" charset="0"/>
                <a:ea typeface="+mj-ea"/>
                <a:cs typeface="Courier New" pitchFamily="49" charset="0"/>
              </a:rPr>
              <a:t>MOZARTOVA 48, 779 00 OLOMOUC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latin typeface="Courier New" pitchFamily="49" charset="0"/>
                <a:ea typeface="+mj-ea"/>
                <a:cs typeface="Courier New" pitchFamily="49" charset="0"/>
              </a:rPr>
              <a:t>tel.: 585 427 142, 775 116 442; fax: 585 422 713</a:t>
            </a:r>
            <a:r>
              <a:rPr lang="cs-CZ" sz="1400" b="1" dirty="0">
                <a:latin typeface="Courier New" pitchFamily="49" charset="0"/>
                <a:ea typeface="+mj-ea"/>
                <a:cs typeface="Courier New" pitchFamily="49" charset="0"/>
              </a:rPr>
              <a:t> 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 smtClean="0">
                <a:latin typeface="Courier New" pitchFamily="49" charset="0"/>
                <a:ea typeface="+mj-ea"/>
                <a:cs typeface="Courier New" pitchFamily="49" charset="0"/>
              </a:rPr>
              <a:t>email: </a:t>
            </a:r>
            <a:r>
              <a:rPr lang="cs-CZ" sz="1400" b="1" i="1" noProof="1" smtClean="0">
                <a:solidFill>
                  <a:srgbClr val="002060"/>
                </a:solidFill>
                <a:latin typeface="Courier New" pitchFamily="49" charset="0"/>
                <a:ea typeface="+mj-ea"/>
                <a:cs typeface="Courier New" pitchFamily="49" charset="0"/>
                <a:hlinkClick r:id="rId5"/>
              </a:rPr>
              <a:t>kundrum@centrum.cz</a:t>
            </a:r>
            <a:r>
              <a:rPr lang="cs-CZ" sz="1400" b="1" i="1" noProof="1">
                <a:solidFill>
                  <a:srgbClr val="002060"/>
                </a:solidFill>
                <a:latin typeface="Courier New" pitchFamily="49" charset="0"/>
                <a:ea typeface="+mj-ea"/>
                <a:cs typeface="Courier New" pitchFamily="49" charset="0"/>
              </a:rPr>
              <a:t>; </a:t>
            </a:r>
            <a:r>
              <a:rPr lang="cs-CZ" sz="1400" b="1" i="1" noProof="1">
                <a:solidFill>
                  <a:srgbClr val="002060"/>
                </a:solidFill>
                <a:latin typeface="Courier New" pitchFamily="49" charset="0"/>
                <a:ea typeface="+mj-ea"/>
                <a:cs typeface="Courier New" pitchFamily="49" charset="0"/>
                <a:hlinkClick r:id="rId6"/>
              </a:rPr>
              <a:t>www.zs-mozartova.cz</a:t>
            </a:r>
            <a:r>
              <a:rPr lang="cs-CZ" sz="1400" b="1" i="1" dirty="0">
                <a:solidFill>
                  <a:srgbClr val="002060"/>
                </a:solidFill>
                <a:latin typeface="Courier New" pitchFamily="49" charset="0"/>
                <a:ea typeface="+mj-ea"/>
                <a:cs typeface="Courier New" pitchFamily="49" charset="0"/>
              </a:rPr>
              <a:t> </a:t>
            </a:r>
            <a:endParaRPr lang="cs-CZ" sz="1400" b="1" i="1" noProof="1">
              <a:solidFill>
                <a:srgbClr val="002060"/>
              </a:solidFill>
              <a:latin typeface="Courier New" pitchFamily="49" charset="0"/>
              <a:ea typeface="+mj-ea"/>
              <a:cs typeface="Courier New" pitchFamily="49" charset="0"/>
            </a:endParaRPr>
          </a:p>
        </p:txBody>
      </p:sp>
      <p:sp>
        <p:nvSpPr>
          <p:cNvPr id="5121" name="Rectangle 1"/>
          <p:cNvSpPr>
            <a:spLocks noChangeArrowheads="1"/>
          </p:cNvSpPr>
          <p:nvPr/>
        </p:nvSpPr>
        <p:spPr bwMode="auto">
          <a:xfrm>
            <a:off x="683568" y="3871501"/>
            <a:ext cx="7884368" cy="646331"/>
          </a:xfrm>
          <a:prstGeom prst="rect">
            <a:avLst/>
          </a:prstGeom>
          <a:solidFill>
            <a:srgbClr val="D9D9D9"/>
          </a:solidFill>
          <a:ln w="9525">
            <a:solidFill>
              <a:schemeClr val="tx1">
                <a:lumMod val="65000"/>
                <a:lumOff val="35000"/>
              </a:schemeClr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Projekt: ŠKOLA RADOSTI, ŠKOLA KVALITY </a:t>
            </a:r>
            <a:endParaRPr kumimoji="0" lang="cs-CZ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Registrační číslo projektu: CZ.1.07/1.4.00/21.3688</a:t>
            </a:r>
            <a:endParaRPr kumimoji="0" lang="cs-CZ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304800" y="332656"/>
            <a:ext cx="8686800" cy="962744"/>
          </a:xfrm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cs-CZ" dirty="0" smtClean="0"/>
              <a:t>                       </a:t>
            </a:r>
            <a:r>
              <a:rPr lang="cs-CZ" sz="6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latin typeface="Arial" pitchFamily="34" charset="0"/>
                <a:cs typeface="Arial" pitchFamily="34" charset="0"/>
              </a:rPr>
              <a:t>ČÍSLOVKY</a:t>
            </a:r>
            <a:endParaRPr lang="cs-CZ" sz="60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12700" stA="48000" endA="300" endPos="55000" dir="5400000" sy="-90000" algn="bl" rotWithShape="0"/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304800" y="1554162"/>
            <a:ext cx="8839200" cy="7059414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cs-CZ" sz="3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  vyjadřují </a:t>
            </a:r>
            <a:r>
              <a:rPr lang="cs-CZ" sz="36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počet </a:t>
            </a:r>
            <a:r>
              <a:rPr lang="cs-CZ" sz="3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nebo</a:t>
            </a:r>
            <a:r>
              <a:rPr lang="cs-CZ" sz="36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pořadí</a:t>
            </a:r>
          </a:p>
          <a:p>
            <a:pPr>
              <a:buNone/>
            </a:pPr>
            <a:r>
              <a:rPr lang="cs-CZ" sz="3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  odpovídají na otázky: </a:t>
            </a:r>
          </a:p>
          <a:p>
            <a:pPr>
              <a:lnSpc>
                <a:spcPct val="150000"/>
              </a:lnSpc>
              <a:buNone/>
            </a:pPr>
            <a:r>
              <a:rPr lang="cs-CZ" sz="3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             </a:t>
            </a:r>
            <a:r>
              <a:rPr lang="cs-CZ" sz="36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tři, dvacet, sto, tisíc</a:t>
            </a:r>
          </a:p>
          <a:p>
            <a:pPr>
              <a:lnSpc>
                <a:spcPct val="150000"/>
              </a:lnSpc>
              <a:buNone/>
            </a:pPr>
            <a:r>
              <a:rPr lang="cs-CZ" sz="36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neurčité</a:t>
            </a:r>
            <a:r>
              <a:rPr lang="cs-CZ" sz="36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-  několik, mnoho, málo     </a:t>
            </a:r>
          </a:p>
          <a:p>
            <a:pPr>
              <a:lnSpc>
                <a:spcPct val="150000"/>
              </a:lnSpc>
              <a:buNone/>
            </a:pPr>
            <a:r>
              <a:rPr lang="cs-CZ" sz="36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                    první, třetí, stý, tisící </a:t>
            </a:r>
          </a:p>
          <a:p>
            <a:pPr>
              <a:lnSpc>
                <a:spcPct val="150000"/>
              </a:lnSpc>
              <a:buNone/>
            </a:pPr>
            <a:r>
              <a:rPr lang="cs-CZ" sz="36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neurčité</a:t>
            </a:r>
            <a:r>
              <a:rPr lang="cs-CZ" sz="36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-      několikátý </a:t>
            </a:r>
            <a:r>
              <a:rPr lang="cs-CZ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           </a:t>
            </a:r>
          </a:p>
          <a:p>
            <a:pPr>
              <a:buNone/>
            </a:pPr>
            <a:endParaRPr lang="cs-CZ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cs-CZ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              </a:t>
            </a:r>
          </a:p>
        </p:txBody>
      </p:sp>
      <p:sp>
        <p:nvSpPr>
          <p:cNvPr id="8" name="Obdélník 7"/>
          <p:cNvSpPr/>
          <p:nvPr/>
        </p:nvSpPr>
        <p:spPr>
          <a:xfrm>
            <a:off x="323528" y="2996952"/>
            <a:ext cx="1872208" cy="648072"/>
          </a:xfrm>
          <a:prstGeom prst="rect">
            <a:avLst/>
          </a:prstGeom>
          <a:solidFill>
            <a:srgbClr val="FFC000"/>
          </a:solidFill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KOLIK ?</a:t>
            </a:r>
            <a:endParaRPr lang="cs-CZ" sz="32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Šipka doprava se zářezem 10"/>
          <p:cNvSpPr/>
          <p:nvPr/>
        </p:nvSpPr>
        <p:spPr>
          <a:xfrm>
            <a:off x="395536" y="1772816"/>
            <a:ext cx="576064" cy="288032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5" name="Šipka doprava se zářezem 14"/>
          <p:cNvSpPr/>
          <p:nvPr/>
        </p:nvSpPr>
        <p:spPr>
          <a:xfrm>
            <a:off x="395536" y="2420888"/>
            <a:ext cx="576064" cy="288032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Obdélník 12"/>
          <p:cNvSpPr/>
          <p:nvPr/>
        </p:nvSpPr>
        <p:spPr>
          <a:xfrm>
            <a:off x="251520" y="4941168"/>
            <a:ext cx="2664296" cy="648072"/>
          </a:xfrm>
          <a:prstGeom prst="rect">
            <a:avLst/>
          </a:prstGeom>
          <a:solidFill>
            <a:srgbClr val="FFC000"/>
          </a:solidFill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KOLIKÁTÝ ?</a:t>
            </a:r>
            <a:endParaRPr lang="cs-CZ" sz="32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2050" name="Picture 2" descr="C:\Users\PC4\AppData\Local\Microsoft\Windows\Temporary Internet Files\Content.IE5\IRW9LY7S\MC900088800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68344" y="5085184"/>
            <a:ext cx="1227616" cy="1296144"/>
          </a:xfrm>
          <a:prstGeom prst="rect">
            <a:avLst/>
          </a:prstGeom>
          <a:noFill/>
        </p:spPr>
      </p:pic>
      <p:pic>
        <p:nvPicPr>
          <p:cNvPr id="2051" name="Picture 3" descr="C:\Users\PC4\AppData\Local\Microsoft\Windows\Temporary Internet Files\Content.IE5\BYA4SCU1\MC900290709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08304" y="3068960"/>
            <a:ext cx="1224136" cy="118687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1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6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1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6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3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304800" y="332656"/>
            <a:ext cx="8686800" cy="962744"/>
          </a:xfrm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cs-CZ" dirty="0" smtClean="0"/>
              <a:t>                       </a:t>
            </a:r>
            <a:r>
              <a:rPr lang="cs-CZ" sz="6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latin typeface="Arial" pitchFamily="34" charset="0"/>
                <a:cs typeface="Arial" pitchFamily="34" charset="0"/>
              </a:rPr>
              <a:t>ČÍSLOVKY</a:t>
            </a:r>
            <a:endParaRPr lang="cs-CZ" sz="60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12700" stA="48000" endA="300" endPos="55000" dir="5400000" sy="-90000" algn="bl" rotWithShape="0"/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304800" y="1554162"/>
            <a:ext cx="8839200" cy="705941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sz="3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   odpovídají také na otázky: </a:t>
            </a:r>
          </a:p>
          <a:p>
            <a:pPr>
              <a:lnSpc>
                <a:spcPct val="150000"/>
              </a:lnSpc>
              <a:buNone/>
            </a:pPr>
            <a:r>
              <a:rPr lang="cs-CZ" sz="36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                     jedny, dvoje, čtvery, patery</a:t>
            </a:r>
          </a:p>
          <a:p>
            <a:pPr>
              <a:lnSpc>
                <a:spcPct val="150000"/>
              </a:lnSpc>
              <a:buNone/>
            </a:pPr>
            <a:r>
              <a:rPr lang="cs-CZ" sz="36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sz="36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neurčité</a:t>
            </a:r>
            <a:r>
              <a:rPr lang="cs-CZ" sz="36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-      několikery</a:t>
            </a:r>
          </a:p>
          <a:p>
            <a:pPr>
              <a:lnSpc>
                <a:spcPct val="150000"/>
              </a:lnSpc>
              <a:buNone/>
            </a:pPr>
            <a:r>
              <a:rPr lang="cs-CZ" sz="36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                     jednou, třikrát, desetkrát</a:t>
            </a:r>
          </a:p>
          <a:p>
            <a:pPr>
              <a:lnSpc>
                <a:spcPct val="150000"/>
              </a:lnSpc>
              <a:buNone/>
            </a:pPr>
            <a:r>
              <a:rPr lang="cs-CZ" sz="36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sz="36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neurčité</a:t>
            </a:r>
            <a:r>
              <a:rPr lang="cs-CZ" sz="36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-      několikrát, mnohokrát</a:t>
            </a:r>
          </a:p>
          <a:p>
            <a:pPr>
              <a:lnSpc>
                <a:spcPct val="150000"/>
              </a:lnSpc>
              <a:buNone/>
            </a:pPr>
            <a:r>
              <a:rPr lang="cs-CZ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              </a:t>
            </a:r>
          </a:p>
          <a:p>
            <a:pPr>
              <a:buNone/>
            </a:pPr>
            <a:endParaRPr lang="cs-CZ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cs-CZ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              </a:t>
            </a:r>
          </a:p>
        </p:txBody>
      </p:sp>
      <p:sp>
        <p:nvSpPr>
          <p:cNvPr id="15" name="Šipka doprava se zářezem 14"/>
          <p:cNvSpPr/>
          <p:nvPr/>
        </p:nvSpPr>
        <p:spPr>
          <a:xfrm>
            <a:off x="467544" y="1772816"/>
            <a:ext cx="576064" cy="288032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Obdélník 9"/>
          <p:cNvSpPr/>
          <p:nvPr/>
        </p:nvSpPr>
        <p:spPr>
          <a:xfrm>
            <a:off x="395536" y="4293096"/>
            <a:ext cx="2664296" cy="648072"/>
          </a:xfrm>
          <a:prstGeom prst="rect">
            <a:avLst/>
          </a:prstGeom>
          <a:solidFill>
            <a:srgbClr val="FFC000"/>
          </a:solidFill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KOLIKRÁT ?</a:t>
            </a:r>
            <a:endParaRPr lang="cs-CZ" sz="32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Obdélník 11"/>
          <p:cNvSpPr/>
          <p:nvPr/>
        </p:nvSpPr>
        <p:spPr>
          <a:xfrm>
            <a:off x="323528" y="2492896"/>
            <a:ext cx="2664296" cy="648072"/>
          </a:xfrm>
          <a:prstGeom prst="rect">
            <a:avLst/>
          </a:prstGeom>
          <a:solidFill>
            <a:srgbClr val="FFC000"/>
          </a:solidFill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KOLIKERY ?</a:t>
            </a:r>
            <a:endParaRPr lang="cs-CZ" sz="32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2053" name="Picture 5" descr="C:\Users\PC4\AppData\Local\Microsoft\Windows\Temporary Internet Files\Content.IE5\Z2WETRW2\MC900239497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40352" y="3212976"/>
            <a:ext cx="542932" cy="864096"/>
          </a:xfrm>
          <a:prstGeom prst="rect">
            <a:avLst/>
          </a:prstGeom>
          <a:noFill/>
        </p:spPr>
      </p:pic>
      <p:pic>
        <p:nvPicPr>
          <p:cNvPr id="2055" name="Picture 7" descr="C:\Users\PC4\AppData\Local\Microsoft\Windows\Temporary Internet Files\Content.IE5\Z2WETRW2\MC900199883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20272" y="3140968"/>
            <a:ext cx="576064" cy="916828"/>
          </a:xfrm>
          <a:prstGeom prst="rect">
            <a:avLst/>
          </a:prstGeom>
          <a:noFill/>
        </p:spPr>
      </p:pic>
      <p:pic>
        <p:nvPicPr>
          <p:cNvPr id="2058" name="Picture 10" descr="C:\Users\PC4\AppData\Local\Microsoft\Windows\Temporary Internet Files\Content.IE5\IRW9LY7S\MM900283083[1].gif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812360" y="4941168"/>
            <a:ext cx="971550" cy="9525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1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6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1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6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2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Obdélník 15"/>
          <p:cNvSpPr/>
          <p:nvPr/>
        </p:nvSpPr>
        <p:spPr>
          <a:xfrm>
            <a:off x="5868144" y="5877272"/>
            <a:ext cx="864096" cy="504056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Obdélník 12"/>
          <p:cNvSpPr/>
          <p:nvPr/>
        </p:nvSpPr>
        <p:spPr>
          <a:xfrm>
            <a:off x="4139952" y="5229200"/>
            <a:ext cx="1080120" cy="504056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Obdélník 13"/>
          <p:cNvSpPr/>
          <p:nvPr/>
        </p:nvSpPr>
        <p:spPr>
          <a:xfrm>
            <a:off x="5724128" y="4509120"/>
            <a:ext cx="1152128" cy="504056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Obdélník 11"/>
          <p:cNvSpPr/>
          <p:nvPr/>
        </p:nvSpPr>
        <p:spPr>
          <a:xfrm>
            <a:off x="2843808" y="4509120"/>
            <a:ext cx="720080" cy="504056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Obdélník 9"/>
          <p:cNvSpPr/>
          <p:nvPr/>
        </p:nvSpPr>
        <p:spPr>
          <a:xfrm>
            <a:off x="3779912" y="3789040"/>
            <a:ext cx="1368152" cy="504056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304800" y="332656"/>
            <a:ext cx="8686800" cy="962744"/>
          </a:xfrm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cs-CZ" dirty="0" smtClean="0"/>
              <a:t>                       </a:t>
            </a:r>
            <a:r>
              <a:rPr lang="cs-CZ" sz="6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latin typeface="Arial" pitchFamily="34" charset="0"/>
                <a:cs typeface="Arial" pitchFamily="34" charset="0"/>
              </a:rPr>
              <a:t>SLOVESA</a:t>
            </a:r>
            <a:endParaRPr lang="cs-CZ" sz="60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12700" stA="48000" endA="300" endPos="55000" dir="5400000" sy="-90000" algn="bl" rotWithShape="0"/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304800" y="1554162"/>
            <a:ext cx="8839200" cy="7059414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cs-CZ" sz="3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  vyjadřují </a:t>
            </a:r>
            <a:r>
              <a:rPr lang="cs-CZ" sz="36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děj</a:t>
            </a:r>
          </a:p>
          <a:p>
            <a:pPr>
              <a:buNone/>
            </a:pPr>
            <a:r>
              <a:rPr lang="cs-CZ" sz="3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  označují co osoby, zvířata a věci </a:t>
            </a:r>
            <a:r>
              <a:rPr lang="cs-CZ" sz="36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dělají</a:t>
            </a:r>
          </a:p>
          <a:p>
            <a:pPr>
              <a:buNone/>
            </a:pPr>
            <a:r>
              <a:rPr lang="cs-CZ" sz="3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  nebo co </a:t>
            </a:r>
            <a:r>
              <a:rPr lang="cs-CZ" sz="36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se děje </a:t>
            </a:r>
          </a:p>
          <a:p>
            <a:pPr>
              <a:lnSpc>
                <a:spcPct val="150000"/>
              </a:lnSpc>
              <a:buNone/>
            </a:pPr>
            <a:r>
              <a:rPr lang="cs-CZ" sz="3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       </a:t>
            </a:r>
            <a:r>
              <a:rPr lang="cs-CZ" sz="36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Kuchařka smaží lívance.</a:t>
            </a:r>
          </a:p>
          <a:p>
            <a:pPr>
              <a:buNone/>
            </a:pPr>
            <a:r>
              <a:rPr lang="cs-CZ" sz="36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           </a:t>
            </a:r>
            <a:r>
              <a:rPr lang="cs-CZ" sz="36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Alík</a:t>
            </a:r>
            <a:r>
              <a:rPr lang="cs-CZ" sz="36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vrtí ocasem a štěká.</a:t>
            </a:r>
          </a:p>
          <a:p>
            <a:pPr>
              <a:buNone/>
            </a:pPr>
            <a:r>
              <a:rPr lang="cs-CZ" sz="36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                     Míč padá do koše.</a:t>
            </a:r>
          </a:p>
          <a:p>
            <a:pPr>
              <a:buNone/>
            </a:pPr>
            <a:r>
              <a:rPr lang="cs-CZ" sz="36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                      Venku dnes prší.     </a:t>
            </a:r>
          </a:p>
          <a:p>
            <a:pPr>
              <a:buNone/>
            </a:pPr>
            <a:r>
              <a:rPr lang="cs-CZ" sz="36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                    </a:t>
            </a:r>
            <a:r>
              <a:rPr lang="cs-CZ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</a:t>
            </a:r>
            <a:endParaRPr lang="cs-CZ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Šipka doprava se zářezem 10"/>
          <p:cNvSpPr/>
          <p:nvPr/>
        </p:nvSpPr>
        <p:spPr>
          <a:xfrm>
            <a:off x="395536" y="1772816"/>
            <a:ext cx="576064" cy="288032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5" name="Šipka doprava se zářezem 14"/>
          <p:cNvSpPr/>
          <p:nvPr/>
        </p:nvSpPr>
        <p:spPr>
          <a:xfrm>
            <a:off x="395536" y="2420888"/>
            <a:ext cx="576064" cy="288032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3077" name="Picture 5" descr="C:\Users\PC4\AppData\Local\Microsoft\Windows\Temporary Internet Files\Content.IE5\H1S92QZ2\MM900041152[1]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24328" y="5805264"/>
            <a:ext cx="1047750" cy="752475"/>
          </a:xfrm>
          <a:prstGeom prst="rect">
            <a:avLst/>
          </a:prstGeom>
          <a:noFill/>
        </p:spPr>
      </p:pic>
      <p:pic>
        <p:nvPicPr>
          <p:cNvPr id="3086" name="Picture 14" descr="C:\Users\PC4\AppData\Local\Microsoft\Windows\Temporary Internet Files\Content.IE5\IRW9LY7S\MM900356720[1]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1560" y="3501008"/>
            <a:ext cx="1080120" cy="1080120"/>
          </a:xfrm>
          <a:prstGeom prst="rect">
            <a:avLst/>
          </a:prstGeom>
          <a:noFill/>
        </p:spPr>
      </p:pic>
      <p:pic>
        <p:nvPicPr>
          <p:cNvPr id="3092" name="Picture 20" descr="C:\Users\PC4\AppData\Local\Microsoft\Windows\Temporary Internet Files\Content.IE5\IRW9LY7S\MM900185571[1].gif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5576" y="4365104"/>
            <a:ext cx="1224136" cy="1029141"/>
          </a:xfrm>
          <a:prstGeom prst="rect">
            <a:avLst/>
          </a:prstGeom>
          <a:noFill/>
        </p:spPr>
      </p:pic>
      <p:pic>
        <p:nvPicPr>
          <p:cNvPr id="3103" name="Picture 31" descr="C:\Users\PC4\AppData\Local\Microsoft\Windows\Temporary Internet Files\Content.IE5\H1S92QZ2\MM900336441[1].gif"/>
          <p:cNvPicPr>
            <a:picLocks noChangeAspect="1" noChangeArrowheads="1" noCrop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835696" y="5229200"/>
            <a:ext cx="1224136" cy="110512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30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" dur="2000"/>
                                        <p:tgtEl>
                                          <p:spTgt spid="30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7" dur="2000"/>
                                        <p:tgtEl>
                                          <p:spTgt spid="3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2" dur="2000"/>
                                        <p:tgtEl>
                                          <p:spTgt spid="30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3" grpId="0" animBg="1"/>
      <p:bldP spid="14" grpId="0" animBg="1"/>
      <p:bldP spid="12" grpId="0" animBg="1"/>
      <p:bldP spid="10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3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5576" y="620688"/>
            <a:ext cx="1655763" cy="1360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Nadpis 1"/>
          <p:cNvSpPr txBox="1">
            <a:spLocks/>
          </p:cNvSpPr>
          <p:nvPr/>
        </p:nvSpPr>
        <p:spPr bwMode="auto">
          <a:xfrm>
            <a:off x="2627784" y="692696"/>
            <a:ext cx="5976813" cy="129540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bg1">
                <a:lumMod val="50000"/>
              </a:schemeClr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cs-CZ" sz="2400" b="1" i="1" dirty="0">
                <a:latin typeface="Courier New" pitchFamily="49" charset="0"/>
                <a:ea typeface="+mj-ea"/>
                <a:cs typeface="Courier New" pitchFamily="49" charset="0"/>
              </a:rPr>
              <a:t>ZÁKLADNÍ ŠKOLA OLOMOUC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latin typeface="Courier New" pitchFamily="49" charset="0"/>
                <a:ea typeface="+mj-ea"/>
                <a:cs typeface="Courier New" pitchFamily="49" charset="0"/>
              </a:rPr>
              <a:t>příspěvková organizace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600" b="1" i="1" dirty="0">
                <a:latin typeface="Courier New" pitchFamily="49" charset="0"/>
                <a:ea typeface="+mj-ea"/>
                <a:cs typeface="Courier New" pitchFamily="49" charset="0"/>
              </a:rPr>
              <a:t>MOZARTOVA 48, 779 00 OLOMOUC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latin typeface="Courier New" pitchFamily="49" charset="0"/>
                <a:ea typeface="+mj-ea"/>
                <a:cs typeface="Courier New" pitchFamily="49" charset="0"/>
              </a:rPr>
              <a:t>tel.: 585 427 142, 775 116 442; fax: 585 422 713</a:t>
            </a:r>
            <a:r>
              <a:rPr lang="cs-CZ" sz="1400" b="1" dirty="0">
                <a:latin typeface="Courier New" pitchFamily="49" charset="0"/>
                <a:ea typeface="+mj-ea"/>
                <a:cs typeface="Courier New" pitchFamily="49" charset="0"/>
              </a:rPr>
              <a:t> 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 smtClean="0">
                <a:latin typeface="Courier New" pitchFamily="49" charset="0"/>
                <a:ea typeface="+mj-ea"/>
                <a:cs typeface="Courier New" pitchFamily="49" charset="0"/>
              </a:rPr>
              <a:t>email</a:t>
            </a:r>
            <a:r>
              <a:rPr lang="cs-CZ" sz="1400" i="1" dirty="0" smtClean="0">
                <a:latin typeface="Courier New" pitchFamily="49" charset="0"/>
                <a:ea typeface="+mj-ea"/>
                <a:cs typeface="Courier New" pitchFamily="49" charset="0"/>
              </a:rPr>
              <a:t>: </a:t>
            </a:r>
            <a:r>
              <a:rPr lang="cs-CZ" sz="1400" b="1" i="1" noProof="1" smtClean="0">
                <a:latin typeface="Courier New" pitchFamily="49" charset="0"/>
                <a:ea typeface="+mj-ea"/>
                <a:cs typeface="Courier New" pitchFamily="49" charset="0"/>
                <a:hlinkClick r:id="rId4"/>
              </a:rPr>
              <a:t>kundrum@centrum.cz</a:t>
            </a:r>
            <a:r>
              <a:rPr lang="cs-CZ" sz="1400" b="1" i="1" noProof="1">
                <a:latin typeface="Courier New" pitchFamily="49" charset="0"/>
                <a:ea typeface="+mj-ea"/>
                <a:cs typeface="Courier New" pitchFamily="49" charset="0"/>
              </a:rPr>
              <a:t>; </a:t>
            </a:r>
            <a:r>
              <a:rPr lang="cs-CZ" sz="1400" b="1" i="1" noProof="1">
                <a:latin typeface="Courier New" pitchFamily="49" charset="0"/>
                <a:ea typeface="+mj-ea"/>
                <a:cs typeface="Courier New" pitchFamily="49" charset="0"/>
                <a:hlinkClick r:id="rId5"/>
              </a:rPr>
              <a:t>www.zs-mozartova.cz</a:t>
            </a:r>
            <a:r>
              <a:rPr lang="cs-CZ" sz="1400" i="1" dirty="0">
                <a:latin typeface="Courier New" pitchFamily="49" charset="0"/>
                <a:ea typeface="+mj-ea"/>
                <a:cs typeface="Courier New" pitchFamily="49" charset="0"/>
              </a:rPr>
              <a:t> </a:t>
            </a:r>
            <a:endParaRPr lang="cs-CZ" sz="1400" i="1" noProof="1">
              <a:latin typeface="Courier New" pitchFamily="49" charset="0"/>
              <a:ea typeface="+mj-ea"/>
              <a:cs typeface="Courier New" pitchFamily="49" charset="0"/>
            </a:endParaRPr>
          </a:p>
        </p:txBody>
      </p:sp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683568" y="2132856"/>
            <a:ext cx="8136904" cy="57554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6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Seznam použité literatury a pramenů: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cs-CZ" sz="1600" b="1" i="1" dirty="0" smtClean="0">
              <a:solidFill>
                <a:srgbClr val="000000"/>
              </a:solidFill>
              <a:latin typeface="Courier New" pitchFamily="49" charset="0"/>
              <a:ea typeface="Calibri" pitchFamily="34" charset="0"/>
              <a:cs typeface="Courier New" pitchFamily="49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cs-CZ" sz="1600" i="1" dirty="0" smtClean="0">
                <a:latin typeface="Courier New" pitchFamily="49" charset="0"/>
                <a:cs typeface="Courier New" pitchFamily="49" charset="0"/>
              </a:rPr>
              <a:t>KONOPKOVÁ, L.; TENČLOVÁ, V. Český jazyk pro 3. ročník základní školy – 2. část. 3. </a:t>
            </a:r>
            <a:r>
              <a:rPr lang="cs-CZ" sz="1600" i="1" dirty="0" err="1" smtClean="0">
                <a:latin typeface="Courier New" pitchFamily="49" charset="0"/>
                <a:cs typeface="Courier New" pitchFamily="49" charset="0"/>
              </a:rPr>
              <a:t>vyd</a:t>
            </a:r>
            <a:r>
              <a:rPr lang="cs-CZ" sz="1600" i="1" dirty="0" smtClean="0">
                <a:latin typeface="Courier New" pitchFamily="49" charset="0"/>
                <a:cs typeface="Courier New" pitchFamily="49" charset="0"/>
              </a:rPr>
              <a:t>. Praha : Fortuna, 2001. ISBN 80–7168–745-6. s. 30–43.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sz="1600" i="1" dirty="0" smtClean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cs-CZ" sz="1600" i="1" dirty="0" smtClean="0">
                <a:latin typeface="Courier New" pitchFamily="49" charset="0"/>
                <a:cs typeface="Courier New" pitchFamily="49" charset="0"/>
              </a:rPr>
              <a:t>STYBLÍK, V. a kol. Český jazyk pro 4. ročník základní školy. 2. </a:t>
            </a:r>
            <a:r>
              <a:rPr lang="cs-CZ" sz="1600" i="1" dirty="0" err="1" smtClean="0">
                <a:latin typeface="Courier New" pitchFamily="49" charset="0"/>
                <a:cs typeface="Courier New" pitchFamily="49" charset="0"/>
              </a:rPr>
              <a:t>vyd</a:t>
            </a:r>
            <a:r>
              <a:rPr lang="cs-CZ" sz="1600" i="1" dirty="0" smtClean="0">
                <a:latin typeface="Courier New" pitchFamily="49" charset="0"/>
                <a:cs typeface="Courier New" pitchFamily="49" charset="0"/>
              </a:rPr>
              <a:t>. Praha : SPN, 2004. ISBN 80-7235-262-8. s. 43.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sz="1600" i="1" dirty="0" smtClean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cs-CZ" sz="1600" i="1" dirty="0" smtClean="0">
                <a:latin typeface="Courier New" pitchFamily="49" charset="0"/>
                <a:cs typeface="Courier New" pitchFamily="49" charset="0"/>
              </a:rPr>
              <a:t>ČECHURA, R. Český jazyk pro 4. ročník. 2. </a:t>
            </a:r>
            <a:r>
              <a:rPr lang="cs-CZ" sz="1600" i="1" dirty="0" err="1" smtClean="0">
                <a:latin typeface="Courier New" pitchFamily="49" charset="0"/>
                <a:cs typeface="Courier New" pitchFamily="49" charset="0"/>
              </a:rPr>
              <a:t>vyd</a:t>
            </a:r>
            <a:r>
              <a:rPr lang="cs-CZ" sz="1600" i="1" dirty="0" smtClean="0">
                <a:latin typeface="Courier New" pitchFamily="49" charset="0"/>
                <a:cs typeface="Courier New" pitchFamily="49" charset="0"/>
              </a:rPr>
              <a:t>. </a:t>
            </a:r>
            <a:r>
              <a:rPr lang="cs-CZ" sz="1600" i="1" dirty="0" err="1" smtClean="0">
                <a:latin typeface="Courier New" pitchFamily="49" charset="0"/>
                <a:cs typeface="Courier New" pitchFamily="49" charset="0"/>
              </a:rPr>
              <a:t>Všeň</a:t>
            </a:r>
            <a:r>
              <a:rPr lang="cs-CZ" sz="1600" i="1" dirty="0" smtClean="0">
                <a:latin typeface="Courier New" pitchFamily="49" charset="0"/>
                <a:cs typeface="Courier New" pitchFamily="49" charset="0"/>
              </a:rPr>
              <a:t> : Alter, 1999. ISBN 80-7245-004-2. s. 155–157.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sz="1600" i="1" dirty="0" smtClean="0">
              <a:latin typeface="Courier New" pitchFamily="49" charset="0"/>
              <a:cs typeface="Courier New" pitchFamily="49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sz="1600" i="1" dirty="0" smtClean="0">
              <a:latin typeface="Courier New" pitchFamily="49" charset="0"/>
              <a:cs typeface="Courier New" pitchFamily="49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600" b="1" i="1" dirty="0" smtClean="0">
                <a:latin typeface="Courier New" pitchFamily="49" charset="0"/>
                <a:ea typeface="Calibri" pitchFamily="34" charset="0"/>
                <a:cs typeface="Courier New" pitchFamily="49" charset="0"/>
              </a:rPr>
              <a:t>Použité zdroje: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cs-CZ" sz="1600" dirty="0" smtClean="0">
              <a:latin typeface="Courier New" pitchFamily="49" charset="0"/>
              <a:cs typeface="Courier New" pitchFamily="49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600" i="1" dirty="0" smtClean="0">
                <a:latin typeface="Courier New" pitchFamily="49" charset="0"/>
                <a:ea typeface="Calibri" pitchFamily="34" charset="0"/>
                <a:cs typeface="Courier New" pitchFamily="49" charset="0"/>
              </a:rPr>
              <a:t>Obrazový materiál je použit z galerie obrázků a klipartů Microsoft Office.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sz="1600" i="1" dirty="0" smtClean="0">
              <a:latin typeface="Courier New" pitchFamily="49" charset="0"/>
              <a:cs typeface="Courier New" pitchFamily="49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sz="1600" i="1" dirty="0" smtClean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sz="1600" i="1" dirty="0" smtClean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sz="1600" i="1" dirty="0" smtClean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cs-CZ" sz="1600" b="1" i="1" dirty="0" smtClean="0">
              <a:solidFill>
                <a:srgbClr val="FF0000"/>
              </a:solidFill>
              <a:latin typeface="Courier New" pitchFamily="49" charset="0"/>
              <a:ea typeface="Calibri" pitchFamily="34" charset="0"/>
              <a:cs typeface="Courier New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600" b="0" i="1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ourier New" pitchFamily="49" charset="0"/>
              <a:ea typeface="Times New Roman" pitchFamily="18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3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5576" y="620688"/>
            <a:ext cx="1655763" cy="1360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Nadpis 1"/>
          <p:cNvSpPr txBox="1">
            <a:spLocks/>
          </p:cNvSpPr>
          <p:nvPr/>
        </p:nvSpPr>
        <p:spPr bwMode="auto">
          <a:xfrm>
            <a:off x="2627784" y="692696"/>
            <a:ext cx="5976813" cy="129540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bg1">
                <a:lumMod val="50000"/>
              </a:schemeClr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cs-CZ" sz="2400" b="1" i="1" dirty="0">
                <a:latin typeface="Courier New" pitchFamily="49" charset="0"/>
                <a:ea typeface="+mj-ea"/>
                <a:cs typeface="Courier New" pitchFamily="49" charset="0"/>
              </a:rPr>
              <a:t>ZÁKLADNÍ ŠKOLA OLOMOUC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latin typeface="Courier New" pitchFamily="49" charset="0"/>
                <a:ea typeface="+mj-ea"/>
                <a:cs typeface="Courier New" pitchFamily="49" charset="0"/>
              </a:rPr>
              <a:t>příspěvková organizace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600" b="1" i="1" dirty="0">
                <a:latin typeface="Courier New" pitchFamily="49" charset="0"/>
                <a:ea typeface="+mj-ea"/>
                <a:cs typeface="Courier New" pitchFamily="49" charset="0"/>
              </a:rPr>
              <a:t>MOZARTOVA 48, 779 00 OLOMOUC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latin typeface="Courier New" pitchFamily="49" charset="0"/>
                <a:ea typeface="+mj-ea"/>
                <a:cs typeface="Courier New" pitchFamily="49" charset="0"/>
              </a:rPr>
              <a:t>tel.: 585 427 142, 775 116 442; fax: 585 422 713</a:t>
            </a:r>
            <a:r>
              <a:rPr lang="cs-CZ" sz="1400" b="1" dirty="0">
                <a:latin typeface="Courier New" pitchFamily="49" charset="0"/>
                <a:ea typeface="+mj-ea"/>
                <a:cs typeface="Courier New" pitchFamily="49" charset="0"/>
              </a:rPr>
              <a:t> 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 smtClean="0">
                <a:latin typeface="Courier New" pitchFamily="49" charset="0"/>
                <a:ea typeface="+mj-ea"/>
                <a:cs typeface="Courier New" pitchFamily="49" charset="0"/>
              </a:rPr>
              <a:t>email</a:t>
            </a:r>
            <a:r>
              <a:rPr lang="cs-CZ" sz="1400" i="1" dirty="0" smtClean="0">
                <a:latin typeface="Courier New" pitchFamily="49" charset="0"/>
                <a:ea typeface="+mj-ea"/>
                <a:cs typeface="Courier New" pitchFamily="49" charset="0"/>
              </a:rPr>
              <a:t>: </a:t>
            </a:r>
            <a:r>
              <a:rPr lang="cs-CZ" sz="1400" b="1" i="1" noProof="1" smtClean="0">
                <a:latin typeface="Courier New" pitchFamily="49" charset="0"/>
                <a:ea typeface="+mj-ea"/>
                <a:cs typeface="Courier New" pitchFamily="49" charset="0"/>
                <a:hlinkClick r:id="rId4"/>
              </a:rPr>
              <a:t>kundrum@centrum.cz</a:t>
            </a:r>
            <a:r>
              <a:rPr lang="cs-CZ" sz="1400" b="1" i="1" noProof="1">
                <a:latin typeface="Courier New" pitchFamily="49" charset="0"/>
                <a:ea typeface="+mj-ea"/>
                <a:cs typeface="Courier New" pitchFamily="49" charset="0"/>
              </a:rPr>
              <a:t>; </a:t>
            </a:r>
            <a:r>
              <a:rPr lang="cs-CZ" sz="1400" b="1" i="1" noProof="1">
                <a:latin typeface="Courier New" pitchFamily="49" charset="0"/>
                <a:ea typeface="+mj-ea"/>
                <a:cs typeface="Courier New" pitchFamily="49" charset="0"/>
                <a:hlinkClick r:id="rId5"/>
              </a:rPr>
              <a:t>www.zs-mozartova.cz</a:t>
            </a:r>
            <a:r>
              <a:rPr lang="cs-CZ" sz="1400" i="1" dirty="0">
                <a:latin typeface="Courier New" pitchFamily="49" charset="0"/>
                <a:ea typeface="+mj-ea"/>
                <a:cs typeface="Courier New" pitchFamily="49" charset="0"/>
              </a:rPr>
              <a:t> </a:t>
            </a:r>
            <a:endParaRPr lang="cs-CZ" sz="1400" i="1" noProof="1">
              <a:latin typeface="Courier New" pitchFamily="49" charset="0"/>
              <a:ea typeface="+mj-ea"/>
              <a:cs typeface="Courier New" pitchFamily="49" charset="0"/>
            </a:endParaRPr>
          </a:p>
        </p:txBody>
      </p:sp>
      <p:graphicFrame>
        <p:nvGraphicFramePr>
          <p:cNvPr id="7" name="Tabulka 6"/>
          <p:cNvGraphicFramePr>
            <a:graphicFrameLocks noGrp="1"/>
          </p:cNvGraphicFramePr>
          <p:nvPr/>
        </p:nvGraphicFramePr>
        <p:xfrm>
          <a:off x="467544" y="2492896"/>
          <a:ext cx="8208912" cy="3240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633048"/>
                <a:gridCol w="5575864"/>
              </a:tblGrid>
              <a:tr h="360000">
                <a:tc>
                  <a:txBody>
                    <a:bodyPr/>
                    <a:lstStyle/>
                    <a:p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Autor:</a:t>
                      </a:r>
                      <a:endParaRPr lang="cs-CZ" sz="1600" b="1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Mgr. Romana Placková</a:t>
                      </a:r>
                      <a:endParaRPr lang="cs-CZ" sz="1600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Vzdělávací oblast: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Jazyk a jazyková komunikace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Vzdělávací obor: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Český jazyk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Vyučovací předmět: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Český jazyk</a:t>
                      </a:r>
                      <a:endParaRPr lang="cs-CZ" sz="1600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Ročník: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4.</a:t>
                      </a:r>
                      <a:endParaRPr lang="cs-CZ" sz="1600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Tematická</a:t>
                      </a:r>
                      <a:r>
                        <a:rPr lang="cs-CZ" sz="1600" b="1" i="1" baseline="0" dirty="0" smtClean="0">
                          <a:latin typeface="Courier New" pitchFamily="49" charset="0"/>
                          <a:cs typeface="Courier New" pitchFamily="49" charset="0"/>
                        </a:rPr>
                        <a:t> oblast</a:t>
                      </a: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: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Tvarosloví</a:t>
                      </a:r>
                      <a:endParaRPr lang="cs-CZ" sz="1600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Téma hodiny:</a:t>
                      </a:r>
                      <a:endParaRPr lang="cs-CZ" sz="1600" b="1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i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Slovní druhy ohebné 1</a:t>
                      </a:r>
                      <a:endParaRPr lang="cs-CZ" sz="1600" i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Označení DUM:</a:t>
                      </a:r>
                      <a:endParaRPr lang="cs-CZ" sz="1600" b="1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i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VY_32_INOVACE_37.04.PLA.CJ.4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Vytvořeno:</a:t>
                      </a:r>
                      <a:endParaRPr lang="cs-CZ" sz="1600" b="1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b="0" i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09. 10. </a:t>
                      </a:r>
                      <a:r>
                        <a:rPr lang="cs-CZ" sz="1600" b="0" i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2013</a:t>
                      </a:r>
                      <a:endParaRPr lang="cs-CZ" sz="1600" b="0" i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Vodorovný svitek 11"/>
          <p:cNvSpPr/>
          <p:nvPr/>
        </p:nvSpPr>
        <p:spPr>
          <a:xfrm>
            <a:off x="1331640" y="836712"/>
            <a:ext cx="6408712" cy="4680520"/>
          </a:xfrm>
          <a:prstGeom prst="horizontalScroll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5400" dirty="0" smtClean="0">
                <a:latin typeface="Arial Black" pitchFamily="34" charset="0"/>
                <a:cs typeface="Aharoni" pitchFamily="2" charset="-79"/>
              </a:rPr>
              <a:t>SLOVNÍ DRUHY</a:t>
            </a:r>
          </a:p>
          <a:p>
            <a:pPr algn="ctr"/>
            <a:endParaRPr lang="cs-CZ" sz="5400" dirty="0">
              <a:latin typeface="Arial Black" pitchFamily="34" charset="0"/>
              <a:cs typeface="Aharoni" pitchFamily="2" charset="-79"/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2267744" y="3645024"/>
            <a:ext cx="4331635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6000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Arial Black" pitchFamily="34" charset="0"/>
              </a:rPr>
              <a:t>  </a:t>
            </a:r>
            <a:r>
              <a:rPr lang="cs-CZ" sz="6000" dirty="0" smtClean="0">
                <a:solidFill>
                  <a:srgbClr val="FFC000"/>
                </a:solidFill>
                <a:latin typeface="Arial Black" pitchFamily="34" charset="0"/>
              </a:rPr>
              <a:t>OHEBNÉ</a:t>
            </a:r>
            <a:endParaRPr lang="cs-CZ" sz="6000" dirty="0">
              <a:solidFill>
                <a:srgbClr val="FFC000"/>
              </a:solidFill>
              <a:latin typeface="Arial Black" pitchFamily="34" charset="0"/>
            </a:endParaRPr>
          </a:p>
        </p:txBody>
      </p:sp>
      <p:pic>
        <p:nvPicPr>
          <p:cNvPr id="1033" name="Picture 9" descr="C:\Users\PC4\AppData\Local\Microsoft\Windows\Temporary Internet Files\Content.IE5\Z2WETRW2\MC900318744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16016" y="5085184"/>
            <a:ext cx="1825142" cy="1291133"/>
          </a:xfrm>
          <a:prstGeom prst="rect">
            <a:avLst/>
          </a:prstGeom>
          <a:noFill/>
        </p:spPr>
      </p:pic>
      <p:pic>
        <p:nvPicPr>
          <p:cNvPr id="1049" name="Picture 25" descr="C:\Users\PC4\AppData\Local\Microsoft\Windows\Temporary Internet Files\Content.IE5\BYA4SCU1\MM900336449[1].gif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131840" y="5085184"/>
            <a:ext cx="1371600" cy="1371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1835696" y="1412776"/>
            <a:ext cx="5328592" cy="5184576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  <a:p>
            <a:pPr algn="ctr"/>
            <a:endParaRPr lang="cs-CZ" dirty="0"/>
          </a:p>
        </p:txBody>
      </p:sp>
      <p:sp>
        <p:nvSpPr>
          <p:cNvPr id="12" name="Obdélník 11"/>
          <p:cNvSpPr/>
          <p:nvPr/>
        </p:nvSpPr>
        <p:spPr>
          <a:xfrm>
            <a:off x="2555776" y="5517232"/>
            <a:ext cx="3816424" cy="792088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4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Slovesa</a:t>
            </a:r>
            <a:endParaRPr lang="cs-CZ" sz="48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Obdélník 12"/>
          <p:cNvSpPr/>
          <p:nvPr/>
        </p:nvSpPr>
        <p:spPr>
          <a:xfrm>
            <a:off x="2555776" y="4509120"/>
            <a:ext cx="3816424" cy="792088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4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Číslovky</a:t>
            </a:r>
            <a:endParaRPr lang="cs-CZ" sz="48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Obdélník 13"/>
          <p:cNvSpPr/>
          <p:nvPr/>
        </p:nvSpPr>
        <p:spPr>
          <a:xfrm>
            <a:off x="2555776" y="3501008"/>
            <a:ext cx="3816424" cy="792088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4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Zájmena</a:t>
            </a:r>
            <a:endParaRPr lang="cs-CZ" sz="48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Obdélník 14"/>
          <p:cNvSpPr/>
          <p:nvPr/>
        </p:nvSpPr>
        <p:spPr>
          <a:xfrm>
            <a:off x="2555776" y="2492896"/>
            <a:ext cx="3816424" cy="792088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4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Přídavná </a:t>
            </a:r>
            <a:r>
              <a:rPr lang="cs-CZ" sz="48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j</a:t>
            </a:r>
            <a:r>
              <a:rPr lang="cs-CZ" sz="4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.</a:t>
            </a:r>
            <a:endParaRPr lang="cs-CZ" sz="48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Obdélník 15"/>
          <p:cNvSpPr/>
          <p:nvPr/>
        </p:nvSpPr>
        <p:spPr>
          <a:xfrm>
            <a:off x="2555776" y="1484784"/>
            <a:ext cx="3816424" cy="792088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4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Podstatná </a:t>
            </a:r>
            <a:r>
              <a:rPr lang="cs-CZ" sz="48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j</a:t>
            </a:r>
            <a:r>
              <a:rPr lang="cs-CZ" sz="4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.</a:t>
            </a:r>
            <a:endParaRPr lang="cs-CZ" sz="48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Rovnoramenný trojúhelník 16"/>
          <p:cNvSpPr/>
          <p:nvPr/>
        </p:nvSpPr>
        <p:spPr>
          <a:xfrm>
            <a:off x="1763688" y="188640"/>
            <a:ext cx="5400600" cy="1152128"/>
          </a:xfrm>
          <a:prstGeom prst="triangle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2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OHEBNÉ</a:t>
            </a:r>
            <a:endParaRPr lang="cs-CZ" sz="3200" b="1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8" name="Picture 2" descr="C:\Users\PC4\AppData\Local\Microsoft\Windows\Temporary Internet Files\Content.IE5\5ND8DB6I\MC900027245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44208" y="4005064"/>
            <a:ext cx="2304256" cy="260055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3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3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3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3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3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  <p:bldP spid="14" grpId="0" animBg="1"/>
      <p:bldP spid="15" grpId="0" animBg="1"/>
      <p:bldP spid="1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Obdélník 31"/>
          <p:cNvSpPr/>
          <p:nvPr/>
        </p:nvSpPr>
        <p:spPr>
          <a:xfrm>
            <a:off x="899592" y="2924944"/>
            <a:ext cx="1728192" cy="648072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4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zvířata</a:t>
            </a:r>
            <a:endParaRPr lang="cs-CZ" sz="40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899592" y="2924944"/>
            <a:ext cx="1584176" cy="648072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4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osoby</a:t>
            </a:r>
            <a:endParaRPr lang="cs-CZ" sz="4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304800" y="260648"/>
            <a:ext cx="8686800" cy="1034752"/>
          </a:xfrm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cs-CZ" sz="5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latin typeface="Arial" pitchFamily="34" charset="0"/>
                <a:cs typeface="Arial" pitchFamily="34" charset="0"/>
              </a:rPr>
              <a:t>Podstatná jména</a:t>
            </a:r>
            <a:endParaRPr lang="cs-CZ" sz="5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12700" stA="48000" endA="300" endPos="55000" dir="5400000" sy="-90000" algn="bl" rotWithShape="0"/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304800" y="1412776"/>
            <a:ext cx="8839200" cy="72008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sz="3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  názvy </a:t>
            </a:r>
            <a:r>
              <a:rPr lang="cs-CZ" sz="36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osob</a:t>
            </a:r>
            <a:r>
              <a:rPr lang="cs-CZ" sz="3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cs-CZ" sz="36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zvířat</a:t>
            </a:r>
            <a:r>
              <a:rPr lang="cs-CZ" sz="3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cs-CZ" sz="36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věcí, </a:t>
            </a:r>
          </a:p>
          <a:p>
            <a:pPr>
              <a:buNone/>
            </a:pPr>
            <a:r>
              <a:rPr lang="cs-CZ" sz="36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                vlastností</a:t>
            </a:r>
            <a:r>
              <a:rPr lang="cs-CZ" sz="3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a </a:t>
            </a:r>
            <a:r>
              <a:rPr lang="cs-CZ" sz="36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dějů</a:t>
            </a:r>
          </a:p>
          <a:p>
            <a:pPr>
              <a:buNone/>
            </a:pPr>
            <a:endParaRPr lang="cs-CZ" sz="3600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cs-CZ" sz="36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             </a:t>
            </a:r>
            <a:r>
              <a:rPr lang="cs-CZ" sz="3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          </a:t>
            </a:r>
            <a:endParaRPr lang="cs-CZ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cs-CZ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              </a:t>
            </a:r>
          </a:p>
          <a:p>
            <a:pPr>
              <a:buNone/>
            </a:pPr>
            <a:r>
              <a:rPr lang="cs-CZ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                                             </a:t>
            </a:r>
            <a:endParaRPr lang="cs-CZ" sz="36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Šipka doprava se zářezem 10"/>
          <p:cNvSpPr/>
          <p:nvPr/>
        </p:nvSpPr>
        <p:spPr>
          <a:xfrm>
            <a:off x="395536" y="1628800"/>
            <a:ext cx="576064" cy="288032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5" name="Obdélník 24"/>
          <p:cNvSpPr/>
          <p:nvPr/>
        </p:nvSpPr>
        <p:spPr>
          <a:xfrm>
            <a:off x="1331640" y="2924944"/>
            <a:ext cx="1152128" cy="648072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4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děje</a:t>
            </a:r>
            <a:endParaRPr lang="cs-CZ" sz="40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Zaoblený obdélníkový popisek 21"/>
          <p:cNvSpPr/>
          <p:nvPr/>
        </p:nvSpPr>
        <p:spPr>
          <a:xfrm>
            <a:off x="251520" y="4077072"/>
            <a:ext cx="8712968" cy="2016224"/>
          </a:xfrm>
          <a:prstGeom prst="wedgeRoundRectCallout">
            <a:avLst>
              <a:gd name="adj1" fmla="val -22135"/>
              <a:gd name="adj2" fmla="val -65184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3600" dirty="0" smtClean="0">
                <a:latin typeface="Arial" pitchFamily="34" charset="0"/>
                <a:cs typeface="Arial" pitchFamily="34" charset="0"/>
              </a:rPr>
              <a:t>dědeček, malíř, žák, skřítek, pán, syn</a:t>
            </a:r>
          </a:p>
          <a:p>
            <a:r>
              <a:rPr lang="cs-CZ" sz="3600" dirty="0" smtClean="0">
                <a:latin typeface="Arial" pitchFamily="34" charset="0"/>
                <a:cs typeface="Arial" pitchFamily="34" charset="0"/>
              </a:rPr>
              <a:t>matka, dcera, ježibaba, prodavačka,</a:t>
            </a:r>
          </a:p>
          <a:p>
            <a:r>
              <a:rPr lang="cs-CZ" sz="3600" dirty="0" smtClean="0">
                <a:latin typeface="Arial" pitchFamily="34" charset="0"/>
                <a:cs typeface="Arial" pitchFamily="34" charset="0"/>
              </a:rPr>
              <a:t>dítě, mimino</a:t>
            </a:r>
          </a:p>
          <a:p>
            <a:endParaRPr lang="cs-CZ" dirty="0"/>
          </a:p>
        </p:txBody>
      </p:sp>
      <p:pic>
        <p:nvPicPr>
          <p:cNvPr id="28" name="Picture 10" descr="C:\Users\PC4\AppData\Local\Microsoft\Windows\Temporary Internet Files\Content.IE5\Z2WETRW2\MC900324612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60232" y="1700808"/>
            <a:ext cx="1729280" cy="2160240"/>
          </a:xfrm>
          <a:prstGeom prst="rect">
            <a:avLst/>
          </a:prstGeom>
          <a:noFill/>
        </p:spPr>
      </p:pic>
      <p:pic>
        <p:nvPicPr>
          <p:cNvPr id="31" name="Picture 3" descr="C:\Users\PC4\AppData\Local\Microsoft\Windows\Temporary Internet Files\Content.IE5\H1S92QZ2\MC900057237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44208" y="2348880"/>
            <a:ext cx="2339752" cy="1284775"/>
          </a:xfrm>
          <a:prstGeom prst="rect">
            <a:avLst/>
          </a:prstGeom>
          <a:noFill/>
        </p:spPr>
      </p:pic>
      <p:sp>
        <p:nvSpPr>
          <p:cNvPr id="33" name="Zaoblený obdélníkový popisek 32"/>
          <p:cNvSpPr/>
          <p:nvPr/>
        </p:nvSpPr>
        <p:spPr>
          <a:xfrm>
            <a:off x="323528" y="4077072"/>
            <a:ext cx="8640960" cy="2016224"/>
          </a:xfrm>
          <a:prstGeom prst="wedgeRoundRectCallout">
            <a:avLst>
              <a:gd name="adj1" fmla="val -22135"/>
              <a:gd name="adj2" fmla="val -65184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3600" dirty="0" smtClean="0">
                <a:latin typeface="Arial" pitchFamily="34" charset="0"/>
                <a:cs typeface="Arial" pitchFamily="34" charset="0"/>
              </a:rPr>
              <a:t>lev, krokodýl, plaz, živočich, orel, roháč </a:t>
            </a:r>
          </a:p>
          <a:p>
            <a:r>
              <a:rPr lang="cs-CZ" sz="3600" dirty="0" smtClean="0">
                <a:latin typeface="Arial" pitchFamily="34" charset="0"/>
                <a:cs typeface="Arial" pitchFamily="34" charset="0"/>
              </a:rPr>
              <a:t>samice, žirafa, vlaštovka, zmije, vážka</a:t>
            </a:r>
          </a:p>
          <a:p>
            <a:r>
              <a:rPr lang="cs-CZ" sz="3600" dirty="0" smtClean="0">
                <a:latin typeface="Arial" pitchFamily="34" charset="0"/>
                <a:cs typeface="Arial" pitchFamily="34" charset="0"/>
              </a:rPr>
              <a:t>mládě, štěně, housátko, medvídě, prase </a:t>
            </a:r>
          </a:p>
          <a:p>
            <a:endParaRPr lang="cs-CZ" dirty="0"/>
          </a:p>
        </p:txBody>
      </p:sp>
      <p:pic>
        <p:nvPicPr>
          <p:cNvPr id="34" name="Picture 2" descr="C:\Users\PC4\AppData\Local\Microsoft\Windows\Temporary Internet Files\Content.IE5\BYA4SCU1\MC900233953[1]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516216" y="1700808"/>
            <a:ext cx="2359937" cy="2218099"/>
          </a:xfrm>
          <a:prstGeom prst="rect">
            <a:avLst/>
          </a:prstGeom>
          <a:noFill/>
        </p:spPr>
      </p:pic>
      <p:sp>
        <p:nvSpPr>
          <p:cNvPr id="35" name="Obdélník 34"/>
          <p:cNvSpPr/>
          <p:nvPr/>
        </p:nvSpPr>
        <p:spPr>
          <a:xfrm>
            <a:off x="1475656" y="2924944"/>
            <a:ext cx="1152128" cy="648072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4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věci</a:t>
            </a:r>
            <a:endParaRPr lang="cs-CZ" sz="40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6" name="Zaoblený obdélníkový popisek 35"/>
          <p:cNvSpPr/>
          <p:nvPr/>
        </p:nvSpPr>
        <p:spPr>
          <a:xfrm>
            <a:off x="467544" y="4077072"/>
            <a:ext cx="8352928" cy="2016224"/>
          </a:xfrm>
          <a:prstGeom prst="wedgeRoundRectCallout">
            <a:avLst>
              <a:gd name="adj1" fmla="val -22135"/>
              <a:gd name="adj2" fmla="val -65184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3600" dirty="0" smtClean="0">
                <a:latin typeface="Arial" pitchFamily="34" charset="0"/>
                <a:cs typeface="Arial" pitchFamily="34" charset="0"/>
              </a:rPr>
              <a:t>stůl, talíř, župan, příbor, vařič, šampon,</a:t>
            </a:r>
          </a:p>
          <a:p>
            <a:r>
              <a:rPr lang="cs-CZ" sz="3600" dirty="0" smtClean="0">
                <a:latin typeface="Arial" pitchFamily="34" charset="0"/>
                <a:cs typeface="Arial" pitchFamily="34" charset="0"/>
              </a:rPr>
              <a:t>žárovka, lavice, křída, houba, aktovka,</a:t>
            </a:r>
          </a:p>
          <a:p>
            <a:r>
              <a:rPr lang="cs-CZ" sz="3600" dirty="0" smtClean="0">
                <a:latin typeface="Arial" pitchFamily="34" charset="0"/>
                <a:cs typeface="Arial" pitchFamily="34" charset="0"/>
              </a:rPr>
              <a:t>pouzdro, pero, mýdlo, auto, pravítko</a:t>
            </a:r>
          </a:p>
          <a:p>
            <a:endParaRPr lang="cs-CZ" dirty="0"/>
          </a:p>
        </p:txBody>
      </p:sp>
      <p:sp>
        <p:nvSpPr>
          <p:cNvPr id="37" name="Obdélník 36"/>
          <p:cNvSpPr/>
          <p:nvPr/>
        </p:nvSpPr>
        <p:spPr>
          <a:xfrm>
            <a:off x="899592" y="2924944"/>
            <a:ext cx="2304256" cy="648072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4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vlastnosti</a:t>
            </a:r>
            <a:endParaRPr lang="cs-CZ" sz="40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38" name="Picture 3" descr="C:\Users\PC4\AppData\Local\Microsoft\Windows\Temporary Internet Files\Content.IE5\Z2WETRW2\MC900232599[1].wm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732240" y="1700808"/>
            <a:ext cx="1320297" cy="1819747"/>
          </a:xfrm>
          <a:prstGeom prst="rect">
            <a:avLst/>
          </a:prstGeom>
          <a:noFill/>
        </p:spPr>
      </p:pic>
      <p:sp>
        <p:nvSpPr>
          <p:cNvPr id="39" name="Zaoblený obdélníkový popisek 38"/>
          <p:cNvSpPr/>
          <p:nvPr/>
        </p:nvSpPr>
        <p:spPr>
          <a:xfrm>
            <a:off x="467544" y="4077072"/>
            <a:ext cx="8352928" cy="1656184"/>
          </a:xfrm>
          <a:prstGeom prst="wedgeRoundRectCallout">
            <a:avLst>
              <a:gd name="adj1" fmla="val -22135"/>
              <a:gd name="adj2" fmla="val -65184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3600" dirty="0" smtClean="0">
                <a:latin typeface="Arial" pitchFamily="34" charset="0"/>
                <a:cs typeface="Arial" pitchFamily="34" charset="0"/>
              </a:rPr>
              <a:t>moudrost, upřímnost, laskavost, radost</a:t>
            </a:r>
          </a:p>
          <a:p>
            <a:r>
              <a:rPr lang="cs-CZ" sz="3600" dirty="0" smtClean="0">
                <a:latin typeface="Arial" pitchFamily="34" charset="0"/>
                <a:cs typeface="Arial" pitchFamily="34" charset="0"/>
              </a:rPr>
              <a:t>pýcha, štědrost, lakota, štěstí, smutek</a:t>
            </a:r>
          </a:p>
          <a:p>
            <a:endParaRPr lang="cs-CZ" dirty="0"/>
          </a:p>
        </p:txBody>
      </p:sp>
      <p:sp>
        <p:nvSpPr>
          <p:cNvPr id="40" name="Zaoblený obdélníkový popisek 39"/>
          <p:cNvSpPr/>
          <p:nvPr/>
        </p:nvSpPr>
        <p:spPr>
          <a:xfrm>
            <a:off x="467544" y="4077072"/>
            <a:ext cx="8208912" cy="1683568"/>
          </a:xfrm>
          <a:prstGeom prst="wedgeRoundRectCallout">
            <a:avLst>
              <a:gd name="adj1" fmla="val -22135"/>
              <a:gd name="adj2" fmla="val -65184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3600" dirty="0" smtClean="0">
                <a:latin typeface="Arial" pitchFamily="34" charset="0"/>
                <a:cs typeface="Arial" pitchFamily="34" charset="0"/>
              </a:rPr>
              <a:t>    skok, běh, plavba, kresba, jásot, </a:t>
            </a:r>
          </a:p>
          <a:p>
            <a:r>
              <a:rPr lang="cs-CZ" sz="3600" dirty="0" smtClean="0">
                <a:latin typeface="Arial" pitchFamily="34" charset="0"/>
                <a:cs typeface="Arial" pitchFamily="34" charset="0"/>
              </a:rPr>
              <a:t>psaní, čtení, malování, vaření, pršení</a:t>
            </a:r>
            <a:endParaRPr lang="cs-CZ" sz="36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1" name="Picture 21" descr="C:\Users\PC4\AppData\Local\Microsoft\Windows\Temporary Internet Files\Content.IE5\Z2WETRW2\MM900295246[1].gif"/>
          <p:cNvPicPr>
            <a:picLocks noChangeAspect="1" noChangeArrowheads="1" noCrop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660232" y="2780928"/>
            <a:ext cx="1773634" cy="1124744"/>
          </a:xfrm>
          <a:prstGeom prst="rect">
            <a:avLst/>
          </a:prstGeom>
          <a:noFill/>
        </p:spPr>
      </p:pic>
      <p:pic>
        <p:nvPicPr>
          <p:cNvPr id="42" name="Picture 22" descr="C:\Users\PC4\AppData\Local\Microsoft\Windows\Temporary Internet Files\Content.IE5\H1S92QZ2\MM900040930[1].gif"/>
          <p:cNvPicPr>
            <a:picLocks noChangeAspect="1" noChangeArrowheads="1" noCrop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499992" y="2852936"/>
            <a:ext cx="1672868" cy="108012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6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8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0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3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8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9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3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8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3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 animBg="1"/>
      <p:bldP spid="32" grpId="1" animBg="1"/>
      <p:bldP spid="8" grpId="0" animBg="1"/>
      <p:bldP spid="8" grpId="1" animBg="1"/>
      <p:bldP spid="25" grpId="0" animBg="1"/>
      <p:bldP spid="25" grpId="1" animBg="1"/>
      <p:bldP spid="22" grpId="0" animBg="1"/>
      <p:bldP spid="22" grpId="1" animBg="1"/>
      <p:bldP spid="33" grpId="0" animBg="1"/>
      <p:bldP spid="33" grpId="1" animBg="1"/>
      <p:bldP spid="35" grpId="0" animBg="1"/>
      <p:bldP spid="35" grpId="1" animBg="1"/>
      <p:bldP spid="36" grpId="0" animBg="1"/>
      <p:bldP spid="36" grpId="1" animBg="1"/>
      <p:bldP spid="37" grpId="0" animBg="1"/>
      <p:bldP spid="37" grpId="1" animBg="1"/>
      <p:bldP spid="39" grpId="0" animBg="1"/>
      <p:bldP spid="39" grpId="1" animBg="1"/>
      <p:bldP spid="40" grpId="0" animBg="1"/>
      <p:bldP spid="40" grpId="1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304800" y="332656"/>
            <a:ext cx="8686800" cy="962744"/>
          </a:xfrm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cs-CZ" dirty="0" smtClean="0"/>
              <a:t>                </a:t>
            </a:r>
            <a:r>
              <a:rPr lang="cs-CZ" sz="6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latin typeface="Arial" pitchFamily="34" charset="0"/>
                <a:cs typeface="Arial" pitchFamily="34" charset="0"/>
              </a:rPr>
              <a:t>přídavná jména</a:t>
            </a:r>
            <a:endParaRPr lang="cs-CZ" sz="60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12700" stA="48000" endA="300" endPos="55000" dir="5400000" sy="-90000" algn="bl" rotWithShape="0"/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304800" y="1554162"/>
            <a:ext cx="8839200" cy="705941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sz="3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  vyjadřují </a:t>
            </a:r>
            <a:r>
              <a:rPr lang="cs-CZ" sz="36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vlastnosti </a:t>
            </a:r>
            <a:r>
              <a:rPr lang="cs-CZ" sz="3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podstatných jmen</a:t>
            </a:r>
            <a:endParaRPr lang="cs-CZ" sz="3600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cs-CZ" sz="3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  odpovídají na otázky: </a:t>
            </a:r>
          </a:p>
          <a:p>
            <a:pPr>
              <a:lnSpc>
                <a:spcPct val="150000"/>
              </a:lnSpc>
              <a:buNone/>
            </a:pPr>
            <a:r>
              <a:rPr lang="cs-CZ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              </a:t>
            </a:r>
          </a:p>
          <a:p>
            <a:pPr>
              <a:buNone/>
            </a:pPr>
            <a:endParaRPr lang="cs-CZ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cs-CZ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              </a:t>
            </a:r>
          </a:p>
        </p:txBody>
      </p:sp>
      <p:sp>
        <p:nvSpPr>
          <p:cNvPr id="8" name="Obdélník 7"/>
          <p:cNvSpPr/>
          <p:nvPr/>
        </p:nvSpPr>
        <p:spPr>
          <a:xfrm>
            <a:off x="2339752" y="3140968"/>
            <a:ext cx="3960440" cy="648072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4400" dirty="0" smtClean="0">
                <a:latin typeface="Arial" pitchFamily="34" charset="0"/>
                <a:cs typeface="Arial" pitchFamily="34" charset="0"/>
              </a:rPr>
              <a:t>JAKÝ (-Á,-É) ?</a:t>
            </a:r>
            <a:endParaRPr lang="cs-CZ" sz="4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Šipka doprava se zářezem 10"/>
          <p:cNvSpPr/>
          <p:nvPr/>
        </p:nvSpPr>
        <p:spPr>
          <a:xfrm>
            <a:off x="395536" y="1772816"/>
            <a:ext cx="576064" cy="288032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5" name="Šipka doprava se zářezem 14"/>
          <p:cNvSpPr/>
          <p:nvPr/>
        </p:nvSpPr>
        <p:spPr>
          <a:xfrm>
            <a:off x="395536" y="2420888"/>
            <a:ext cx="576064" cy="288032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9" name="Obdélník 18"/>
          <p:cNvSpPr/>
          <p:nvPr/>
        </p:nvSpPr>
        <p:spPr>
          <a:xfrm>
            <a:off x="2267744" y="4365104"/>
            <a:ext cx="4464496" cy="648072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4400" dirty="0" smtClean="0">
                <a:latin typeface="Arial" pitchFamily="34" charset="0"/>
                <a:cs typeface="Arial" pitchFamily="34" charset="0"/>
              </a:rPr>
              <a:t>KTERÝ (-Á,-É) ?</a:t>
            </a:r>
            <a:endParaRPr lang="cs-CZ" sz="4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Obdélník 19"/>
          <p:cNvSpPr/>
          <p:nvPr/>
        </p:nvSpPr>
        <p:spPr>
          <a:xfrm>
            <a:off x="3707904" y="5517232"/>
            <a:ext cx="1440160" cy="648072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4400" dirty="0" smtClean="0">
                <a:latin typeface="Arial" pitchFamily="34" charset="0"/>
                <a:cs typeface="Arial" pitchFamily="34" charset="0"/>
              </a:rPr>
              <a:t>ČÍ ?</a:t>
            </a:r>
            <a:endParaRPr lang="cs-CZ" sz="4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9" grpId="0" animBg="1"/>
      <p:bldP spid="2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304800" y="332656"/>
            <a:ext cx="8686800" cy="962744"/>
          </a:xfrm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cs-CZ" dirty="0" smtClean="0"/>
              <a:t>              </a:t>
            </a:r>
            <a:r>
              <a:rPr lang="cs-CZ" sz="6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latin typeface="Arial" pitchFamily="34" charset="0"/>
                <a:cs typeface="Arial" pitchFamily="34" charset="0"/>
              </a:rPr>
              <a:t>přídavná jména</a:t>
            </a:r>
            <a:endParaRPr lang="cs-CZ" sz="60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12700" stA="48000" endA="300" endPos="55000" dir="5400000" sy="-90000" algn="bl" rotWithShape="0"/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304800" y="1412776"/>
            <a:ext cx="8839200" cy="72008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cs-CZ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                  </a:t>
            </a:r>
          </a:p>
          <a:p>
            <a:pPr>
              <a:lnSpc>
                <a:spcPct val="150000"/>
              </a:lnSpc>
              <a:buNone/>
            </a:pPr>
            <a:r>
              <a:rPr lang="cs-CZ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   </a:t>
            </a:r>
          </a:p>
          <a:p>
            <a:pPr>
              <a:lnSpc>
                <a:spcPct val="150000"/>
              </a:lnSpc>
              <a:buNone/>
            </a:pPr>
            <a:r>
              <a:rPr lang="cs-CZ" sz="36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 zelený           otevřená           šedé</a:t>
            </a:r>
          </a:p>
          <a:p>
            <a:pPr>
              <a:lnSpc>
                <a:spcPct val="150000"/>
              </a:lnSpc>
              <a:buNone/>
            </a:pPr>
            <a:r>
              <a:rPr lang="cs-CZ" sz="36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jehličnatý        vysypaná         smutné</a:t>
            </a:r>
          </a:p>
          <a:p>
            <a:pPr>
              <a:lnSpc>
                <a:spcPct val="150000"/>
              </a:lnSpc>
              <a:buNone/>
            </a:pPr>
            <a:r>
              <a:rPr lang="cs-CZ" sz="36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vysoký            červená          hladové</a:t>
            </a:r>
          </a:p>
          <a:p>
            <a:pPr>
              <a:lnSpc>
                <a:spcPct val="150000"/>
              </a:lnSpc>
              <a:buNone/>
            </a:pPr>
            <a:r>
              <a:rPr lang="cs-CZ" sz="36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neopadavý       dámská         vystrašené</a:t>
            </a:r>
          </a:p>
          <a:p>
            <a:pPr>
              <a:lnSpc>
                <a:spcPct val="150000"/>
              </a:lnSpc>
              <a:buNone/>
            </a:pPr>
            <a:r>
              <a:rPr lang="cs-CZ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              </a:t>
            </a:r>
          </a:p>
          <a:p>
            <a:pPr>
              <a:buNone/>
            </a:pPr>
            <a:endParaRPr lang="cs-CZ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cs-CZ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              </a:t>
            </a:r>
          </a:p>
        </p:txBody>
      </p:sp>
      <p:sp>
        <p:nvSpPr>
          <p:cNvPr id="8" name="Obdélník 7"/>
          <p:cNvSpPr/>
          <p:nvPr/>
        </p:nvSpPr>
        <p:spPr>
          <a:xfrm>
            <a:off x="539552" y="1484784"/>
            <a:ext cx="1584176" cy="648072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600" dirty="0" smtClean="0">
                <a:latin typeface="Arial" pitchFamily="34" charset="0"/>
                <a:cs typeface="Arial" pitchFamily="34" charset="0"/>
              </a:rPr>
              <a:t>JAKÝ?</a:t>
            </a:r>
            <a:endParaRPr lang="cs-CZ" sz="36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7" name="Picture 3" descr="C:\Users\PC4\AppData\Local\Microsoft\Windows\Temporary Internet Files\Content.IE5\H1S92QZ2\MC900351349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7704" y="1412776"/>
            <a:ext cx="1036622" cy="1791077"/>
          </a:xfrm>
          <a:prstGeom prst="rect">
            <a:avLst/>
          </a:prstGeom>
          <a:noFill/>
        </p:spPr>
      </p:pic>
      <p:sp>
        <p:nvSpPr>
          <p:cNvPr id="14" name="Obdélník 13"/>
          <p:cNvSpPr/>
          <p:nvPr/>
        </p:nvSpPr>
        <p:spPr>
          <a:xfrm>
            <a:off x="3419872" y="1484784"/>
            <a:ext cx="1800200" cy="648072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4000" dirty="0" smtClean="0">
                <a:latin typeface="Arial" pitchFamily="34" charset="0"/>
                <a:cs typeface="Arial" pitchFamily="34" charset="0"/>
              </a:rPr>
              <a:t>JAKÁ?</a:t>
            </a:r>
            <a:endParaRPr lang="cs-CZ" sz="4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Obdélník 15"/>
          <p:cNvSpPr/>
          <p:nvPr/>
        </p:nvSpPr>
        <p:spPr>
          <a:xfrm>
            <a:off x="6228184" y="1484784"/>
            <a:ext cx="1800200" cy="648072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4000" dirty="0" smtClean="0">
                <a:latin typeface="Arial" pitchFamily="34" charset="0"/>
                <a:cs typeface="Arial" pitchFamily="34" charset="0"/>
              </a:rPr>
              <a:t>JAKÉ?</a:t>
            </a:r>
            <a:endParaRPr lang="cs-CZ" sz="40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2053" name="Picture 5" descr="C:\Users\PC4\AppData\Local\Microsoft\Windows\Temporary Internet Files\Content.IE5\H1S92QZ2\MC900438167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84368" y="1988840"/>
            <a:ext cx="910395" cy="1152128"/>
          </a:xfrm>
          <a:prstGeom prst="rect">
            <a:avLst/>
          </a:prstGeom>
          <a:noFill/>
        </p:spPr>
      </p:pic>
      <p:pic>
        <p:nvPicPr>
          <p:cNvPr id="2057" name="Picture 9" descr="C:\Users\PC4\AppData\Local\Microsoft\Windows\Temporary Internet Files\Content.IE5\H1S92QZ2\MC900441316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644008" y="1844824"/>
            <a:ext cx="1371600" cy="1371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304800" y="332656"/>
            <a:ext cx="8686800" cy="962744"/>
          </a:xfrm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cs-CZ" dirty="0" smtClean="0"/>
              <a:t>              </a:t>
            </a:r>
            <a:r>
              <a:rPr lang="cs-CZ" sz="6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latin typeface="Arial" pitchFamily="34" charset="0"/>
                <a:cs typeface="Arial" pitchFamily="34" charset="0"/>
              </a:rPr>
              <a:t>přídavná jména</a:t>
            </a:r>
            <a:endParaRPr lang="cs-CZ" sz="60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12700" stA="48000" endA="300" endPos="55000" dir="5400000" sy="-90000" algn="bl" rotWithShape="0"/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304800" y="1412776"/>
            <a:ext cx="8839200" cy="72008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cs-CZ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                  </a:t>
            </a:r>
          </a:p>
          <a:p>
            <a:pPr>
              <a:buNone/>
            </a:pPr>
            <a:r>
              <a:rPr lang="cs-CZ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   </a:t>
            </a:r>
          </a:p>
          <a:p>
            <a:pPr>
              <a:buNone/>
            </a:pPr>
            <a:endParaRPr lang="cs-CZ" sz="36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cs-CZ" sz="36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cestovní            zimní              dětské</a:t>
            </a:r>
          </a:p>
          <a:p>
            <a:pPr>
              <a:buNone/>
            </a:pPr>
            <a:r>
              <a:rPr lang="cs-CZ" sz="36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  velký             pletená              jízdní</a:t>
            </a:r>
          </a:p>
          <a:p>
            <a:pPr>
              <a:buNone/>
            </a:pPr>
            <a:endParaRPr lang="cs-CZ" sz="36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cs-CZ" sz="36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dědečkův       maminčina     kamarádovo</a:t>
            </a:r>
          </a:p>
          <a:p>
            <a:pPr>
              <a:buNone/>
            </a:pPr>
            <a:r>
              <a:rPr lang="cs-CZ" sz="36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 Petrův            Eliščina           bratrovo</a:t>
            </a:r>
          </a:p>
          <a:p>
            <a:pPr>
              <a:lnSpc>
                <a:spcPct val="150000"/>
              </a:lnSpc>
              <a:buNone/>
            </a:pPr>
            <a:r>
              <a:rPr lang="cs-CZ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              </a:t>
            </a:r>
          </a:p>
          <a:p>
            <a:pPr>
              <a:buNone/>
            </a:pPr>
            <a:endParaRPr lang="cs-CZ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cs-CZ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              </a:t>
            </a:r>
          </a:p>
        </p:txBody>
      </p:sp>
      <p:sp>
        <p:nvSpPr>
          <p:cNvPr id="8" name="Obdélník 7"/>
          <p:cNvSpPr/>
          <p:nvPr/>
        </p:nvSpPr>
        <p:spPr>
          <a:xfrm>
            <a:off x="467544" y="1484784"/>
            <a:ext cx="2304256" cy="648072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600" dirty="0" smtClean="0">
                <a:latin typeface="Arial" pitchFamily="34" charset="0"/>
                <a:cs typeface="Arial" pitchFamily="34" charset="0"/>
              </a:rPr>
              <a:t>KTERÝ?</a:t>
            </a:r>
            <a:endParaRPr lang="cs-CZ" sz="3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Obdélník 13"/>
          <p:cNvSpPr/>
          <p:nvPr/>
        </p:nvSpPr>
        <p:spPr>
          <a:xfrm>
            <a:off x="3419872" y="1484784"/>
            <a:ext cx="2304256" cy="648072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4000" dirty="0" smtClean="0">
                <a:latin typeface="Arial" pitchFamily="34" charset="0"/>
                <a:cs typeface="Arial" pitchFamily="34" charset="0"/>
              </a:rPr>
              <a:t>KTERÁ?</a:t>
            </a:r>
            <a:endParaRPr lang="cs-CZ" sz="4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Obdélník 15"/>
          <p:cNvSpPr/>
          <p:nvPr/>
        </p:nvSpPr>
        <p:spPr>
          <a:xfrm>
            <a:off x="6372200" y="1484784"/>
            <a:ext cx="2160240" cy="648072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4000" dirty="0" smtClean="0">
                <a:latin typeface="Arial" pitchFamily="34" charset="0"/>
                <a:cs typeface="Arial" pitchFamily="34" charset="0"/>
              </a:rPr>
              <a:t>KTERÉ?</a:t>
            </a:r>
            <a:endParaRPr lang="cs-CZ" sz="40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3076" name="Picture 4" descr="C:\Users\PC4\AppData\Local\Microsoft\Windows\Temporary Internet Files\Content.IE5\IRW9LY7S\MC900311268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600" y="2060848"/>
            <a:ext cx="1152128" cy="1112699"/>
          </a:xfrm>
          <a:prstGeom prst="rect">
            <a:avLst/>
          </a:prstGeom>
          <a:noFill/>
        </p:spPr>
      </p:pic>
      <p:pic>
        <p:nvPicPr>
          <p:cNvPr id="13" name="Picture 7" descr="C:\Users\PC4\AppData\Local\Microsoft\Windows\Temporary Internet Files\Content.IE5\BYA4SCU1\MC900398607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79912" y="2348880"/>
            <a:ext cx="1512168" cy="865687"/>
          </a:xfrm>
          <a:prstGeom prst="rect">
            <a:avLst/>
          </a:prstGeom>
          <a:noFill/>
        </p:spPr>
      </p:pic>
      <p:sp>
        <p:nvSpPr>
          <p:cNvPr id="10" name="Obdélník 9"/>
          <p:cNvSpPr/>
          <p:nvPr/>
        </p:nvSpPr>
        <p:spPr>
          <a:xfrm>
            <a:off x="3923928" y="4581128"/>
            <a:ext cx="1008112" cy="648072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4000" dirty="0" smtClean="0">
                <a:latin typeface="Arial" pitchFamily="34" charset="0"/>
                <a:cs typeface="Arial" pitchFamily="34" charset="0"/>
              </a:rPr>
              <a:t>ČÍ?</a:t>
            </a:r>
            <a:endParaRPr lang="cs-CZ" sz="40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2" name="Picture 10" descr="C:\Users\PC4\AppData\Local\Microsoft\Windows\Temporary Internet Files\Content.IE5\BYA4SCU1\MC900305665[1]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660232" y="2204864"/>
            <a:ext cx="1448745" cy="108012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0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304800" y="332656"/>
            <a:ext cx="8686800" cy="962744"/>
          </a:xfrm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cs-CZ" dirty="0" smtClean="0"/>
              <a:t>                       </a:t>
            </a:r>
            <a:r>
              <a:rPr lang="cs-CZ" sz="60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latin typeface="Arial" pitchFamily="34" charset="0"/>
                <a:cs typeface="Arial" pitchFamily="34" charset="0"/>
              </a:rPr>
              <a:t>ZÁjmEna</a:t>
            </a:r>
            <a:endParaRPr lang="cs-CZ" sz="60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12700" stA="48000" endA="300" endPos="55000" dir="5400000" sy="-90000" algn="bl" rotWithShape="0"/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304800" y="1554162"/>
            <a:ext cx="8839200" cy="705941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sz="3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  </a:t>
            </a:r>
            <a:r>
              <a:rPr lang="cs-CZ" sz="36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zastupují </a:t>
            </a:r>
            <a:r>
              <a:rPr lang="cs-CZ" sz="3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podstatná jména </a:t>
            </a:r>
          </a:p>
          <a:p>
            <a:pPr>
              <a:buNone/>
            </a:pPr>
            <a:r>
              <a:rPr lang="cs-CZ" sz="3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  nebo</a:t>
            </a:r>
            <a:r>
              <a:rPr lang="cs-CZ" sz="36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sz="3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na ně </a:t>
            </a:r>
            <a:r>
              <a:rPr lang="cs-CZ" sz="36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ukazují</a:t>
            </a:r>
          </a:p>
          <a:p>
            <a:pPr>
              <a:lnSpc>
                <a:spcPct val="150000"/>
              </a:lnSpc>
              <a:buNone/>
            </a:pPr>
            <a:r>
              <a:rPr lang="cs-CZ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              </a:t>
            </a:r>
          </a:p>
          <a:p>
            <a:pPr>
              <a:lnSpc>
                <a:spcPct val="150000"/>
              </a:lnSpc>
              <a:buNone/>
            </a:pPr>
            <a:r>
              <a:rPr lang="cs-CZ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 </a:t>
            </a:r>
            <a:r>
              <a:rPr lang="cs-CZ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dívka                  štěně                   žáci</a:t>
            </a:r>
          </a:p>
          <a:p>
            <a:pPr>
              <a:buNone/>
            </a:pPr>
            <a:endParaRPr lang="cs-CZ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cs-CZ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                                                         </a:t>
            </a:r>
          </a:p>
          <a:p>
            <a:pPr>
              <a:buNone/>
            </a:pPr>
            <a:r>
              <a:rPr lang="cs-CZ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                                                          </a:t>
            </a:r>
          </a:p>
        </p:txBody>
      </p:sp>
      <p:sp>
        <p:nvSpPr>
          <p:cNvPr id="11" name="Šipka doprava se zářezem 10"/>
          <p:cNvSpPr/>
          <p:nvPr/>
        </p:nvSpPr>
        <p:spPr>
          <a:xfrm>
            <a:off x="395536" y="1772816"/>
            <a:ext cx="576064" cy="288032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1027" name="Picture 3" descr="C:\Users\PC4\AppData\Local\Microsoft\Windows\Temporary Internet Files\Content.IE5\H1S92QZ2\MC900429689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2852936"/>
            <a:ext cx="1368152" cy="1025547"/>
          </a:xfrm>
          <a:prstGeom prst="rect">
            <a:avLst/>
          </a:prstGeom>
          <a:noFill/>
        </p:spPr>
      </p:pic>
      <p:pic>
        <p:nvPicPr>
          <p:cNvPr id="1033" name="Picture 9" descr="C:\Users\PC4\AppData\Local\Microsoft\Windows\Temporary Internet Files\Content.IE5\IRW9LY7S\MC900438169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95936" y="2852936"/>
            <a:ext cx="936104" cy="1033502"/>
          </a:xfrm>
          <a:prstGeom prst="rect">
            <a:avLst/>
          </a:prstGeom>
          <a:noFill/>
        </p:spPr>
      </p:pic>
      <p:pic>
        <p:nvPicPr>
          <p:cNvPr id="1036" name="Picture 12" descr="C:\Users\PC4\AppData\Local\Microsoft\Windows\Temporary Internet Files\Content.IE5\H1S92QZ2\MC900297943[1]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13985378">
            <a:off x="5582374" y="2029982"/>
            <a:ext cx="500388" cy="1156208"/>
          </a:xfrm>
          <a:prstGeom prst="rect">
            <a:avLst/>
          </a:prstGeom>
          <a:noFill/>
        </p:spPr>
      </p:pic>
      <p:sp>
        <p:nvSpPr>
          <p:cNvPr id="21" name="Obdélník 20"/>
          <p:cNvSpPr/>
          <p:nvPr/>
        </p:nvSpPr>
        <p:spPr>
          <a:xfrm>
            <a:off x="7020272" y="3933056"/>
            <a:ext cx="864096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600" dirty="0" smtClean="0">
                <a:latin typeface="Arial" pitchFamily="34" charset="0"/>
                <a:cs typeface="Arial" pitchFamily="34" charset="0"/>
              </a:rPr>
              <a:t>oni</a:t>
            </a:r>
            <a:endParaRPr lang="cs-CZ" sz="3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Obdélník 21"/>
          <p:cNvSpPr/>
          <p:nvPr/>
        </p:nvSpPr>
        <p:spPr>
          <a:xfrm>
            <a:off x="971600" y="3933056"/>
            <a:ext cx="1008112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600" dirty="0" smtClean="0">
                <a:latin typeface="Arial" pitchFamily="34" charset="0"/>
                <a:cs typeface="Arial" pitchFamily="34" charset="0"/>
              </a:rPr>
              <a:t>ona</a:t>
            </a:r>
            <a:endParaRPr lang="cs-CZ" sz="3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Obdélník 22"/>
          <p:cNvSpPr/>
          <p:nvPr/>
        </p:nvSpPr>
        <p:spPr>
          <a:xfrm>
            <a:off x="3923928" y="3933056"/>
            <a:ext cx="1008112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600" dirty="0" smtClean="0">
                <a:latin typeface="Arial" pitchFamily="34" charset="0"/>
                <a:cs typeface="Arial" pitchFamily="34" charset="0"/>
              </a:rPr>
              <a:t>ono</a:t>
            </a:r>
            <a:endParaRPr lang="cs-CZ" sz="36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052" name="Picture 28" descr="C:\Users\PC4\AppData\Local\Microsoft\Windows\Temporary Internet Files\Content.IE5\IRW9LY7S\MC900301360[1].wm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804248" y="2420888"/>
            <a:ext cx="1374138" cy="1440160"/>
          </a:xfrm>
          <a:prstGeom prst="rect">
            <a:avLst/>
          </a:prstGeom>
          <a:noFill/>
        </p:spPr>
      </p:pic>
      <p:sp>
        <p:nvSpPr>
          <p:cNvPr id="40" name="Obdélník 39"/>
          <p:cNvSpPr/>
          <p:nvPr/>
        </p:nvSpPr>
        <p:spPr>
          <a:xfrm>
            <a:off x="6588224" y="5229200"/>
            <a:ext cx="576064" cy="504056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6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ti</a:t>
            </a:r>
            <a:endParaRPr lang="cs-CZ" sz="36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1" name="Obdélník 40"/>
          <p:cNvSpPr/>
          <p:nvPr/>
        </p:nvSpPr>
        <p:spPr>
          <a:xfrm>
            <a:off x="395536" y="5229200"/>
            <a:ext cx="648072" cy="504056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6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ta</a:t>
            </a:r>
            <a:endParaRPr lang="cs-CZ" sz="36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2" name="Obdélník 41"/>
          <p:cNvSpPr/>
          <p:nvPr/>
        </p:nvSpPr>
        <p:spPr>
          <a:xfrm>
            <a:off x="7308304" y="5229200"/>
            <a:ext cx="1224136" cy="504056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6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tamti</a:t>
            </a:r>
            <a:endParaRPr lang="cs-CZ" sz="36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3" name="Obdélník 42"/>
          <p:cNvSpPr/>
          <p:nvPr/>
        </p:nvSpPr>
        <p:spPr>
          <a:xfrm>
            <a:off x="7452320" y="5949280"/>
            <a:ext cx="1440160" cy="504056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6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těmto</a:t>
            </a:r>
            <a:endParaRPr lang="cs-CZ" sz="36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4" name="Obdélník 43"/>
          <p:cNvSpPr/>
          <p:nvPr/>
        </p:nvSpPr>
        <p:spPr>
          <a:xfrm>
            <a:off x="6372200" y="4581128"/>
            <a:ext cx="1080120" cy="504056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6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nich</a:t>
            </a:r>
            <a:endParaRPr lang="cs-CZ" sz="36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5" name="Obdélník 44"/>
          <p:cNvSpPr/>
          <p:nvPr/>
        </p:nvSpPr>
        <p:spPr>
          <a:xfrm>
            <a:off x="6228184" y="5949280"/>
            <a:ext cx="1080120" cy="504056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6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těm</a:t>
            </a:r>
            <a:endParaRPr lang="cs-CZ" sz="36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6" name="Obdélník 45"/>
          <p:cNvSpPr/>
          <p:nvPr/>
        </p:nvSpPr>
        <p:spPr>
          <a:xfrm>
            <a:off x="395536" y="5949280"/>
            <a:ext cx="648072" cy="504056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6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té</a:t>
            </a:r>
            <a:endParaRPr lang="cs-CZ" sz="36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7" name="Obdélník 46"/>
          <p:cNvSpPr/>
          <p:nvPr/>
        </p:nvSpPr>
        <p:spPr>
          <a:xfrm>
            <a:off x="683568" y="4581128"/>
            <a:ext cx="576064" cy="504056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6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ji</a:t>
            </a:r>
            <a:endParaRPr lang="cs-CZ" sz="36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8" name="Obdélník 47"/>
          <p:cNvSpPr/>
          <p:nvPr/>
        </p:nvSpPr>
        <p:spPr>
          <a:xfrm>
            <a:off x="1259632" y="5949280"/>
            <a:ext cx="1080120" cy="504056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6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tato</a:t>
            </a:r>
            <a:endParaRPr lang="cs-CZ" sz="36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9" name="Obdélník 48"/>
          <p:cNvSpPr/>
          <p:nvPr/>
        </p:nvSpPr>
        <p:spPr>
          <a:xfrm>
            <a:off x="1259632" y="5229200"/>
            <a:ext cx="1080120" cy="504056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6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této</a:t>
            </a:r>
            <a:endParaRPr lang="cs-CZ" sz="36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0" name="Obdélník 49"/>
          <p:cNvSpPr/>
          <p:nvPr/>
        </p:nvSpPr>
        <p:spPr>
          <a:xfrm>
            <a:off x="4355976" y="5949280"/>
            <a:ext cx="1368152" cy="504056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6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tamto</a:t>
            </a:r>
            <a:endParaRPr lang="cs-CZ" sz="36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1" name="Obdélník 50"/>
          <p:cNvSpPr/>
          <p:nvPr/>
        </p:nvSpPr>
        <p:spPr>
          <a:xfrm>
            <a:off x="3203848" y="5949280"/>
            <a:ext cx="1008112" cy="504056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6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toto</a:t>
            </a:r>
            <a:endParaRPr lang="cs-CZ" sz="36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2" name="Obdélník 51"/>
          <p:cNvSpPr/>
          <p:nvPr/>
        </p:nvSpPr>
        <p:spPr>
          <a:xfrm>
            <a:off x="3347864" y="5229200"/>
            <a:ext cx="792088" cy="504056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6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to</a:t>
            </a:r>
            <a:endParaRPr lang="cs-CZ" sz="36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3" name="Obdélník 52"/>
          <p:cNvSpPr/>
          <p:nvPr/>
        </p:nvSpPr>
        <p:spPr>
          <a:xfrm>
            <a:off x="4283968" y="5229200"/>
            <a:ext cx="1584176" cy="504056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6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tomuto</a:t>
            </a:r>
            <a:endParaRPr lang="cs-CZ" sz="36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8" name="Obdélník 27"/>
          <p:cNvSpPr/>
          <p:nvPr/>
        </p:nvSpPr>
        <p:spPr>
          <a:xfrm>
            <a:off x="7668344" y="4581128"/>
            <a:ext cx="792088" cy="504056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6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jim</a:t>
            </a:r>
            <a:endParaRPr lang="cs-CZ" sz="36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" name="Obdélník 28"/>
          <p:cNvSpPr/>
          <p:nvPr/>
        </p:nvSpPr>
        <p:spPr>
          <a:xfrm>
            <a:off x="1403648" y="4581128"/>
            <a:ext cx="576064" cy="504056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6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ní</a:t>
            </a:r>
            <a:endParaRPr lang="cs-CZ" sz="36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0" name="Obdélník 29"/>
          <p:cNvSpPr/>
          <p:nvPr/>
        </p:nvSpPr>
        <p:spPr>
          <a:xfrm>
            <a:off x="4427984" y="4581128"/>
            <a:ext cx="1368152" cy="504056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6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němu</a:t>
            </a:r>
            <a:endParaRPr lang="cs-CZ" sz="36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1" name="Obdélník 30"/>
          <p:cNvSpPr/>
          <p:nvPr/>
        </p:nvSpPr>
        <p:spPr>
          <a:xfrm>
            <a:off x="3491880" y="4581128"/>
            <a:ext cx="792088" cy="504056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6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ho</a:t>
            </a:r>
            <a:endParaRPr lang="cs-CZ" sz="36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8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8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3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5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0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5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8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0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5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8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22" grpId="0" animBg="1"/>
      <p:bldP spid="23" grpId="0" animBg="1"/>
      <p:bldP spid="40" grpId="0" animBg="1"/>
      <p:bldP spid="41" grpId="0" animBg="1"/>
      <p:bldP spid="42" grpId="0" animBg="1"/>
      <p:bldP spid="43" grpId="0" animBg="1"/>
      <p:bldP spid="44" grpId="0" animBg="1"/>
      <p:bldP spid="45" grpId="0" animBg="1"/>
      <p:bldP spid="46" grpId="0" animBg="1"/>
      <p:bldP spid="47" grpId="0" animBg="1"/>
      <p:bldP spid="48" grpId="0" animBg="1"/>
      <p:bldP spid="49" grpId="0" animBg="1"/>
      <p:bldP spid="50" grpId="0" animBg="1"/>
      <p:bldP spid="51" grpId="0" animBg="1"/>
      <p:bldP spid="52" grpId="0" animBg="1"/>
      <p:bldP spid="53" grpId="0" animBg="1"/>
      <p:bldP spid="28" grpId="0" animBg="1"/>
      <p:bldP spid="29" grpId="0" animBg="1"/>
      <p:bldP spid="30" grpId="0" animBg="1"/>
      <p:bldP spid="31" grpId="0" animBg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sta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Cesta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Cesta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1098</TotalTime>
  <Words>609</Words>
  <Application>Microsoft Office PowerPoint</Application>
  <PresentationFormat>Předvádění na obrazovce (4:3)</PresentationFormat>
  <Paragraphs>180</Paragraphs>
  <Slides>13</Slides>
  <Notes>4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4" baseType="lpstr">
      <vt:lpstr>Cesta</vt:lpstr>
      <vt:lpstr>Snímek 1</vt:lpstr>
      <vt:lpstr>Snímek 2</vt:lpstr>
      <vt:lpstr>Snímek 3</vt:lpstr>
      <vt:lpstr>Snímek 4</vt:lpstr>
      <vt:lpstr>Podstatná jména</vt:lpstr>
      <vt:lpstr>                přídavná jména</vt:lpstr>
      <vt:lpstr>              přídavná jména</vt:lpstr>
      <vt:lpstr>              přídavná jména</vt:lpstr>
      <vt:lpstr>                       ZÁjmEna</vt:lpstr>
      <vt:lpstr>                       ČÍSLOVKY</vt:lpstr>
      <vt:lpstr>                       ČÍSLOVKY</vt:lpstr>
      <vt:lpstr>                       SLOVESA</vt:lpstr>
      <vt:lpstr>Snímek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PC4</dc:creator>
  <cp:lastModifiedBy>PC4</cp:lastModifiedBy>
  <cp:revision>198</cp:revision>
  <dcterms:created xsi:type="dcterms:W3CDTF">2013-09-21T16:31:51Z</dcterms:created>
  <dcterms:modified xsi:type="dcterms:W3CDTF">2014-01-21T18:11:39Z</dcterms:modified>
</cp:coreProperties>
</file>