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3"/>
  </p:notesMasterIdLst>
  <p:handoutMasterIdLst>
    <p:handoutMasterId r:id="rId14"/>
  </p:handoutMasterIdLst>
  <p:sldIdLst>
    <p:sldId id="273" r:id="rId2"/>
    <p:sldId id="274" r:id="rId3"/>
    <p:sldId id="256" r:id="rId4"/>
    <p:sldId id="262" r:id="rId5"/>
    <p:sldId id="257" r:id="rId6"/>
    <p:sldId id="266" r:id="rId7"/>
    <p:sldId id="270" r:id="rId8"/>
    <p:sldId id="271" r:id="rId9"/>
    <p:sldId id="272" r:id="rId10"/>
    <p:sldId id="263" r:id="rId11"/>
    <p:sldId id="27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FF33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E88D14-6CBF-4100-A3F8-575AFAF127E9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B1115-F03C-418B-91F6-A9F96F200D9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F1226-934E-4E2E-9A69-7E788A8C248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48075-3A3D-4C40-9208-0AF41A626AA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F35D-C5C0-4BB6-A60A-AFC11A4000D3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BB5F-6456-4841-9015-FF1C711E06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F35D-C5C0-4BB6-A60A-AFC11A4000D3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BB5F-6456-4841-9015-FF1C711E06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F35D-C5C0-4BB6-A60A-AFC11A4000D3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BB5F-6456-4841-9015-FF1C711E06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F35D-C5C0-4BB6-A60A-AFC11A4000D3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BB5F-6456-4841-9015-FF1C711E06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F35D-C5C0-4BB6-A60A-AFC11A4000D3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BB5F-6456-4841-9015-FF1C711E06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F35D-C5C0-4BB6-A60A-AFC11A4000D3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BB5F-6456-4841-9015-FF1C711E06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F35D-C5C0-4BB6-A60A-AFC11A4000D3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BB5F-6456-4841-9015-FF1C711E06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F35D-C5C0-4BB6-A60A-AFC11A4000D3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BB5F-6456-4841-9015-FF1C711E06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F35D-C5C0-4BB6-A60A-AFC11A4000D3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BB5F-6456-4841-9015-FF1C711E06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F35D-C5C0-4BB6-A60A-AFC11A4000D3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BB5F-6456-4841-9015-FF1C711E06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F35D-C5C0-4BB6-A60A-AFC11A4000D3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3E0BB5F-6456-4841-9015-FF1C711E06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7D8F35D-C5C0-4BB6-A60A-AFC11A4000D3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E0BB5F-6456-4841-9015-FF1C711E064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          </a:t>
            </a:r>
            <a:r>
              <a:rPr lang="cs-CZ" dirty="0" smtClean="0">
                <a:solidFill>
                  <a:srgbClr val="C00000"/>
                </a:solidFill>
              </a:rPr>
              <a:t>Vyber slova ohebná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67544" y="1844824"/>
            <a:ext cx="1656184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skříň</a:t>
            </a:r>
            <a:endParaRPr lang="cs-CZ" sz="3600" dirty="0">
              <a:latin typeface="+mj-lt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39552" y="3789040"/>
            <a:ext cx="1296144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naše</a:t>
            </a:r>
            <a:endParaRPr lang="cs-CZ" sz="3600" dirty="0">
              <a:latin typeface="+mj-lt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395536" y="2780928"/>
            <a:ext cx="1656184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pyšná</a:t>
            </a:r>
            <a:endParaRPr lang="cs-CZ" sz="3600" dirty="0">
              <a:latin typeface="+mj-lt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339752" y="2636912"/>
            <a:ext cx="1224136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pod</a:t>
            </a:r>
            <a:endParaRPr lang="cs-CZ" sz="3600" dirty="0">
              <a:latin typeface="+mj-lt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5580112" y="4509120"/>
            <a:ext cx="1368152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err="1" smtClean="0">
                <a:latin typeface="+mj-lt"/>
              </a:rPr>
              <a:t>bum</a:t>
            </a:r>
            <a:endParaRPr lang="cs-CZ" sz="3600" dirty="0">
              <a:latin typeface="+mj-lt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2411760" y="1772816"/>
            <a:ext cx="1872208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pracovat</a:t>
            </a:r>
            <a:endParaRPr lang="cs-CZ" sz="3600" dirty="0">
              <a:latin typeface="+mj-lt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5796136" y="2636912"/>
            <a:ext cx="1440160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včera</a:t>
            </a:r>
            <a:endParaRPr lang="cs-CZ" sz="3600" dirty="0">
              <a:latin typeface="+mj-lt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539552" y="4725144"/>
            <a:ext cx="1296144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zítra</a:t>
            </a:r>
            <a:endParaRPr lang="cs-CZ" sz="3600" dirty="0">
              <a:latin typeface="+mj-lt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7524328" y="2780928"/>
            <a:ext cx="1080120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umí</a:t>
            </a:r>
            <a:endParaRPr lang="cs-CZ" sz="3600" dirty="0">
              <a:latin typeface="+mj-lt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2123728" y="3573016"/>
            <a:ext cx="1080120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kéž</a:t>
            </a:r>
            <a:endParaRPr lang="cs-CZ" sz="3600" dirty="0">
              <a:latin typeface="+mj-lt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88" y="3717032"/>
            <a:ext cx="1800200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protože</a:t>
            </a:r>
            <a:endParaRPr lang="cs-CZ" sz="3600" dirty="0">
              <a:latin typeface="+mj-lt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7164288" y="4509120"/>
            <a:ext cx="1440160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tento</a:t>
            </a:r>
            <a:endParaRPr lang="cs-CZ" sz="3600" dirty="0">
              <a:latin typeface="+mj-lt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5580112" y="3573016"/>
            <a:ext cx="1512168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čtvrté</a:t>
            </a:r>
            <a:endParaRPr lang="cs-CZ" sz="3600" dirty="0">
              <a:latin typeface="+mj-lt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644008" y="1844824"/>
            <a:ext cx="1296144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když</a:t>
            </a:r>
            <a:endParaRPr lang="cs-CZ" sz="3600" dirty="0">
              <a:latin typeface="+mj-lt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300192" y="1772816"/>
            <a:ext cx="1944216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červený</a:t>
            </a:r>
            <a:endParaRPr lang="cs-CZ" sz="3600" dirty="0">
              <a:latin typeface="+mj-lt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123728" y="4509120"/>
            <a:ext cx="1512168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pěkně</a:t>
            </a:r>
            <a:endParaRPr lang="cs-CZ" sz="3600" dirty="0">
              <a:latin typeface="+mj-lt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7236296" y="3645024"/>
            <a:ext cx="1296144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hurá</a:t>
            </a:r>
            <a:endParaRPr lang="cs-CZ" sz="3600" dirty="0">
              <a:latin typeface="+mj-lt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3851920" y="2708920"/>
            <a:ext cx="1656184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počasí</a:t>
            </a:r>
            <a:endParaRPr lang="cs-CZ" sz="3600" dirty="0">
              <a:latin typeface="+mj-lt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3995936" y="4653136"/>
            <a:ext cx="1296144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cink</a:t>
            </a:r>
            <a:endParaRPr lang="cs-CZ" sz="3600" dirty="0">
              <a:latin typeface="+mj-lt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2411760" y="5445224"/>
            <a:ext cx="1512168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dvoje</a:t>
            </a:r>
            <a:endParaRPr lang="cs-CZ" sz="3600" dirty="0">
              <a:latin typeface="+mj-lt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67544" y="5661248"/>
            <a:ext cx="1656184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vedle</a:t>
            </a:r>
            <a:endParaRPr lang="cs-CZ" sz="3600" dirty="0">
              <a:latin typeface="+mj-lt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012160" y="5445224"/>
            <a:ext cx="2304256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upřímnost</a:t>
            </a:r>
            <a:endParaRPr lang="cs-CZ" sz="3600" dirty="0">
              <a:latin typeface="+mj-lt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4139952" y="5517232"/>
            <a:ext cx="1512168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kdyby</a:t>
            </a:r>
            <a:endParaRPr lang="cs-CZ" sz="3600" dirty="0">
              <a:latin typeface="+mj-lt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2123728" y="4509120"/>
            <a:ext cx="1512168" cy="648072"/>
          </a:xfrm>
          <a:prstGeom prst="round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oblený obdélník 30"/>
          <p:cNvSpPr/>
          <p:nvPr/>
        </p:nvSpPr>
        <p:spPr>
          <a:xfrm>
            <a:off x="539552" y="4725144"/>
            <a:ext cx="1296144" cy="648072"/>
          </a:xfrm>
          <a:prstGeom prst="round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2" name="Zaoblený obdélník 31"/>
          <p:cNvSpPr/>
          <p:nvPr/>
        </p:nvSpPr>
        <p:spPr>
          <a:xfrm>
            <a:off x="2123728" y="3573016"/>
            <a:ext cx="1080120" cy="648072"/>
          </a:xfrm>
          <a:prstGeom prst="round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Zaoblený obdélník 32"/>
          <p:cNvSpPr/>
          <p:nvPr/>
        </p:nvSpPr>
        <p:spPr>
          <a:xfrm>
            <a:off x="5796136" y="2636912"/>
            <a:ext cx="1440160" cy="648072"/>
          </a:xfrm>
          <a:prstGeom prst="round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Zaoblený obdélník 33"/>
          <p:cNvSpPr/>
          <p:nvPr/>
        </p:nvSpPr>
        <p:spPr>
          <a:xfrm>
            <a:off x="2339752" y="2636912"/>
            <a:ext cx="1224136" cy="648072"/>
          </a:xfrm>
          <a:prstGeom prst="round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Zaoblený obdélník 34"/>
          <p:cNvSpPr/>
          <p:nvPr/>
        </p:nvSpPr>
        <p:spPr>
          <a:xfrm>
            <a:off x="4644008" y="1844824"/>
            <a:ext cx="1296144" cy="648072"/>
          </a:xfrm>
          <a:prstGeom prst="round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Zaoblený obdélník 35"/>
          <p:cNvSpPr/>
          <p:nvPr/>
        </p:nvSpPr>
        <p:spPr>
          <a:xfrm>
            <a:off x="3563888" y="3717032"/>
            <a:ext cx="1800200" cy="648072"/>
          </a:xfrm>
          <a:prstGeom prst="round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Zaoblený obdélník 36"/>
          <p:cNvSpPr/>
          <p:nvPr/>
        </p:nvSpPr>
        <p:spPr>
          <a:xfrm>
            <a:off x="3995936" y="4653136"/>
            <a:ext cx="1296144" cy="648072"/>
          </a:xfrm>
          <a:prstGeom prst="round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Zaoblený obdélník 28"/>
          <p:cNvSpPr/>
          <p:nvPr/>
        </p:nvSpPr>
        <p:spPr>
          <a:xfrm>
            <a:off x="467544" y="5661248"/>
            <a:ext cx="1656184" cy="648072"/>
          </a:xfrm>
          <a:prstGeom prst="round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Zaoblený obdélník 55"/>
          <p:cNvSpPr/>
          <p:nvPr/>
        </p:nvSpPr>
        <p:spPr>
          <a:xfrm>
            <a:off x="7236296" y="3645024"/>
            <a:ext cx="1296144" cy="648072"/>
          </a:xfrm>
          <a:prstGeom prst="round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Zaoblený obdélník 56"/>
          <p:cNvSpPr/>
          <p:nvPr/>
        </p:nvSpPr>
        <p:spPr>
          <a:xfrm>
            <a:off x="5580112" y="4509120"/>
            <a:ext cx="1368152" cy="648072"/>
          </a:xfrm>
          <a:prstGeom prst="round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Zaoblený obdélník 57"/>
          <p:cNvSpPr/>
          <p:nvPr/>
        </p:nvSpPr>
        <p:spPr>
          <a:xfrm>
            <a:off x="4139952" y="5517232"/>
            <a:ext cx="1512168" cy="648072"/>
          </a:xfrm>
          <a:prstGeom prst="round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29" grpId="0" animBg="1"/>
      <p:bldP spid="56" grpId="0" animBg="1"/>
      <p:bldP spid="57" grpId="0" animBg="1"/>
      <p:bldP spid="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3568" y="2132856"/>
            <a:ext cx="813690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STYBLÍK, V. a kol. Český jazyk pro 4. ročník základní školy. 2.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Praha : SPN, 2004. ISBN 80-7235-262-8. s. 43.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ČECHURA, R. Český jazyk pro 4. ročník. 2.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Všeň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: Alter, 1999. ISBN 80-7245-004-2. s. 47–48.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FF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Romana Placková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Jazyk a jazyková komunikace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4.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Tvarosloví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Slovní druhy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VY_32_INOVACE_37.01.PLA.CJ.4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04. 10. 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2013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C:\Users\PC4\AppData\Local\Microsoft\Windows\Temporary Internet Files\Content.IE5\5ND8DB6I\MC90039100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861048"/>
            <a:ext cx="1224136" cy="1851485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412776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cs-CZ" sz="9600" dirty="0" smtClean="0">
                <a:solidFill>
                  <a:schemeClr val="tx1"/>
                </a:solidFill>
              </a:rPr>
              <a:t> SLOVNÍ  DRUHY</a:t>
            </a:r>
            <a:endParaRPr lang="cs-CZ" sz="9600" dirty="0">
              <a:solidFill>
                <a:schemeClr val="tx1"/>
              </a:solidFill>
            </a:endParaRPr>
          </a:p>
        </p:txBody>
      </p:sp>
      <p:sp>
        <p:nvSpPr>
          <p:cNvPr id="5" name="Krychle 4"/>
          <p:cNvSpPr/>
          <p:nvPr/>
        </p:nvSpPr>
        <p:spPr>
          <a:xfrm>
            <a:off x="1763688" y="4653136"/>
            <a:ext cx="864096" cy="86409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latin typeface="+mj-lt"/>
              </a:rPr>
              <a:t>4</a:t>
            </a:r>
            <a:endParaRPr lang="cs-CZ" sz="4800" dirty="0">
              <a:latin typeface="+mj-lt"/>
            </a:endParaRPr>
          </a:p>
        </p:txBody>
      </p:sp>
      <p:sp>
        <p:nvSpPr>
          <p:cNvPr id="7" name="Krychle 6"/>
          <p:cNvSpPr/>
          <p:nvPr/>
        </p:nvSpPr>
        <p:spPr>
          <a:xfrm>
            <a:off x="3131840" y="4221088"/>
            <a:ext cx="864096" cy="864096"/>
          </a:xfrm>
          <a:prstGeom prst="cub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latin typeface="+mj-lt"/>
              </a:rPr>
              <a:t>1</a:t>
            </a:r>
            <a:endParaRPr lang="cs-CZ" sz="4800" dirty="0">
              <a:latin typeface="+mj-lt"/>
            </a:endParaRPr>
          </a:p>
        </p:txBody>
      </p:sp>
      <p:sp>
        <p:nvSpPr>
          <p:cNvPr id="8" name="Krychle 7"/>
          <p:cNvSpPr/>
          <p:nvPr/>
        </p:nvSpPr>
        <p:spPr>
          <a:xfrm>
            <a:off x="7452320" y="5157192"/>
            <a:ext cx="864096" cy="864096"/>
          </a:xfrm>
          <a:prstGeom prst="cub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latin typeface="+mj-lt"/>
              </a:rPr>
              <a:t>8</a:t>
            </a:r>
            <a:endParaRPr lang="cs-CZ" sz="4800" dirty="0">
              <a:latin typeface="+mj-lt"/>
            </a:endParaRPr>
          </a:p>
        </p:txBody>
      </p:sp>
      <p:sp>
        <p:nvSpPr>
          <p:cNvPr id="9" name="Krychle 8"/>
          <p:cNvSpPr/>
          <p:nvPr/>
        </p:nvSpPr>
        <p:spPr>
          <a:xfrm>
            <a:off x="2123728" y="5661248"/>
            <a:ext cx="864096" cy="864096"/>
          </a:xfrm>
          <a:prstGeom prst="cub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latin typeface="+mj-lt"/>
              </a:rPr>
              <a:t>3</a:t>
            </a:r>
            <a:endParaRPr lang="cs-CZ" sz="4800" dirty="0">
              <a:latin typeface="+mj-lt"/>
            </a:endParaRPr>
          </a:p>
        </p:txBody>
      </p:sp>
      <p:sp>
        <p:nvSpPr>
          <p:cNvPr id="10" name="Krychle 9"/>
          <p:cNvSpPr/>
          <p:nvPr/>
        </p:nvSpPr>
        <p:spPr>
          <a:xfrm>
            <a:off x="4427984" y="3861048"/>
            <a:ext cx="864096" cy="86409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latin typeface="+mj-lt"/>
              </a:rPr>
              <a:t>2</a:t>
            </a:r>
            <a:endParaRPr lang="cs-CZ" sz="4800" dirty="0">
              <a:latin typeface="+mj-lt"/>
            </a:endParaRPr>
          </a:p>
        </p:txBody>
      </p:sp>
      <p:sp>
        <p:nvSpPr>
          <p:cNvPr id="11" name="Krychle 10"/>
          <p:cNvSpPr/>
          <p:nvPr/>
        </p:nvSpPr>
        <p:spPr>
          <a:xfrm>
            <a:off x="755576" y="5517232"/>
            <a:ext cx="864096" cy="864096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latin typeface="+mj-lt"/>
              </a:rPr>
              <a:t>9</a:t>
            </a:r>
            <a:endParaRPr lang="cs-CZ" sz="4800" dirty="0">
              <a:latin typeface="+mj-lt"/>
            </a:endParaRPr>
          </a:p>
        </p:txBody>
      </p:sp>
      <p:sp>
        <p:nvSpPr>
          <p:cNvPr id="12" name="Krychle 11"/>
          <p:cNvSpPr/>
          <p:nvPr/>
        </p:nvSpPr>
        <p:spPr>
          <a:xfrm>
            <a:off x="3491880" y="5373216"/>
            <a:ext cx="864096" cy="864096"/>
          </a:xfrm>
          <a:prstGeom prst="cub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latin typeface="+mj-lt"/>
              </a:rPr>
              <a:t>7</a:t>
            </a:r>
            <a:endParaRPr lang="cs-CZ" sz="4800" dirty="0">
              <a:latin typeface="+mj-lt"/>
            </a:endParaRPr>
          </a:p>
        </p:txBody>
      </p:sp>
      <p:sp>
        <p:nvSpPr>
          <p:cNvPr id="13" name="Krychle 12"/>
          <p:cNvSpPr/>
          <p:nvPr/>
        </p:nvSpPr>
        <p:spPr>
          <a:xfrm>
            <a:off x="6156176" y="5445224"/>
            <a:ext cx="864096" cy="86409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10</a:t>
            </a:r>
            <a:endParaRPr lang="cs-CZ" sz="3600" dirty="0">
              <a:latin typeface="+mj-lt"/>
            </a:endParaRPr>
          </a:p>
        </p:txBody>
      </p:sp>
      <p:sp>
        <p:nvSpPr>
          <p:cNvPr id="14" name="Krychle 13"/>
          <p:cNvSpPr/>
          <p:nvPr/>
        </p:nvSpPr>
        <p:spPr>
          <a:xfrm>
            <a:off x="5076056" y="4869160"/>
            <a:ext cx="864096" cy="864096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latin typeface="+mj-lt"/>
              </a:rPr>
              <a:t>5</a:t>
            </a:r>
            <a:endParaRPr lang="cs-CZ" sz="4800" dirty="0">
              <a:latin typeface="+mj-lt"/>
            </a:endParaRPr>
          </a:p>
        </p:txBody>
      </p:sp>
      <p:sp>
        <p:nvSpPr>
          <p:cNvPr id="15" name="Krychle 14"/>
          <p:cNvSpPr/>
          <p:nvPr/>
        </p:nvSpPr>
        <p:spPr>
          <a:xfrm>
            <a:off x="6300192" y="4293096"/>
            <a:ext cx="864096" cy="864096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latin typeface="+mj-lt"/>
              </a:rPr>
              <a:t>6</a:t>
            </a:r>
            <a:endParaRPr lang="cs-CZ" sz="4800" dirty="0">
              <a:latin typeface="+mj-lt"/>
            </a:endParaRPr>
          </a:p>
        </p:txBody>
      </p:sp>
      <p:pic>
        <p:nvPicPr>
          <p:cNvPr id="1043" name="Picture 19" descr="C:\Users\PC4\AppData\Local\Microsoft\Windows\Temporary Internet Files\Content.IE5\OXTJ8GUU\MC90038354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040110">
            <a:off x="6046489" y="3104255"/>
            <a:ext cx="1440160" cy="1429156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cs-CZ" sz="4000" dirty="0" smtClean="0"/>
              <a:t>            </a:t>
            </a:r>
            <a:r>
              <a:rPr lang="cs-CZ" sz="4000" dirty="0" smtClean="0">
                <a:solidFill>
                  <a:schemeClr val="tx1"/>
                </a:solidFill>
              </a:rPr>
              <a:t>Přiřaď číslům slovní druhy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3891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3200" dirty="0" smtClean="0"/>
              <a:t>           </a:t>
            </a:r>
            <a:r>
              <a:rPr lang="cs-CZ" sz="3200" b="1" dirty="0" smtClean="0">
                <a:solidFill>
                  <a:srgbClr val="FF0066"/>
                </a:solidFill>
                <a:latin typeface="+mj-lt"/>
              </a:rPr>
              <a:t>ZÁJMENA                                   PŘEDLOŽKY</a:t>
            </a:r>
          </a:p>
          <a:p>
            <a:pPr>
              <a:buNone/>
            </a:pPr>
            <a:endParaRPr lang="cs-CZ" b="1" dirty="0" smtClean="0">
              <a:solidFill>
                <a:srgbClr val="FF0066"/>
              </a:solidFill>
              <a:latin typeface="+mj-lt"/>
            </a:endParaRPr>
          </a:p>
          <a:p>
            <a:pPr>
              <a:buNone/>
            </a:pPr>
            <a:r>
              <a:rPr lang="cs-CZ" b="1" dirty="0" smtClean="0">
                <a:solidFill>
                  <a:srgbClr val="FF0066"/>
                </a:solidFill>
                <a:latin typeface="+mj-lt"/>
              </a:rPr>
              <a:t>                  </a:t>
            </a:r>
            <a:r>
              <a:rPr lang="cs-CZ" sz="3200" b="1" dirty="0" smtClean="0">
                <a:solidFill>
                  <a:srgbClr val="FF0066"/>
                </a:solidFill>
                <a:latin typeface="+mj-lt"/>
              </a:rPr>
              <a:t>PODSTATNÁ JMÉNA                      SLOVESA</a:t>
            </a:r>
          </a:p>
          <a:p>
            <a:pPr>
              <a:buNone/>
            </a:pPr>
            <a:endParaRPr lang="cs-CZ" b="1" dirty="0" smtClean="0">
              <a:solidFill>
                <a:srgbClr val="FF0066"/>
              </a:solidFill>
              <a:latin typeface="+mj-lt"/>
            </a:endParaRPr>
          </a:p>
          <a:p>
            <a:pPr>
              <a:buNone/>
            </a:pPr>
            <a:r>
              <a:rPr lang="cs-CZ" b="1" dirty="0" smtClean="0">
                <a:solidFill>
                  <a:srgbClr val="FF0066"/>
                </a:solidFill>
                <a:latin typeface="+mj-lt"/>
              </a:rPr>
              <a:t>            </a:t>
            </a:r>
            <a:r>
              <a:rPr lang="cs-CZ" sz="3200" b="1" dirty="0" smtClean="0">
                <a:solidFill>
                  <a:srgbClr val="FF0066"/>
                </a:solidFill>
                <a:latin typeface="+mj-lt"/>
              </a:rPr>
              <a:t>ČÍSLOVKY  </a:t>
            </a:r>
            <a:r>
              <a:rPr lang="cs-CZ" b="1" dirty="0" smtClean="0">
                <a:solidFill>
                  <a:srgbClr val="FF0066"/>
                </a:solidFill>
                <a:latin typeface="+mj-lt"/>
              </a:rPr>
              <a:t>                                            </a:t>
            </a:r>
            <a:r>
              <a:rPr lang="cs-CZ" sz="3200" b="1" dirty="0" smtClean="0">
                <a:solidFill>
                  <a:srgbClr val="FF0066"/>
                </a:solidFill>
                <a:latin typeface="+mj-lt"/>
              </a:rPr>
              <a:t>ČÁSTICE</a:t>
            </a:r>
          </a:p>
          <a:p>
            <a:pPr>
              <a:buNone/>
            </a:pPr>
            <a:endParaRPr lang="cs-CZ" b="1" dirty="0" smtClean="0">
              <a:solidFill>
                <a:srgbClr val="FF0066"/>
              </a:solidFill>
              <a:latin typeface="+mj-lt"/>
            </a:endParaRPr>
          </a:p>
          <a:p>
            <a:pPr>
              <a:buNone/>
            </a:pPr>
            <a:r>
              <a:rPr lang="cs-CZ" b="1" dirty="0" smtClean="0">
                <a:solidFill>
                  <a:srgbClr val="FF0066"/>
                </a:solidFill>
                <a:latin typeface="+mj-lt"/>
              </a:rPr>
              <a:t>                    </a:t>
            </a:r>
            <a:r>
              <a:rPr lang="cs-CZ" sz="3200" b="1" dirty="0" smtClean="0">
                <a:solidFill>
                  <a:srgbClr val="FF0066"/>
                </a:solidFill>
                <a:latin typeface="+mj-lt"/>
              </a:rPr>
              <a:t>PŘÍSLOVCE                                      SPOJKY</a:t>
            </a:r>
          </a:p>
          <a:p>
            <a:pPr>
              <a:buNone/>
            </a:pPr>
            <a:endParaRPr lang="cs-CZ" b="1" dirty="0" smtClean="0">
              <a:solidFill>
                <a:srgbClr val="FF0066"/>
              </a:solidFill>
              <a:latin typeface="+mj-lt"/>
            </a:endParaRPr>
          </a:p>
          <a:p>
            <a:pPr>
              <a:buNone/>
            </a:pPr>
            <a:r>
              <a:rPr lang="cs-CZ" b="1" dirty="0" smtClean="0">
                <a:solidFill>
                  <a:srgbClr val="FF0066"/>
                </a:solidFill>
                <a:latin typeface="+mj-lt"/>
              </a:rPr>
              <a:t>             </a:t>
            </a:r>
            <a:r>
              <a:rPr lang="cs-CZ" sz="3200" b="1" dirty="0" smtClean="0">
                <a:solidFill>
                  <a:srgbClr val="FF0066"/>
                </a:solidFill>
                <a:latin typeface="+mj-lt"/>
              </a:rPr>
              <a:t>CITOSLOVCE   </a:t>
            </a:r>
            <a:r>
              <a:rPr lang="cs-CZ" b="1" dirty="0" smtClean="0">
                <a:solidFill>
                  <a:srgbClr val="FF0066"/>
                </a:solidFill>
                <a:latin typeface="+mj-lt"/>
              </a:rPr>
              <a:t>                              </a:t>
            </a:r>
            <a:r>
              <a:rPr lang="cs-CZ" sz="3200" b="1" dirty="0" smtClean="0">
                <a:solidFill>
                  <a:srgbClr val="FF0066"/>
                </a:solidFill>
                <a:latin typeface="+mj-lt"/>
              </a:rPr>
              <a:t>PŘÍDAVNÁ JMÉNA</a:t>
            </a:r>
            <a:endParaRPr lang="cs-CZ" sz="3200" b="1" dirty="0">
              <a:solidFill>
                <a:srgbClr val="FF0066"/>
              </a:solidFill>
              <a:latin typeface="+mj-lt"/>
            </a:endParaRPr>
          </a:p>
        </p:txBody>
      </p:sp>
      <p:sp>
        <p:nvSpPr>
          <p:cNvPr id="4" name="Krychle 3"/>
          <p:cNvSpPr/>
          <p:nvPr/>
        </p:nvSpPr>
        <p:spPr>
          <a:xfrm>
            <a:off x="755576" y="2636912"/>
            <a:ext cx="864096" cy="864096"/>
          </a:xfrm>
          <a:prstGeom prst="cub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latin typeface="+mj-lt"/>
              </a:rPr>
              <a:t>1</a:t>
            </a:r>
            <a:endParaRPr lang="cs-CZ" sz="4800" dirty="0">
              <a:latin typeface="+mj-lt"/>
            </a:endParaRPr>
          </a:p>
        </p:txBody>
      </p:sp>
      <p:sp>
        <p:nvSpPr>
          <p:cNvPr id="5" name="Krychle 4"/>
          <p:cNvSpPr/>
          <p:nvPr/>
        </p:nvSpPr>
        <p:spPr>
          <a:xfrm>
            <a:off x="323528" y="3645024"/>
            <a:ext cx="864096" cy="86409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latin typeface="+mj-lt"/>
              </a:rPr>
              <a:t>4</a:t>
            </a:r>
            <a:endParaRPr lang="cs-CZ" sz="4800" dirty="0">
              <a:latin typeface="+mj-lt"/>
            </a:endParaRPr>
          </a:p>
        </p:txBody>
      </p:sp>
      <p:sp>
        <p:nvSpPr>
          <p:cNvPr id="6" name="Krychle 5"/>
          <p:cNvSpPr/>
          <p:nvPr/>
        </p:nvSpPr>
        <p:spPr>
          <a:xfrm>
            <a:off x="4716016" y="5517232"/>
            <a:ext cx="864096" cy="86409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latin typeface="+mj-lt"/>
              </a:rPr>
              <a:t>2</a:t>
            </a:r>
            <a:endParaRPr lang="cs-CZ" sz="4800" dirty="0">
              <a:latin typeface="+mj-lt"/>
            </a:endParaRPr>
          </a:p>
        </p:txBody>
      </p:sp>
      <p:sp>
        <p:nvSpPr>
          <p:cNvPr id="7" name="Krychle 6"/>
          <p:cNvSpPr/>
          <p:nvPr/>
        </p:nvSpPr>
        <p:spPr>
          <a:xfrm>
            <a:off x="899592" y="4509120"/>
            <a:ext cx="864096" cy="864096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latin typeface="+mj-lt"/>
              </a:rPr>
              <a:t>6</a:t>
            </a:r>
            <a:endParaRPr lang="cs-CZ" sz="4800" dirty="0">
              <a:latin typeface="+mj-lt"/>
            </a:endParaRPr>
          </a:p>
        </p:txBody>
      </p:sp>
      <p:sp>
        <p:nvSpPr>
          <p:cNvPr id="8" name="Krychle 7"/>
          <p:cNvSpPr/>
          <p:nvPr/>
        </p:nvSpPr>
        <p:spPr>
          <a:xfrm>
            <a:off x="5868144" y="4509120"/>
            <a:ext cx="864096" cy="864096"/>
          </a:xfrm>
          <a:prstGeom prst="cub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latin typeface="+mj-lt"/>
              </a:rPr>
              <a:t>8</a:t>
            </a:r>
            <a:endParaRPr lang="cs-CZ" sz="4800" dirty="0">
              <a:latin typeface="+mj-lt"/>
            </a:endParaRPr>
          </a:p>
        </p:txBody>
      </p:sp>
      <p:sp>
        <p:nvSpPr>
          <p:cNvPr id="9" name="Krychle 8"/>
          <p:cNvSpPr/>
          <p:nvPr/>
        </p:nvSpPr>
        <p:spPr>
          <a:xfrm>
            <a:off x="611560" y="1628800"/>
            <a:ext cx="864096" cy="864096"/>
          </a:xfrm>
          <a:prstGeom prst="cub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latin typeface="+mj-lt"/>
              </a:rPr>
              <a:t>3     </a:t>
            </a:r>
            <a:endParaRPr lang="cs-CZ" sz="4800" dirty="0">
              <a:latin typeface="+mj-lt"/>
            </a:endParaRPr>
          </a:p>
        </p:txBody>
      </p:sp>
      <p:sp>
        <p:nvSpPr>
          <p:cNvPr id="10" name="Krychle 9"/>
          <p:cNvSpPr/>
          <p:nvPr/>
        </p:nvSpPr>
        <p:spPr>
          <a:xfrm>
            <a:off x="5652120" y="2636912"/>
            <a:ext cx="864096" cy="864096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latin typeface="+mj-lt"/>
              </a:rPr>
              <a:t>5</a:t>
            </a:r>
            <a:endParaRPr lang="cs-CZ" sz="4800" dirty="0">
              <a:latin typeface="+mj-lt"/>
            </a:endParaRPr>
          </a:p>
        </p:txBody>
      </p:sp>
      <p:sp>
        <p:nvSpPr>
          <p:cNvPr id="11" name="Krychle 10"/>
          <p:cNvSpPr/>
          <p:nvPr/>
        </p:nvSpPr>
        <p:spPr>
          <a:xfrm>
            <a:off x="5004048" y="1628800"/>
            <a:ext cx="864096" cy="864096"/>
          </a:xfrm>
          <a:prstGeom prst="cub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latin typeface="+mj-lt"/>
              </a:rPr>
              <a:t>7</a:t>
            </a:r>
            <a:endParaRPr lang="cs-CZ" sz="4800" dirty="0">
              <a:latin typeface="+mj-lt"/>
            </a:endParaRPr>
          </a:p>
        </p:txBody>
      </p:sp>
      <p:sp>
        <p:nvSpPr>
          <p:cNvPr id="12" name="Krychle 11"/>
          <p:cNvSpPr/>
          <p:nvPr/>
        </p:nvSpPr>
        <p:spPr>
          <a:xfrm>
            <a:off x="467544" y="5517232"/>
            <a:ext cx="864096" cy="86409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+mj-lt"/>
              </a:rPr>
              <a:t>10</a:t>
            </a:r>
            <a:endParaRPr lang="cs-CZ" sz="3600" dirty="0">
              <a:latin typeface="+mj-lt"/>
            </a:endParaRPr>
          </a:p>
        </p:txBody>
      </p:sp>
      <p:sp>
        <p:nvSpPr>
          <p:cNvPr id="13" name="Krychle 12"/>
          <p:cNvSpPr/>
          <p:nvPr/>
        </p:nvSpPr>
        <p:spPr>
          <a:xfrm>
            <a:off x="5004048" y="3645024"/>
            <a:ext cx="864096" cy="864096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latin typeface="+mj-lt"/>
              </a:rPr>
              <a:t>9</a:t>
            </a:r>
            <a:endParaRPr lang="cs-CZ" sz="4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aoblený obdélník 15"/>
          <p:cNvSpPr/>
          <p:nvPr/>
        </p:nvSpPr>
        <p:spPr>
          <a:xfrm>
            <a:off x="5796136" y="3933056"/>
            <a:ext cx="2232248" cy="158417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aoblený obdélník 16"/>
          <p:cNvSpPr/>
          <p:nvPr/>
        </p:nvSpPr>
        <p:spPr>
          <a:xfrm>
            <a:off x="971600" y="3933056"/>
            <a:ext cx="2232248" cy="158417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Picture 13" descr="C:\Users\PC4\AppData\Local\Microsoft\Windows\Temporary Internet Files\Content.IE5\GW5N3H0L\MC90024080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268760"/>
            <a:ext cx="1008112" cy="1221472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 anchor="t"/>
          <a:lstStyle/>
          <a:p>
            <a:r>
              <a:rPr lang="cs-CZ" dirty="0" smtClean="0">
                <a:solidFill>
                  <a:srgbClr val="FF0000"/>
                </a:solidFill>
              </a:rPr>
              <a:t>               </a:t>
            </a:r>
            <a:endParaRPr lang="cs-CZ" sz="5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Šipka doprava 19"/>
          <p:cNvSpPr/>
          <p:nvPr/>
        </p:nvSpPr>
        <p:spPr>
          <a:xfrm rot="16200000">
            <a:off x="6336196" y="1592796"/>
            <a:ext cx="115212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37" name="Picture 13" descr="C:\Users\PC4\AppData\Local\Microsoft\Windows\Temporary Internet Files\Content.IE5\GW5N3H0L\MC90024080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268760"/>
            <a:ext cx="1008112" cy="1221472"/>
          </a:xfrm>
          <a:prstGeom prst="rect">
            <a:avLst/>
          </a:prstGeom>
          <a:noFill/>
        </p:spPr>
      </p:pic>
      <p:sp>
        <p:nvSpPr>
          <p:cNvPr id="23" name="Zahnutá šipka nahoru 22"/>
          <p:cNvSpPr/>
          <p:nvPr/>
        </p:nvSpPr>
        <p:spPr>
          <a:xfrm rot="10800000">
            <a:off x="1187624" y="1484784"/>
            <a:ext cx="1224136" cy="9361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899592" y="2420888"/>
            <a:ext cx="2376264" cy="72008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+mj-lt"/>
              </a:rPr>
              <a:t>OHEBNÉ</a:t>
            </a:r>
            <a:endParaRPr lang="cs-CZ" sz="4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5580112" y="2420888"/>
            <a:ext cx="2736304" cy="72008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+mj-lt"/>
              </a:rPr>
              <a:t>NEOHEBNÉ</a:t>
            </a:r>
            <a:endParaRPr lang="cs-CZ" sz="4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>
          <a:xfrm>
            <a:off x="179512" y="3140968"/>
            <a:ext cx="8964488" cy="371703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             </a:t>
            </a:r>
            <a:r>
              <a:rPr lang="cs-CZ" sz="3500" b="1" dirty="0" smtClean="0">
                <a:solidFill>
                  <a:srgbClr val="C00000"/>
                </a:solidFill>
                <a:latin typeface="+mj-lt"/>
              </a:rPr>
              <a:t>dají se                                   nedají se </a:t>
            </a:r>
          </a:p>
          <a:p>
            <a:pPr indent="0">
              <a:spcBef>
                <a:spcPts val="0"/>
              </a:spcBef>
              <a:buNone/>
            </a:pPr>
            <a:r>
              <a:rPr lang="cs-CZ" sz="3200" dirty="0" smtClean="0">
                <a:latin typeface="+mj-lt"/>
              </a:rPr>
              <a:t>     </a:t>
            </a:r>
          </a:p>
          <a:p>
            <a:pPr indent="0">
              <a:spcBef>
                <a:spcPts val="0"/>
              </a:spcBef>
              <a:buNone/>
            </a:pPr>
            <a:r>
              <a:rPr lang="cs-CZ" sz="3200" dirty="0" smtClean="0">
                <a:latin typeface="+mj-lt"/>
              </a:rPr>
              <a:t>      SKLOŇOVAT                               </a:t>
            </a:r>
            <a:r>
              <a:rPr lang="cs-CZ" sz="3200" dirty="0" err="1" smtClean="0">
                <a:latin typeface="+mj-lt"/>
              </a:rPr>
              <a:t>SKLOŇOVAT</a:t>
            </a:r>
            <a:endParaRPr lang="cs-CZ" sz="3200" dirty="0" smtClean="0">
              <a:latin typeface="+mj-lt"/>
            </a:endParaRPr>
          </a:p>
          <a:p>
            <a:pPr indent="0">
              <a:spcBef>
                <a:spcPts val="0"/>
              </a:spcBef>
              <a:buNone/>
            </a:pPr>
            <a:r>
              <a:rPr lang="cs-CZ" sz="2400" dirty="0" smtClean="0">
                <a:latin typeface="+mj-lt"/>
              </a:rPr>
              <a:t>                nebo</a:t>
            </a:r>
            <a:r>
              <a:rPr lang="cs-CZ" sz="3200" dirty="0" smtClean="0">
                <a:latin typeface="+mj-lt"/>
              </a:rPr>
              <a:t>                                                </a:t>
            </a:r>
            <a:r>
              <a:rPr lang="cs-CZ" sz="2400" dirty="0" smtClean="0">
                <a:latin typeface="+mj-lt"/>
              </a:rPr>
              <a:t>ani</a:t>
            </a:r>
          </a:p>
          <a:p>
            <a:pPr indent="0">
              <a:spcBef>
                <a:spcPts val="0"/>
              </a:spcBef>
              <a:buNone/>
            </a:pPr>
            <a:r>
              <a:rPr lang="cs-CZ" sz="3200" dirty="0" smtClean="0">
                <a:latin typeface="+mj-lt"/>
              </a:rPr>
              <a:t>        ČASOVAT                                    </a:t>
            </a:r>
            <a:r>
              <a:rPr lang="cs-CZ" sz="3200" dirty="0" err="1" smtClean="0">
                <a:latin typeface="+mj-lt"/>
              </a:rPr>
              <a:t>ČASOVAT</a:t>
            </a:r>
            <a:endParaRPr lang="cs-CZ" sz="3200" dirty="0" smtClean="0">
              <a:latin typeface="+mj-lt"/>
            </a:endParaRPr>
          </a:p>
          <a:p>
            <a:pPr>
              <a:buNone/>
            </a:pPr>
            <a:r>
              <a:rPr lang="cs-CZ" sz="3200" dirty="0" smtClean="0">
                <a:solidFill>
                  <a:srgbClr val="C00000"/>
                </a:solidFill>
                <a:latin typeface="+mj-lt"/>
              </a:rPr>
              <a:t>      </a:t>
            </a:r>
          </a:p>
          <a:p>
            <a:pPr>
              <a:buNone/>
            </a:pPr>
            <a:r>
              <a:rPr lang="cs-CZ" sz="3200" dirty="0" smtClean="0">
                <a:solidFill>
                  <a:srgbClr val="C00000"/>
                </a:solidFill>
                <a:latin typeface="+mj-lt"/>
              </a:rPr>
              <a:t>      </a:t>
            </a:r>
            <a:r>
              <a:rPr lang="cs-CZ" sz="3200" b="1" dirty="0" smtClean="0">
                <a:solidFill>
                  <a:srgbClr val="002060"/>
                </a:solidFill>
                <a:latin typeface="+mj-lt"/>
              </a:rPr>
              <a:t>mají více tvarů                           mají jen 1 tvar</a:t>
            </a:r>
            <a:endParaRPr lang="cs-CZ" sz="3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2339752" y="476672"/>
            <a:ext cx="45304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SLOVNÍ DRUHY</a:t>
            </a:r>
            <a:endParaRPr lang="cs-CZ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</a:endParaRPr>
          </a:p>
        </p:txBody>
      </p:sp>
      <p:sp>
        <p:nvSpPr>
          <p:cNvPr id="21" name="Šipka dolů 20"/>
          <p:cNvSpPr/>
          <p:nvPr/>
        </p:nvSpPr>
        <p:spPr>
          <a:xfrm>
            <a:off x="1835696" y="5517232"/>
            <a:ext cx="360040" cy="504056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lů 21"/>
          <p:cNvSpPr/>
          <p:nvPr/>
        </p:nvSpPr>
        <p:spPr>
          <a:xfrm>
            <a:off x="6732240" y="5517232"/>
            <a:ext cx="360040" cy="504056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3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3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51520" y="1412776"/>
            <a:ext cx="4248472" cy="51845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</p:txBody>
      </p:sp>
      <p:sp>
        <p:nvSpPr>
          <p:cNvPr id="5" name="Rovnoramenný trojúhelník 4"/>
          <p:cNvSpPr/>
          <p:nvPr/>
        </p:nvSpPr>
        <p:spPr>
          <a:xfrm>
            <a:off x="179512" y="188640"/>
            <a:ext cx="4392488" cy="1152128"/>
          </a:xfrm>
          <a:prstGeom prst="triangl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  <a:latin typeface="+mj-lt"/>
              </a:rPr>
              <a:t>OHEBNÉ</a:t>
            </a:r>
            <a:endParaRPr lang="cs-CZ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67544" y="1556792"/>
            <a:ext cx="3816424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bg1"/>
                </a:solidFill>
                <a:latin typeface="+mj-lt"/>
              </a:rPr>
              <a:t>Podstatná jména</a:t>
            </a:r>
            <a:endParaRPr lang="cs-CZ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644008" y="1412776"/>
            <a:ext cx="4248472" cy="51845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467544" y="2564904"/>
            <a:ext cx="3816424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bg1"/>
                </a:solidFill>
                <a:latin typeface="+mj-lt"/>
              </a:rPr>
              <a:t>Přídavná jména</a:t>
            </a:r>
            <a:endParaRPr lang="cs-CZ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67544" y="5517232"/>
            <a:ext cx="3816424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bg1"/>
                </a:solidFill>
                <a:latin typeface="+mj-lt"/>
              </a:rPr>
              <a:t>Slovesa</a:t>
            </a:r>
            <a:endParaRPr lang="cs-CZ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467544" y="4509120"/>
            <a:ext cx="3816424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bg1"/>
                </a:solidFill>
                <a:latin typeface="+mj-lt"/>
              </a:rPr>
              <a:t>Číslovky</a:t>
            </a:r>
            <a:endParaRPr lang="cs-CZ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467544" y="3501008"/>
            <a:ext cx="3816424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bg1"/>
                </a:solidFill>
                <a:latin typeface="+mj-lt"/>
              </a:rPr>
              <a:t>Zájmena</a:t>
            </a:r>
            <a:endParaRPr lang="cs-CZ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4860032" y="5517232"/>
            <a:ext cx="3816424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bg1"/>
                </a:solidFill>
                <a:latin typeface="+mj-lt"/>
              </a:rPr>
              <a:t>Citoslovce</a:t>
            </a:r>
            <a:endParaRPr lang="cs-CZ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4860032" y="4509120"/>
            <a:ext cx="3816424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bg1"/>
                </a:solidFill>
                <a:latin typeface="+mj-lt"/>
              </a:rPr>
              <a:t>Částice</a:t>
            </a:r>
            <a:endParaRPr lang="cs-CZ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4860032" y="3501008"/>
            <a:ext cx="3816424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bg1"/>
                </a:solidFill>
                <a:latin typeface="+mj-lt"/>
              </a:rPr>
              <a:t>Spojky</a:t>
            </a:r>
            <a:endParaRPr lang="cs-CZ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4860032" y="2564904"/>
            <a:ext cx="3816424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bg1"/>
                </a:solidFill>
                <a:latin typeface="+mj-lt"/>
              </a:rPr>
              <a:t>Předložky</a:t>
            </a:r>
            <a:endParaRPr lang="cs-CZ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4860032" y="1556792"/>
            <a:ext cx="3816424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bg1"/>
                </a:solidFill>
                <a:latin typeface="+mj-lt"/>
              </a:rPr>
              <a:t>Příslovce</a:t>
            </a:r>
            <a:endParaRPr lang="cs-CZ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Rovnoramenný trojúhelník 26"/>
          <p:cNvSpPr/>
          <p:nvPr/>
        </p:nvSpPr>
        <p:spPr>
          <a:xfrm>
            <a:off x="4572000" y="188640"/>
            <a:ext cx="4392488" cy="1152128"/>
          </a:xfrm>
          <a:prstGeom prst="triangl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  <a:latin typeface="+mj-lt"/>
              </a:rPr>
              <a:t>NEOHEBNÉ</a:t>
            </a:r>
            <a:endParaRPr lang="cs-CZ" sz="32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3074" name="Picture 2" descr="C:\Users\PC4\AppData\Local\Microsoft\Windows\Temporary Internet Files\Content.IE5\5ND8DB6I\MC90002724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365104"/>
            <a:ext cx="2034114" cy="22956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4" grpId="0" animBg="1"/>
      <p:bldP spid="15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aoblený obdélník 12"/>
          <p:cNvSpPr/>
          <p:nvPr/>
        </p:nvSpPr>
        <p:spPr>
          <a:xfrm>
            <a:off x="179512" y="5805264"/>
            <a:ext cx="1512168" cy="57606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179512" y="4797152"/>
            <a:ext cx="1584176" cy="57606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179512" y="3717032"/>
            <a:ext cx="2736304" cy="57606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aoblený obdélník 15"/>
          <p:cNvSpPr/>
          <p:nvPr/>
        </p:nvSpPr>
        <p:spPr>
          <a:xfrm>
            <a:off x="179512" y="2636912"/>
            <a:ext cx="2952328" cy="57606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179512" y="1700808"/>
            <a:ext cx="4248472" cy="51571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3200" b="1" dirty="0" smtClean="0">
                <a:solidFill>
                  <a:srgbClr val="C00000"/>
                </a:solidFill>
                <a:latin typeface="+mj-lt"/>
              </a:rPr>
              <a:t>    SKLOŇUJÍ  SE</a:t>
            </a:r>
          </a:p>
          <a:p>
            <a:pPr>
              <a:lnSpc>
                <a:spcPct val="200000"/>
              </a:lnSpc>
              <a:buNone/>
            </a:pPr>
            <a:r>
              <a:rPr lang="cs-CZ" sz="3200" dirty="0" smtClean="0">
                <a:latin typeface="+mj-lt"/>
              </a:rPr>
              <a:t>podstatná jména</a:t>
            </a:r>
          </a:p>
          <a:p>
            <a:pPr>
              <a:lnSpc>
                <a:spcPct val="200000"/>
              </a:lnSpc>
              <a:buNone/>
            </a:pPr>
            <a:r>
              <a:rPr lang="cs-CZ" sz="3200" dirty="0" smtClean="0">
                <a:latin typeface="+mj-lt"/>
              </a:rPr>
              <a:t>přídavná jména</a:t>
            </a:r>
          </a:p>
          <a:p>
            <a:pPr>
              <a:lnSpc>
                <a:spcPct val="200000"/>
              </a:lnSpc>
              <a:buNone/>
            </a:pPr>
            <a:r>
              <a:rPr lang="cs-CZ" sz="3200" dirty="0" smtClean="0">
                <a:latin typeface="+mj-lt"/>
              </a:rPr>
              <a:t>zájmena</a:t>
            </a:r>
          </a:p>
          <a:p>
            <a:pPr>
              <a:lnSpc>
                <a:spcPct val="200000"/>
              </a:lnSpc>
              <a:buNone/>
            </a:pPr>
            <a:r>
              <a:rPr lang="cs-CZ" sz="3200" dirty="0" smtClean="0">
                <a:latin typeface="+mj-lt"/>
              </a:rPr>
              <a:t>číslovky</a:t>
            </a:r>
          </a:p>
          <a:p>
            <a:pPr>
              <a:lnSpc>
                <a:spcPct val="150000"/>
              </a:lnSpc>
              <a:buNone/>
            </a:pPr>
            <a:endParaRPr lang="cs-CZ" sz="3200" dirty="0">
              <a:latin typeface="+mj-lt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2987824" y="1700808"/>
            <a:ext cx="6156176" cy="465411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3200" b="1" dirty="0" smtClean="0">
                <a:solidFill>
                  <a:srgbClr val="002060"/>
                </a:solidFill>
                <a:latin typeface="+mj-lt"/>
              </a:rPr>
              <a:t>                    MAJÍ RŮZNÉ TVARY</a:t>
            </a:r>
          </a:p>
          <a:p>
            <a:pPr>
              <a:lnSpc>
                <a:spcPct val="200000"/>
              </a:lnSpc>
              <a:buNone/>
            </a:pPr>
            <a:r>
              <a:rPr lang="cs-CZ" sz="3200" dirty="0" smtClean="0">
                <a:latin typeface="+mj-lt"/>
              </a:rPr>
              <a:t>                 batoh, batoh</a:t>
            </a:r>
            <a:r>
              <a:rPr lang="cs-CZ" sz="3200" dirty="0" smtClean="0">
                <a:solidFill>
                  <a:srgbClr val="FF0000"/>
                </a:solidFill>
                <a:latin typeface="+mj-lt"/>
              </a:rPr>
              <a:t>u</a:t>
            </a:r>
            <a:r>
              <a:rPr lang="cs-CZ" sz="3200" dirty="0" smtClean="0">
                <a:latin typeface="+mj-lt"/>
              </a:rPr>
              <a:t>, batoh</a:t>
            </a:r>
            <a:r>
              <a:rPr lang="cs-CZ" sz="3200" dirty="0" smtClean="0">
                <a:solidFill>
                  <a:srgbClr val="FF0000"/>
                </a:solidFill>
                <a:latin typeface="+mj-lt"/>
              </a:rPr>
              <a:t>em</a:t>
            </a:r>
          </a:p>
          <a:p>
            <a:pPr>
              <a:lnSpc>
                <a:spcPct val="200000"/>
              </a:lnSpc>
              <a:buNone/>
            </a:pPr>
            <a:r>
              <a:rPr lang="cs-CZ" sz="3200" dirty="0" smtClean="0">
                <a:latin typeface="+mj-lt"/>
              </a:rPr>
              <a:t>                  čisté, čisté</a:t>
            </a:r>
            <a:r>
              <a:rPr lang="cs-CZ" sz="3200" dirty="0" smtClean="0">
                <a:solidFill>
                  <a:srgbClr val="FF0000"/>
                </a:solidFill>
                <a:latin typeface="+mj-lt"/>
              </a:rPr>
              <a:t>ho</a:t>
            </a:r>
            <a:r>
              <a:rPr lang="cs-CZ" sz="3200" dirty="0" smtClean="0">
                <a:latin typeface="+mj-lt"/>
              </a:rPr>
              <a:t>, čisté</a:t>
            </a:r>
            <a:r>
              <a:rPr lang="cs-CZ" sz="3200" dirty="0" smtClean="0">
                <a:solidFill>
                  <a:srgbClr val="FF0000"/>
                </a:solidFill>
                <a:latin typeface="+mj-lt"/>
              </a:rPr>
              <a:t>mu</a:t>
            </a:r>
            <a:r>
              <a:rPr lang="cs-CZ" sz="3200" dirty="0" smtClean="0">
                <a:latin typeface="+mj-lt"/>
              </a:rPr>
              <a:t> …</a:t>
            </a:r>
          </a:p>
          <a:p>
            <a:pPr>
              <a:lnSpc>
                <a:spcPct val="200000"/>
              </a:lnSpc>
              <a:buNone/>
            </a:pPr>
            <a:r>
              <a:rPr lang="cs-CZ" sz="3200" dirty="0" smtClean="0">
                <a:latin typeface="+mj-lt"/>
              </a:rPr>
              <a:t>            ty, t</a:t>
            </a:r>
            <a:r>
              <a:rPr lang="cs-CZ" sz="3200" dirty="0" smtClean="0">
                <a:solidFill>
                  <a:srgbClr val="FF0000"/>
                </a:solidFill>
                <a:latin typeface="+mj-lt"/>
              </a:rPr>
              <a:t>ebe</a:t>
            </a:r>
            <a:r>
              <a:rPr lang="cs-CZ" sz="3200" dirty="0" smtClean="0">
                <a:latin typeface="+mj-lt"/>
              </a:rPr>
              <a:t>, t</a:t>
            </a:r>
            <a:r>
              <a:rPr lang="cs-CZ" sz="3200" dirty="0" smtClean="0">
                <a:solidFill>
                  <a:srgbClr val="FF0000"/>
                </a:solidFill>
                <a:latin typeface="+mj-lt"/>
              </a:rPr>
              <a:t>obě</a:t>
            </a:r>
            <a:r>
              <a:rPr lang="cs-CZ" sz="3200" dirty="0" smtClean="0">
                <a:latin typeface="+mj-lt"/>
              </a:rPr>
              <a:t>, t</a:t>
            </a:r>
            <a:r>
              <a:rPr lang="cs-CZ" sz="3200" dirty="0" smtClean="0">
                <a:solidFill>
                  <a:srgbClr val="FF0000"/>
                </a:solidFill>
                <a:latin typeface="+mj-lt"/>
              </a:rPr>
              <a:t>ebou</a:t>
            </a:r>
          </a:p>
          <a:p>
            <a:pPr>
              <a:lnSpc>
                <a:spcPct val="200000"/>
              </a:lnSpc>
              <a:buNone/>
            </a:pPr>
            <a:r>
              <a:rPr lang="cs-CZ" sz="3200" dirty="0" smtClean="0">
                <a:latin typeface="+mj-lt"/>
              </a:rPr>
              <a:t>čtyři, čtyř, čtyř</a:t>
            </a:r>
            <a:r>
              <a:rPr lang="cs-CZ" sz="3200" dirty="0" smtClean="0">
                <a:solidFill>
                  <a:srgbClr val="FF0000"/>
                </a:solidFill>
                <a:latin typeface="+mj-lt"/>
              </a:rPr>
              <a:t>em</a:t>
            </a:r>
            <a:r>
              <a:rPr lang="cs-CZ" sz="3200" dirty="0" smtClean="0">
                <a:latin typeface="+mj-lt"/>
              </a:rPr>
              <a:t>, čtyř</a:t>
            </a:r>
            <a:r>
              <a:rPr lang="cs-CZ" sz="3200" dirty="0" smtClean="0">
                <a:solidFill>
                  <a:srgbClr val="FF0000"/>
                </a:solidFill>
                <a:latin typeface="+mj-lt"/>
              </a:rPr>
              <a:t>ech</a:t>
            </a:r>
            <a:r>
              <a:rPr lang="cs-CZ" sz="3200" dirty="0" smtClean="0">
                <a:latin typeface="+mj-lt"/>
              </a:rPr>
              <a:t>, čtyř</a:t>
            </a:r>
            <a:r>
              <a:rPr lang="cs-CZ" sz="3200" dirty="0" smtClean="0">
                <a:solidFill>
                  <a:srgbClr val="FF0000"/>
                </a:solidFill>
                <a:latin typeface="+mj-lt"/>
              </a:rPr>
              <a:t>mi</a:t>
            </a:r>
            <a:endParaRPr lang="cs-CZ" sz="3200" dirty="0" smtClean="0">
              <a:latin typeface="+mj-lt"/>
            </a:endParaRPr>
          </a:p>
          <a:p>
            <a:pPr>
              <a:buNone/>
            </a:pPr>
            <a:endParaRPr lang="cs-CZ" sz="3200" dirty="0">
              <a:latin typeface="+mj-lt"/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339752" y="692696"/>
            <a:ext cx="3960440" cy="779463"/>
          </a:xfrm>
          <a:prstGeom prst="roundRect">
            <a:avLst/>
          </a:prstGeom>
          <a:solidFill>
            <a:srgbClr val="CCFF33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atin typeface="+mj-lt"/>
              </a:rPr>
              <a:t>SLOVA OHEBNÁ</a:t>
            </a:r>
            <a:endParaRPr lang="cs-CZ" sz="4000" dirty="0">
              <a:latin typeface="+mj-lt"/>
            </a:endParaRPr>
          </a:p>
        </p:txBody>
      </p:sp>
      <p:sp>
        <p:nvSpPr>
          <p:cNvPr id="8" name="Šrafovaná šipka doprava 7"/>
          <p:cNvSpPr/>
          <p:nvPr/>
        </p:nvSpPr>
        <p:spPr>
          <a:xfrm>
            <a:off x="3419872" y="1772816"/>
            <a:ext cx="1080120" cy="43204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3" descr="C:\Users\PC4\AppData\Local\Microsoft\Windows\Temporary Internet Files\Content.IE5\OXTJ8GUU\MC90029090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276872"/>
            <a:ext cx="936104" cy="1126328"/>
          </a:xfrm>
          <a:prstGeom prst="rect">
            <a:avLst/>
          </a:prstGeom>
          <a:noFill/>
        </p:spPr>
      </p:pic>
      <p:pic>
        <p:nvPicPr>
          <p:cNvPr id="10" name="Picture 8" descr="C:\Users\PC4\AppData\Local\Microsoft\Windows\Temporary Internet Files\Content.IE5\OD78DPYE\MC90005701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573016"/>
            <a:ext cx="1464408" cy="864096"/>
          </a:xfrm>
          <a:prstGeom prst="rect">
            <a:avLst/>
          </a:prstGeom>
          <a:noFill/>
        </p:spPr>
      </p:pic>
      <p:pic>
        <p:nvPicPr>
          <p:cNvPr id="11" name="Picture 5" descr="C:\Users\PC4\AppData\Local\Microsoft\Windows\Temporary Internet Files\Content.IE5\OD78DPYE\MC900438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4725144"/>
            <a:ext cx="1080120" cy="736028"/>
          </a:xfrm>
          <a:prstGeom prst="rect">
            <a:avLst/>
          </a:prstGeom>
          <a:noFill/>
        </p:spPr>
      </p:pic>
      <p:pic>
        <p:nvPicPr>
          <p:cNvPr id="12" name="Picture 3" descr="C:\Users\PC4\AppData\Local\Microsoft\Windows\Temporary Internet Files\Content.IE5\GW5N3H0L\MC900437053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9712" y="5589240"/>
            <a:ext cx="1001266" cy="10012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élník 9"/>
          <p:cNvSpPr/>
          <p:nvPr/>
        </p:nvSpPr>
        <p:spPr>
          <a:xfrm>
            <a:off x="467544" y="2564904"/>
            <a:ext cx="1512168" cy="648072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457200" y="1920084"/>
            <a:ext cx="4038600" cy="47492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500" b="1" dirty="0" smtClean="0">
                <a:solidFill>
                  <a:srgbClr val="C00000"/>
                </a:solidFill>
                <a:latin typeface="+mj-lt"/>
              </a:rPr>
              <a:t>  ČASUJÍ  SE</a:t>
            </a:r>
          </a:p>
          <a:p>
            <a:pPr>
              <a:buNone/>
            </a:pPr>
            <a:r>
              <a:rPr lang="cs-CZ" sz="3500" dirty="0" smtClean="0">
                <a:latin typeface="+mj-lt"/>
              </a:rPr>
              <a:t>slovesa</a:t>
            </a:r>
          </a:p>
          <a:p>
            <a:pPr>
              <a:buNone/>
            </a:pPr>
            <a:endParaRPr lang="cs-CZ" sz="3500" dirty="0" smtClean="0">
              <a:latin typeface="+mj-lt"/>
            </a:endParaRPr>
          </a:p>
          <a:p>
            <a:pPr>
              <a:buNone/>
            </a:pPr>
            <a:r>
              <a:rPr lang="cs-CZ" sz="3500" dirty="0" smtClean="0">
                <a:latin typeface="+mj-lt"/>
              </a:rPr>
              <a:t>                   </a:t>
            </a:r>
          </a:p>
          <a:p>
            <a:pPr>
              <a:buNone/>
            </a:pPr>
            <a:r>
              <a:rPr lang="cs-CZ" sz="3500" dirty="0" smtClean="0">
                <a:latin typeface="+mj-lt"/>
              </a:rPr>
              <a:t>                    </a:t>
            </a:r>
            <a:r>
              <a:rPr lang="cs-CZ" sz="3500" b="1" dirty="0" smtClean="0">
                <a:solidFill>
                  <a:srgbClr val="7030A0"/>
                </a:solidFill>
                <a:latin typeface="+mj-lt"/>
              </a:rPr>
              <a:t>vařit</a:t>
            </a:r>
          </a:p>
          <a:p>
            <a:pPr>
              <a:buNone/>
            </a:pPr>
            <a:r>
              <a:rPr lang="cs-CZ" sz="3500" dirty="0" smtClean="0">
                <a:latin typeface="+mj-lt"/>
              </a:rPr>
              <a:t> vaři</a:t>
            </a:r>
            <a:r>
              <a:rPr lang="cs-CZ" sz="3500" dirty="0" smtClean="0">
                <a:solidFill>
                  <a:srgbClr val="FF0000"/>
                </a:solidFill>
                <a:latin typeface="+mj-lt"/>
              </a:rPr>
              <a:t>l</a:t>
            </a:r>
            <a:r>
              <a:rPr lang="cs-CZ" sz="3500" dirty="0" smtClean="0">
                <a:latin typeface="+mj-lt"/>
              </a:rPr>
              <a:t>     vař</a:t>
            </a:r>
            <a:r>
              <a:rPr lang="cs-CZ" sz="3500" dirty="0" smtClean="0">
                <a:solidFill>
                  <a:srgbClr val="FF0000"/>
                </a:solidFill>
                <a:latin typeface="+mj-lt"/>
              </a:rPr>
              <a:t>í</a:t>
            </a:r>
            <a:r>
              <a:rPr lang="cs-CZ" sz="3500" dirty="0" smtClean="0">
                <a:latin typeface="+mj-lt"/>
              </a:rPr>
              <a:t>     uvař</a:t>
            </a:r>
            <a:r>
              <a:rPr lang="cs-CZ" sz="3500" dirty="0" smtClean="0">
                <a:solidFill>
                  <a:srgbClr val="FF0000"/>
                </a:solidFill>
                <a:latin typeface="+mj-lt"/>
              </a:rPr>
              <a:t>í</a:t>
            </a:r>
          </a:p>
          <a:p>
            <a:pPr>
              <a:buNone/>
            </a:pPr>
            <a:r>
              <a:rPr lang="cs-CZ" sz="3500" dirty="0" smtClean="0">
                <a:solidFill>
                  <a:srgbClr val="FF0000"/>
                </a:solidFill>
                <a:latin typeface="+mj-lt"/>
              </a:rPr>
              <a:t>      </a:t>
            </a:r>
            <a:r>
              <a:rPr lang="cs-CZ" sz="3500" dirty="0" smtClean="0">
                <a:latin typeface="+mj-lt"/>
              </a:rPr>
              <a:t>vaři</a:t>
            </a:r>
            <a:r>
              <a:rPr lang="cs-CZ" sz="3500" dirty="0" smtClean="0">
                <a:solidFill>
                  <a:srgbClr val="FF0000"/>
                </a:solidFill>
                <a:latin typeface="+mj-lt"/>
              </a:rPr>
              <a:t>li     </a:t>
            </a:r>
            <a:r>
              <a:rPr lang="cs-CZ" sz="3500" dirty="0" smtClean="0">
                <a:latin typeface="+mj-lt"/>
              </a:rPr>
              <a:t>vařít</a:t>
            </a:r>
            <a:r>
              <a:rPr lang="cs-CZ" sz="3500" dirty="0" smtClean="0">
                <a:solidFill>
                  <a:srgbClr val="FF0000"/>
                </a:solidFill>
                <a:latin typeface="+mj-lt"/>
              </a:rPr>
              <a:t>e </a:t>
            </a:r>
            <a:r>
              <a:rPr lang="cs-CZ" sz="3500" dirty="0" smtClean="0">
                <a:latin typeface="+mj-lt"/>
              </a:rPr>
              <a:t>…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644008" y="1916832"/>
            <a:ext cx="4038600" cy="4749276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3500" b="1" dirty="0" smtClean="0">
                <a:solidFill>
                  <a:srgbClr val="002060"/>
                </a:solidFill>
                <a:latin typeface="+mj-lt"/>
              </a:rPr>
              <a:t>MAJÍ RŮZNÉ TVARY</a:t>
            </a:r>
          </a:p>
          <a:p>
            <a:pPr>
              <a:buNone/>
            </a:pPr>
            <a:endParaRPr lang="cs-CZ" sz="3500" b="1" dirty="0" smtClean="0">
              <a:solidFill>
                <a:srgbClr val="002060"/>
              </a:solidFill>
              <a:latin typeface="+mj-lt"/>
            </a:endParaRPr>
          </a:p>
          <a:p>
            <a:pPr>
              <a:buNone/>
            </a:pPr>
            <a:endParaRPr lang="cs-CZ" sz="3500" b="1" dirty="0" smtClean="0">
              <a:solidFill>
                <a:srgbClr val="002060"/>
              </a:solidFill>
              <a:latin typeface="+mj-lt"/>
            </a:endParaRPr>
          </a:p>
          <a:p>
            <a:pPr>
              <a:buNone/>
            </a:pPr>
            <a:endParaRPr lang="cs-CZ" sz="3500" b="1" dirty="0" smtClean="0">
              <a:solidFill>
                <a:srgbClr val="002060"/>
              </a:solidFill>
              <a:latin typeface="+mj-lt"/>
            </a:endParaRPr>
          </a:p>
          <a:p>
            <a:pPr>
              <a:buNone/>
            </a:pPr>
            <a:r>
              <a:rPr lang="cs-CZ" sz="3500" dirty="0" smtClean="0">
                <a:latin typeface="+mj-lt"/>
              </a:rPr>
              <a:t>                </a:t>
            </a:r>
            <a:r>
              <a:rPr lang="cs-CZ" sz="3500" b="1" dirty="0" smtClean="0">
                <a:solidFill>
                  <a:srgbClr val="7030A0"/>
                </a:solidFill>
                <a:latin typeface="+mj-lt"/>
              </a:rPr>
              <a:t>léčit</a:t>
            </a:r>
          </a:p>
          <a:p>
            <a:pPr>
              <a:buNone/>
            </a:pPr>
            <a:r>
              <a:rPr lang="cs-CZ" sz="3500" dirty="0" smtClean="0">
                <a:latin typeface="+mj-lt"/>
              </a:rPr>
              <a:t>   léči</a:t>
            </a:r>
            <a:r>
              <a:rPr lang="cs-CZ" sz="3500" dirty="0" smtClean="0">
                <a:solidFill>
                  <a:srgbClr val="FF0000"/>
                </a:solidFill>
                <a:latin typeface="+mj-lt"/>
              </a:rPr>
              <a:t>la</a:t>
            </a:r>
            <a:r>
              <a:rPr lang="cs-CZ" sz="3500" dirty="0" smtClean="0">
                <a:latin typeface="+mj-lt"/>
              </a:rPr>
              <a:t>    léč</a:t>
            </a:r>
            <a:r>
              <a:rPr lang="cs-CZ" sz="3500" dirty="0" smtClean="0">
                <a:solidFill>
                  <a:srgbClr val="FF0000"/>
                </a:solidFill>
                <a:latin typeface="+mj-lt"/>
              </a:rPr>
              <a:t>í</a:t>
            </a:r>
            <a:r>
              <a:rPr lang="cs-CZ" sz="3500" dirty="0" smtClean="0">
                <a:latin typeface="+mj-lt"/>
              </a:rPr>
              <a:t>    vyléč</a:t>
            </a:r>
            <a:r>
              <a:rPr lang="cs-CZ" sz="3500" dirty="0" smtClean="0">
                <a:solidFill>
                  <a:srgbClr val="FF0000"/>
                </a:solidFill>
                <a:latin typeface="+mj-lt"/>
              </a:rPr>
              <a:t>í</a:t>
            </a:r>
          </a:p>
          <a:p>
            <a:pPr>
              <a:buNone/>
            </a:pPr>
            <a:r>
              <a:rPr lang="cs-CZ" sz="3500" dirty="0" smtClean="0">
                <a:solidFill>
                  <a:srgbClr val="FF0000"/>
                </a:solidFill>
                <a:latin typeface="+mj-lt"/>
              </a:rPr>
              <a:t>       </a:t>
            </a:r>
            <a:r>
              <a:rPr lang="cs-CZ" sz="3500" dirty="0" smtClean="0">
                <a:latin typeface="+mj-lt"/>
              </a:rPr>
              <a:t>léči</a:t>
            </a:r>
            <a:r>
              <a:rPr lang="cs-CZ" sz="3500" dirty="0" smtClean="0">
                <a:solidFill>
                  <a:srgbClr val="FF0000"/>
                </a:solidFill>
                <a:latin typeface="+mj-lt"/>
              </a:rPr>
              <a:t>l       </a:t>
            </a:r>
            <a:r>
              <a:rPr lang="cs-CZ" sz="3500" dirty="0" smtClean="0">
                <a:latin typeface="+mj-lt"/>
              </a:rPr>
              <a:t>léč</a:t>
            </a:r>
            <a:r>
              <a:rPr lang="cs-CZ" sz="3500" dirty="0" smtClean="0">
                <a:solidFill>
                  <a:srgbClr val="FF0000"/>
                </a:solidFill>
                <a:latin typeface="+mj-lt"/>
              </a:rPr>
              <a:t>íme </a:t>
            </a:r>
            <a:r>
              <a:rPr lang="cs-CZ" sz="3500" dirty="0" smtClean="0">
                <a:latin typeface="+mj-lt"/>
              </a:rPr>
              <a:t>…</a:t>
            </a:r>
            <a:endParaRPr lang="cs-CZ" sz="3500" dirty="0">
              <a:latin typeface="+mj-lt"/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411760" y="704088"/>
            <a:ext cx="4176464" cy="996720"/>
          </a:xfrm>
          <a:prstGeom prst="roundRect">
            <a:avLst/>
          </a:prstGeom>
          <a:solidFill>
            <a:srgbClr val="CCFF33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atin typeface="+mj-lt"/>
              </a:rPr>
              <a:t>SLOVA OHEBNÁ</a:t>
            </a:r>
            <a:endParaRPr lang="cs-CZ" sz="4000" dirty="0">
              <a:latin typeface="+mj-lt"/>
            </a:endParaRPr>
          </a:p>
        </p:txBody>
      </p:sp>
      <p:sp>
        <p:nvSpPr>
          <p:cNvPr id="8" name="Šrafovaná šipka doprava 7"/>
          <p:cNvSpPr/>
          <p:nvPr/>
        </p:nvSpPr>
        <p:spPr>
          <a:xfrm>
            <a:off x="3131840" y="2060848"/>
            <a:ext cx="1080120" cy="43204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" name="Picture 2" descr="C:\Users\PC4\AppData\Local\Microsoft\Windows\Temporary Internet Files\Content.IE5\GW5N3H0L\MC9002792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708920"/>
            <a:ext cx="1224136" cy="1763391"/>
          </a:xfrm>
          <a:prstGeom prst="rect">
            <a:avLst/>
          </a:prstGeom>
          <a:noFill/>
        </p:spPr>
      </p:pic>
      <p:pic>
        <p:nvPicPr>
          <p:cNvPr id="12" name="Picture 8" descr="C:\Users\PC4\AppData\Local\Microsoft\Windows\Temporary Internet Files\Content.IE5\5ND8DB6I\MC90042416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708920"/>
            <a:ext cx="1009119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5292080" y="4725144"/>
            <a:ext cx="2160240" cy="648072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2411760" y="4725144"/>
            <a:ext cx="1584176" cy="648072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6516216" y="2780928"/>
            <a:ext cx="1584176" cy="648072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3491880" y="2780928"/>
            <a:ext cx="2016224" cy="648072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539552" y="2780928"/>
            <a:ext cx="1872208" cy="648072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8291264" cy="494214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800" b="1" dirty="0" smtClean="0">
                <a:solidFill>
                  <a:srgbClr val="C00000"/>
                </a:solidFill>
              </a:rPr>
              <a:t> </a:t>
            </a:r>
            <a:r>
              <a:rPr lang="cs-CZ" sz="3500" b="1" dirty="0" smtClean="0">
                <a:solidFill>
                  <a:srgbClr val="C00000"/>
                </a:solidFill>
                <a:latin typeface="+mj-lt"/>
              </a:rPr>
              <a:t>NESKLOŇUJÍ SE</a:t>
            </a:r>
          </a:p>
          <a:p>
            <a:pPr>
              <a:buNone/>
            </a:pPr>
            <a:r>
              <a:rPr lang="cs-CZ" sz="3500" b="1" dirty="0" smtClean="0">
                <a:solidFill>
                  <a:srgbClr val="C00000"/>
                </a:solidFill>
                <a:latin typeface="+mj-lt"/>
              </a:rPr>
              <a:t> NEČASUJÍ  SE </a:t>
            </a:r>
          </a:p>
          <a:p>
            <a:pPr marL="514350" indent="-514350">
              <a:lnSpc>
                <a:spcPct val="170000"/>
              </a:lnSpc>
              <a:buNone/>
            </a:pPr>
            <a:r>
              <a:rPr lang="cs-CZ" sz="3200" dirty="0" smtClean="0"/>
              <a:t> </a:t>
            </a:r>
            <a:r>
              <a:rPr lang="cs-CZ" sz="4000" dirty="0" smtClean="0">
                <a:latin typeface="+mj-lt"/>
              </a:rPr>
              <a:t>příslovce            předložky            spojky</a:t>
            </a:r>
          </a:p>
          <a:p>
            <a:pPr marL="514350" indent="-514350">
              <a:lnSpc>
                <a:spcPct val="170000"/>
              </a:lnSpc>
              <a:buNone/>
            </a:pPr>
            <a:r>
              <a:rPr lang="cs-CZ" sz="3200" dirty="0" smtClean="0">
                <a:latin typeface="+mj-lt"/>
              </a:rPr>
              <a:t>  </a:t>
            </a:r>
            <a:r>
              <a:rPr lang="cs-CZ" sz="3600" dirty="0" smtClean="0">
                <a:solidFill>
                  <a:srgbClr val="7030A0"/>
                </a:solidFill>
                <a:latin typeface="+mj-lt"/>
              </a:rPr>
              <a:t>tady, zítra             pod, vedle           ale, protože</a:t>
            </a:r>
          </a:p>
          <a:p>
            <a:pPr marL="514350" indent="-514350">
              <a:lnSpc>
                <a:spcPct val="170000"/>
              </a:lnSpc>
              <a:buNone/>
            </a:pPr>
            <a:r>
              <a:rPr lang="cs-CZ" sz="4000" dirty="0" smtClean="0">
                <a:latin typeface="+mj-lt"/>
              </a:rPr>
              <a:t>                   částice               citoslovce</a:t>
            </a:r>
          </a:p>
          <a:p>
            <a:pPr marL="514350" indent="-514350">
              <a:lnSpc>
                <a:spcPct val="120000"/>
              </a:lnSpc>
              <a:buNone/>
            </a:pPr>
            <a:r>
              <a:rPr lang="cs-CZ" sz="3600" dirty="0" smtClean="0">
                <a:latin typeface="+mj-lt"/>
              </a:rPr>
              <a:t>                      </a:t>
            </a:r>
            <a:r>
              <a:rPr lang="cs-CZ" sz="3600" dirty="0" smtClean="0">
                <a:solidFill>
                  <a:srgbClr val="7030A0"/>
                </a:solidFill>
                <a:latin typeface="+mj-lt"/>
              </a:rPr>
              <a:t>kéž, ať                   cink, haf</a:t>
            </a:r>
            <a:endParaRPr lang="cs-CZ" sz="3500" b="1" dirty="0" smtClean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244280" cy="458210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3500" b="1" dirty="0" smtClean="0">
                <a:solidFill>
                  <a:srgbClr val="002060"/>
                </a:solidFill>
                <a:latin typeface="+mj-lt"/>
              </a:rPr>
              <a:t>  MAJÍ JEN JEDEN TVAR</a:t>
            </a:r>
            <a:endParaRPr lang="cs-CZ" sz="3500" dirty="0">
              <a:latin typeface="+mj-lt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11760" y="476672"/>
            <a:ext cx="4176464" cy="792088"/>
          </a:xfrm>
          <a:prstGeom prst="roundRect">
            <a:avLst/>
          </a:prstGeom>
          <a:solidFill>
            <a:srgbClr val="CCFF33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atin typeface="+mj-lt"/>
              </a:rPr>
              <a:t>SLOVA NEOHEBNÁ</a:t>
            </a:r>
            <a:endParaRPr lang="cs-CZ" sz="4000" dirty="0">
              <a:latin typeface="+mj-lt"/>
            </a:endParaRPr>
          </a:p>
        </p:txBody>
      </p:sp>
      <p:sp>
        <p:nvSpPr>
          <p:cNvPr id="6" name="Šrafovaná šipka doprava 5"/>
          <p:cNvSpPr/>
          <p:nvPr/>
        </p:nvSpPr>
        <p:spPr>
          <a:xfrm>
            <a:off x="3491880" y="1844824"/>
            <a:ext cx="1080120" cy="43204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526</TotalTime>
  <Words>389</Words>
  <Application>Microsoft Office PowerPoint</Application>
  <PresentationFormat>Předvádění na obrazovce (4:3)</PresentationFormat>
  <Paragraphs>160</Paragraphs>
  <Slides>11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Tok</vt:lpstr>
      <vt:lpstr>Snímek 1</vt:lpstr>
      <vt:lpstr>Snímek 2</vt:lpstr>
      <vt:lpstr> SLOVNÍ  DRUHY</vt:lpstr>
      <vt:lpstr>            Přiřaď číslům slovní druhy</vt:lpstr>
      <vt:lpstr>               </vt:lpstr>
      <vt:lpstr>Snímek 6</vt:lpstr>
      <vt:lpstr>SLOVA OHEBNÁ</vt:lpstr>
      <vt:lpstr>SLOVA OHEBNÁ</vt:lpstr>
      <vt:lpstr>Snímek 9</vt:lpstr>
      <vt:lpstr>          Vyber slova ohebná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SLOVNÍ DRUHY</dc:title>
  <dc:creator>PC4</dc:creator>
  <cp:lastModifiedBy>PC4</cp:lastModifiedBy>
  <cp:revision>112</cp:revision>
  <dcterms:created xsi:type="dcterms:W3CDTF">2013-09-14T15:50:46Z</dcterms:created>
  <dcterms:modified xsi:type="dcterms:W3CDTF">2014-01-21T18:12:15Z</dcterms:modified>
</cp:coreProperties>
</file>