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6" r:id="rId4"/>
    <p:sldId id="260" r:id="rId5"/>
    <p:sldId id="266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9" r:id="rId20"/>
    <p:sldId id="275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3A0FE-DF90-4AF7-A222-FFBD1523EC8A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2D12F-264A-4F53-9781-9369C2428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66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http://vera-tydlitatova.eblog.cz/pred-triceti-tremi-lety-se-zrodila-charta-77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D12F-264A-4F53-9781-9369C242858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06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http://cs.wikipedia.org/wiki/Jan_Pato%C4%8Dka#mediaviewer/Soubor:Patocka_1971.jpg</a:t>
            </a:r>
          </a:p>
          <a:p>
            <a:r>
              <a:rPr lang="cs-CZ" dirty="0" smtClean="0"/>
              <a:t>http://cs.wikipedia.org/wiki/Ji%C5%99%C3%AD_N%C4%9Bmec#mediaviewer/Soubor:Jiri_Nemec_1983_1.jpg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D12F-264A-4F53-9781-9369C242858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06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http://cs.wikipedia.org/wiki/V%C3%A1clav_Havel#mediaviewer/Soubor:V%C3%A1clav_Havel_cut_out.jpg</a:t>
            </a:r>
          </a:p>
          <a:p>
            <a:r>
              <a:rPr lang="cs-CZ" dirty="0" smtClean="0"/>
              <a:t>http://cs.wikipedia.org/wiki/Pavel_Kohout_(spisovatel)#mediaviewer/Soubor:2008.03.12._Pavel_Kohout_by_Kubik_02.JPG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D12F-264A-4F53-9781-9369C242858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081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http://commons.wikimedia.org/wiki/File:Ludv%C3%ADk_Vacul%C3%ADk_2009a.jpg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D12F-264A-4F53-9781-9369C242858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558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http://commons.wikimedia.org/wiki/File:Ludv%C3%ADk_Vacul%C3%ADk,_2010.jpg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D12F-264A-4F53-9781-9369C242858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12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5292-496B-4D3C-A547-4736D3F01F6F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F62-0D81-4230-A078-54B4D72045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67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5292-496B-4D3C-A547-4736D3F01F6F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F62-0D81-4230-A078-54B4D72045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8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5292-496B-4D3C-A547-4736D3F01F6F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F62-0D81-4230-A078-54B4D72045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62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5292-496B-4D3C-A547-4736D3F01F6F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F62-0D81-4230-A078-54B4D72045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94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5292-496B-4D3C-A547-4736D3F01F6F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F62-0D81-4230-A078-54B4D72045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95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5292-496B-4D3C-A547-4736D3F01F6F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F62-0D81-4230-A078-54B4D72045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6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5292-496B-4D3C-A547-4736D3F01F6F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F62-0D81-4230-A078-54B4D72045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63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5292-496B-4D3C-A547-4736D3F01F6F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F62-0D81-4230-A078-54B4D72045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58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5292-496B-4D3C-A547-4736D3F01F6F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F62-0D81-4230-A078-54B4D72045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34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5292-496B-4D3C-A547-4736D3F01F6F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F62-0D81-4230-A078-54B4D72045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90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5292-496B-4D3C-A547-4736D3F01F6F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F62-0D81-4230-A078-54B4D72045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59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F5292-496B-4D3C-A547-4736D3F01F6F}" type="datetimeFigureOut">
              <a:rPr lang="cs-CZ" smtClean="0"/>
              <a:t>28.5.2014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5EF62-0D81-4230-A078-54B4D72045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73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260648"/>
            <a:ext cx="8364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Arial" charset="0"/>
              <a:buChar char="•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Každý rok měla Charta 77 trojici mluvčí, kteří ručili za pravost </a:t>
            </a:r>
          </a:p>
          <a:p>
            <a:pPr algn="ctr"/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dokumentů.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268760"/>
            <a:ext cx="9116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Arial" charset="0"/>
              <a:buChar char="•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Reakce vlády na Chartu 77 byla ostrá; oficiální tisk označil Chartu 77 </a:t>
            </a:r>
          </a:p>
          <a:p>
            <a:pPr algn="ctr"/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„protistátní, protisocialistické, demagogické a hanlivé psaní“.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2527782"/>
            <a:ext cx="8138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Arial" charset="0"/>
              <a:buChar char="•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Jednotliví signatáři byli popisováni jako ztroskotanci, agenti </a:t>
            </a:r>
          </a:p>
          <a:p>
            <a:pPr algn="ctr"/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imperialismu, zkrachovalí politici, mezinárodní dobrodruhové…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1391" y="3573016"/>
            <a:ext cx="658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Ti, kteří podepsali, byli postiženi řadou represí: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5437" y="4806574"/>
            <a:ext cx="226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vyhozeni z práce</a:t>
            </a:r>
            <a:endParaRPr lang="cs-CZ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Přímá spojnice se šipkou 10"/>
          <p:cNvCxnSpPr>
            <a:stCxn id="7" idx="2"/>
          </p:cNvCxnSpPr>
          <p:nvPr/>
        </p:nvCxnSpPr>
        <p:spPr>
          <a:xfrm flipH="1">
            <a:off x="2771800" y="4034681"/>
            <a:ext cx="1590107" cy="12335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27285" y="5790455"/>
            <a:ext cx="384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dětem bylo odepřeno studium</a:t>
            </a:r>
            <a:endParaRPr lang="cs-CZ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4" name="Přímá spojnice se šipkou 13"/>
          <p:cNvCxnSpPr>
            <a:stCxn id="7" idx="2"/>
          </p:cNvCxnSpPr>
          <p:nvPr/>
        </p:nvCxnSpPr>
        <p:spPr>
          <a:xfrm flipH="1">
            <a:off x="3347864" y="4034681"/>
            <a:ext cx="1014043" cy="17006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252798" y="4344909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přišli o ŘP</a:t>
            </a:r>
            <a:endParaRPr lang="cs-CZ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27285" y="5273625"/>
            <a:ext cx="2940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byli nuceni k emigraci</a:t>
            </a:r>
            <a:endParaRPr lang="cs-CZ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Přímá spojnice se šipkou 20"/>
          <p:cNvCxnSpPr>
            <a:stCxn id="7" idx="2"/>
          </p:cNvCxnSpPr>
          <p:nvPr/>
        </p:nvCxnSpPr>
        <p:spPr>
          <a:xfrm flipH="1">
            <a:off x="2151049" y="4034681"/>
            <a:ext cx="2210858" cy="7718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7" idx="2"/>
          </p:cNvCxnSpPr>
          <p:nvPr/>
        </p:nvCxnSpPr>
        <p:spPr>
          <a:xfrm flipH="1">
            <a:off x="1753530" y="4034681"/>
            <a:ext cx="2608377" cy="3859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5166781" y="4344908"/>
            <a:ext cx="3806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jim </a:t>
            </a:r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odebírána občanství</a:t>
            </a:r>
            <a:endParaRPr lang="cs-CZ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6" name="Přímá spojnice se šipkou 25"/>
          <p:cNvCxnSpPr>
            <a:stCxn id="7" idx="2"/>
          </p:cNvCxnSpPr>
          <p:nvPr/>
        </p:nvCxnSpPr>
        <p:spPr>
          <a:xfrm>
            <a:off x="4361907" y="4034681"/>
            <a:ext cx="804874" cy="3859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5166781" y="4800244"/>
            <a:ext cx="3690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byli zadržováni státní policií</a:t>
            </a:r>
            <a:endParaRPr lang="cs-CZ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0" name="Přímá spojnice se šipkou 29"/>
          <p:cNvCxnSpPr>
            <a:stCxn id="7" idx="2"/>
          </p:cNvCxnSpPr>
          <p:nvPr/>
        </p:nvCxnSpPr>
        <p:spPr>
          <a:xfrm>
            <a:off x="4361907" y="4034681"/>
            <a:ext cx="804874" cy="8503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5166781" y="5268239"/>
            <a:ext cx="3376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yli biti</a:t>
            </a:r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mučeni, 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souzeni </a:t>
            </a:r>
          </a:p>
          <a:p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vězněni</a:t>
            </a:r>
            <a:endParaRPr lang="cs-CZ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3" name="Přímá spojnice se šipkou 32"/>
          <p:cNvCxnSpPr>
            <a:stCxn id="7" idx="2"/>
          </p:cNvCxnSpPr>
          <p:nvPr/>
        </p:nvCxnSpPr>
        <p:spPr>
          <a:xfrm>
            <a:off x="4361907" y="4034681"/>
            <a:ext cx="804874" cy="14697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32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17" grpId="0"/>
      <p:bldP spid="24" grpId="0"/>
      <p:bldP spid="28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712016" y="332656"/>
            <a:ext cx="36714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Literatura oficiální</a:t>
            </a:r>
            <a:endParaRPr lang="cs-CZ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54742" y="978987"/>
            <a:ext cx="7411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literatura, která mohla vycházet v normalizačním období,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4742" y="2204864"/>
            <a:ext cx="9095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vedle čítankových a zprofanovaných autorů řada vynikajících autorů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Ladislav Fuks, Ota Pavel, Vladimír </a:t>
            </a:r>
            <a:r>
              <a:rPr lang="cs-CZ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Körner</a:t>
            </a:r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Vladimír Páral, Bohumil </a:t>
            </a:r>
          </a:p>
          <a:p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Hrabal…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25723" y="3949605"/>
            <a:ext cx="8762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tyto autory literární zákazy záhadným způsobem minuly nebo mohli 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svá díla vydávat po nějakém ústupku režimu.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25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01769" y="188640"/>
            <a:ext cx="4540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Literatura samizdatová</a:t>
            </a:r>
            <a:endParaRPr lang="cs-CZ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6856" y="1019347"/>
            <a:ext cx="60484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spojeno s Ludvíkem Vaculíkem, který se </a:t>
            </a:r>
          </a:p>
          <a:p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rozhodl, že odmítnuté texty (v oficiálním </a:t>
            </a:r>
          </a:p>
          <a:p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nakladatelství) bude se svými přáteli přepisovat</a:t>
            </a:r>
          </a:p>
          <a:p>
            <a:endParaRPr 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stroji a vázat v knihařství.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060" y="1412776"/>
            <a:ext cx="2481064" cy="417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70432" y="3960221"/>
            <a:ext cx="191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Edice Petlice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31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4419" y="260648"/>
            <a:ext cx="35022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Literatura exilová</a:t>
            </a:r>
            <a:endParaRPr lang="cs-CZ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124744"/>
            <a:ext cx="90396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nešlo jen o literaturu exulantů, ale i o knihy „domácích“ spisovatelů,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kteří neměli jinou možnost publikace.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3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04011" y="279553"/>
            <a:ext cx="45576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Exilová nakladatelství</a:t>
            </a:r>
            <a:endParaRPr lang="cs-CZ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6" y="1196752"/>
            <a:ext cx="1938352" cy="461665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  <a:r>
              <a:rPr lang="cs-CZ" sz="2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publishers</a:t>
            </a:r>
            <a:endParaRPr lang="cs-CZ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88149"/>
            <a:ext cx="2969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oronto, 1971 - 1993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2516497"/>
            <a:ext cx="4836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Zdena Salivarová a Josef Škvorecký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3180811"/>
            <a:ext cx="3546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vydalo přes 200 publikací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47470" y="3933056"/>
            <a:ext cx="6423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díla Josefa Škvoreckého, Pavla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igrida, Milana 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Kundery, Bohumila Hrabala…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1146" y="5085184"/>
            <a:ext cx="5554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Slovník československých spisovatelů – 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Jiří Brabec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28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76672"/>
            <a:ext cx="1518364" cy="461665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Rozmluvy</a:t>
            </a:r>
            <a:endParaRPr lang="cs-CZ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317187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Londýn, 1982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988840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vydáno přes 70 titulů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2708920"/>
            <a:ext cx="8077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tvorba esejistická a beletristická – Ivan Klíma, Václav Havel…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20571" y="3645024"/>
            <a:ext cx="938077" cy="461665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cs-CZ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4380529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Kolín nad Rýnem, 1971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5159343"/>
            <a:ext cx="3122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vydáno přes 180 titulů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5" y="5883358"/>
            <a:ext cx="411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oliticky orientovaná literatura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2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93311" y="476672"/>
            <a:ext cx="1836593" cy="461665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Konfrontace</a:t>
            </a:r>
            <a:endParaRPr lang="cs-CZ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3311" y="1263551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Curych, 1973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93311" y="1916832"/>
            <a:ext cx="4828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vycházela zde hlavně literatura faktu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93311" y="2738964"/>
            <a:ext cx="2782300" cy="461665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Poezie mimo domov</a:t>
            </a:r>
            <a:endParaRPr lang="cs-CZ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93311" y="3486199"/>
            <a:ext cx="339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Mnichov, polovina 70.let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93311" y="414908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Daniel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Strož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84413" y="4869160"/>
            <a:ext cx="8559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vydávána exilová poezie – Karel Kryl, Ivan Diviš, Václav Havel…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83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627784" y="260648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Samizdatové edice</a:t>
            </a:r>
            <a:endParaRPr lang="cs-CZ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1196752"/>
            <a:ext cx="10983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Petlice</a:t>
            </a:r>
            <a:endParaRPr lang="cs-CZ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1772250"/>
            <a:ext cx="303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Ludvík Vaculík, 1972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234888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vycházela zde díla Ivana Klímy, Ludvíka Vaculíka,  Jaroslava Seiferta, Evy Kantůrkové, Václava Havla…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46390" y="3429000"/>
            <a:ext cx="22813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Edice Expedice</a:t>
            </a:r>
            <a:endParaRPr lang="cs-CZ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46390" y="4060450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polovina 70. let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8674" y="4564423"/>
            <a:ext cx="24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anželé Havlovi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86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76672"/>
            <a:ext cx="22829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Česká expedice</a:t>
            </a:r>
            <a:endParaRPr lang="cs-CZ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998482"/>
            <a:ext cx="2845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1978, Jaromír Hořec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1772816"/>
            <a:ext cx="27622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Pražská imaginace</a:t>
            </a:r>
            <a:endParaRPr lang="cs-CZ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4849" y="2420888"/>
            <a:ext cx="4250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polovina 80. let, Václav Kadlec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56362" y="3068960"/>
            <a:ext cx="30180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Kvart</a:t>
            </a:r>
          </a:p>
          <a:p>
            <a:r>
              <a:rPr lang="cs-CZ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Popelnice</a:t>
            </a:r>
          </a:p>
          <a:p>
            <a:r>
              <a:rPr lang="cs-CZ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Kramerov</a:t>
            </a:r>
            <a:r>
              <a:rPr lang="cs-CZ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expedice</a:t>
            </a:r>
            <a:endParaRPr lang="cs-CZ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36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3" y="2579905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PROKOP,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Přehled české literatury 20. století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Sokolov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O.K.Soft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, 1998. 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38-40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Strana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[Obr.1][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cit.2014-04-22].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www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vera-tydlitatova.eblog.cz/pred-triceti-tremi-lety-se-zrodila-charta-77&gt;.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88688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Johana Hřivnová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Český 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Literatura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19. a 20. století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Česká literatura let 1968 – 1989 1.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VY_32_INOVACE_36.17.HRI.CJ.9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28. 04. </a:t>
                      </a: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78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1" y="380476"/>
            <a:ext cx="835292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[Obr.2][cit.2014-04-22].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www:&lt;http://cs.wikipedia.org/wiki/Jan_Pato%C4%8Dka#mediaviewer/Soubor:Patocka_1971.jpg&gt;.</a:t>
            </a:r>
          </a:p>
          <a:p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[Obr.3][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cit.2014-04-22].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cs.wikipedia.org/wiki/Ji%C5%99%C3%AD_N%C4%9Bmec#mediaviewer/Soubor:Jiri_Nemec_1983_1.jpg&gt;.</a:t>
            </a: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8</a:t>
            </a: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Obr.4][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cit.2014-04-22].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cs.wikipedia.org/wiki/V%C3%A1clav_Havel#mediaviewer/Soubor:V%C3%A1clav_Havel_cut_out.jpg&gt;.</a:t>
            </a: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Obr.5][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cit.2014-04-22].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://cs.wikipedia.org/wiki/Pavel_Kohout_(spisovatel)#mediaviewer/Soubor:2008.03.12._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Pavel_Kohout_by_Kubik_02.JPG&gt;.</a:t>
            </a: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9</a:t>
            </a: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Obr.6][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cit.2014-04-22].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commons.wikimedia.org/wiki/File:Ludv%C3%ADk_Vacul%C3%ADk_2009a.jpg&gt;.</a:t>
            </a: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1698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260648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12</a:t>
            </a: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[Obr.7][cit.2014-04-22].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www:&lt;http://commons.wikimedia.org/wiki/File:Ludv%C3%ADk_Vacul%C3%ADk,_2010.jpg&gt;.</a:t>
            </a:r>
          </a:p>
        </p:txBody>
      </p:sp>
    </p:spTree>
    <p:extLst>
      <p:ext uri="{BB962C8B-B14F-4D97-AF65-F5344CB8AC3E}">
        <p14:creationId xmlns:p14="http://schemas.microsoft.com/office/powerpoint/2010/main" val="381983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Česká literatura 1968 – 1989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1 - ÚVOD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40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95481" y="3947864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Normalizační proces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59922" y="1381344"/>
            <a:ext cx="3982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pád vojsk Varšavské smlouvy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59922" y="2439359"/>
            <a:ext cx="3873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ohřbení veškerých nadějí na 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lepší život z jara 1968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Šipka doprava se zářezem 5"/>
          <p:cNvSpPr/>
          <p:nvPr/>
        </p:nvSpPr>
        <p:spPr>
          <a:xfrm>
            <a:off x="7617012" y="395626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145925" y="4797152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let nesvobody</a:t>
            </a:r>
            <a:endParaRPr lang="cs-CZ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67544" y="2593558"/>
            <a:ext cx="30187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21. </a:t>
            </a:r>
            <a:r>
              <a:rPr lang="cs-CZ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rpen 1968</a:t>
            </a:r>
            <a:endParaRPr lang="cs-CZ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3486319" y="1772816"/>
            <a:ext cx="1173603" cy="82074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stCxn id="8" idx="3"/>
          </p:cNvCxnSpPr>
          <p:nvPr/>
        </p:nvCxnSpPr>
        <p:spPr>
          <a:xfrm flipV="1">
            <a:off x="3486319" y="2916723"/>
            <a:ext cx="1173603" cy="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486319" y="3239889"/>
            <a:ext cx="1173603" cy="83718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6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332656"/>
            <a:ext cx="40138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Důsledky normalizace:</a:t>
            </a:r>
            <a:endParaRPr lang="cs-CZ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917431"/>
            <a:ext cx="5040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</a:t>
            </a:r>
            <a:endParaRPr lang="cs-CZ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5576" y="978985"/>
            <a:ext cx="6782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Postupná likvidace všech nekomunistických </a:t>
            </a:r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periodik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51520" y="1509441"/>
            <a:ext cx="5020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</a:t>
            </a:r>
            <a:endParaRPr lang="cs-CZ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3581" y="1628800"/>
            <a:ext cx="7838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Zákaz publikování mnohých autorů – </a:t>
            </a:r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Milan Kundera, Václav </a:t>
            </a:r>
          </a:p>
          <a:p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Havel, Pavel Tigrid, Ludvík Vaculík, Arnošt Lustig, Josef </a:t>
            </a:r>
          </a:p>
          <a:p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Škvorecký, Ladislav Mňačko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1519" y="2829129"/>
            <a:ext cx="5020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</a:t>
            </a:r>
            <a:endParaRPr lang="cs-CZ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38209" y="2877632"/>
            <a:ext cx="780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Byl vydán seznam zakázaných autorů a knih – </a:t>
            </a:r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Jde o 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miliony vyřazených titulů, 130 filmů se stalo „trezorovými“.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36148" y="3708629"/>
            <a:ext cx="5020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</a:t>
            </a:r>
            <a:endParaRPr lang="cs-CZ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3580" y="3770183"/>
            <a:ext cx="7625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Literární ilegalita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spisovatelé, kteří neemigrovali, ale byli </a:t>
            </a:r>
          </a:p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nevyhovující = </a:t>
            </a:r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SAMIZDATOVÁ LITERATURA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57611" y="4601180"/>
            <a:ext cx="5020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5.</a:t>
            </a:r>
            <a:endParaRPr lang="cs-CZ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38209" y="4662734"/>
            <a:ext cx="29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Exilová nakladatelství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4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15193"/>
            <a:ext cx="13239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506097" y="1196751"/>
            <a:ext cx="6131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neformální československá občanská iniciativa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0326" y="2043513"/>
            <a:ext cx="8023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Arial" charset="0"/>
              <a:buChar char="•"/>
            </a:pP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kritizovala politickou a státní moc za nedodržování lidských </a:t>
            </a:r>
          </a:p>
          <a:p>
            <a:pPr algn="ctr"/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občanských práv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72094" y="328498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působila v letech 1977 - 1992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15616" y="4163888"/>
            <a:ext cx="7293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název vznikl podle dokumentu Charta 77 z 1.ledna 1977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560185" y="404663"/>
            <a:ext cx="20236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Charta 77</a:t>
            </a:r>
            <a:endParaRPr lang="cs-CZ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9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259632" y="332656"/>
            <a:ext cx="68817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Autoři, organizátoři, první signatáři</a:t>
            </a:r>
            <a:endParaRPr lang="cs-CZ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264024" cy="429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87624" y="5877272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 Patočka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40" y="1412776"/>
            <a:ext cx="3264024" cy="429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892895" y="5861620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Jiří Němec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8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456384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06643" y="5785016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Václav Havel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429000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899800" y="5785015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Pavel Kohout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69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217540" cy="429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57566" y="5750704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Pavel Kohout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914333" y="1739720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Jiří Hájek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846206" y="2811909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Jiří Němec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317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843</Words>
  <Application>Microsoft Office PowerPoint</Application>
  <PresentationFormat>Předvádění na obrazovce (4:3)</PresentationFormat>
  <Paragraphs>183</Paragraphs>
  <Slides>21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Prezentace aplikace PowerPoint</vt:lpstr>
      <vt:lpstr>Prezentace aplikace PowerPoint</vt:lpstr>
      <vt:lpstr>Česká literatura 1968 – 1989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Hrivnova</dc:creator>
  <cp:lastModifiedBy>Hrivnova</cp:lastModifiedBy>
  <cp:revision>24</cp:revision>
  <dcterms:created xsi:type="dcterms:W3CDTF">2014-04-11T11:15:03Z</dcterms:created>
  <dcterms:modified xsi:type="dcterms:W3CDTF">2014-05-28T11:32:46Z</dcterms:modified>
</cp:coreProperties>
</file>