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59" r:id="rId20"/>
    <p:sldId id="272" r:id="rId21"/>
    <p:sldId id="277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7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75B9F-1625-4DEC-B1F6-9819743C691F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632F9-B1E8-4F9C-9448-3667827542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67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http://cs.wikipedia.org/wiki/Skupina_42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632F9-B1E8-4F9C-9448-3667827542A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22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http://commons.wikimedia.org/wiki/File:Milan_Uhde_2013.JPG</a:t>
            </a:r>
          </a:p>
          <a:p>
            <a:r>
              <a:rPr lang="cs-CZ" dirty="0" smtClean="0"/>
              <a:t>http://commons.wikimedia.org/wiki/File:Milan_Kundera.jpg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632F9-B1E8-4F9C-9448-3667827542A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35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http://commons.wikimedia.org/wiki/File:Prvn%C3%AD_%C4%8D%C3%ADslo_RP.gif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632F9-B1E8-4F9C-9448-3667827542A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440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http://cs.wikipedia.org/wiki/Jaroslav_Seifert#mediaviewer/Soubor:Signature_of_Jaroslav_Seifert.jpg</a:t>
            </a:r>
          </a:p>
          <a:p>
            <a:r>
              <a:rPr lang="cs-CZ" dirty="0" smtClean="0"/>
              <a:t>http://commons.wikimedia.org/wiki/File:Jaroslav_Seifert_1981_foto_Hana_Hamplov%C3%A1.jpg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632F9-B1E8-4F9C-9448-3667827542A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607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http://commons.wikimedia.org/wiki/File:Medal_Nobel_Peace_Prize.jpg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632F9-B1E8-4F9C-9448-3667827542A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32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D67A-9D6B-416C-A4C2-88D9B6638BA2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94B-35BB-4A77-85FA-8B20BB24F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60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D67A-9D6B-416C-A4C2-88D9B6638BA2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94B-35BB-4A77-85FA-8B20BB24F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68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D67A-9D6B-416C-A4C2-88D9B6638BA2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94B-35BB-4A77-85FA-8B20BB24F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72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D67A-9D6B-416C-A4C2-88D9B6638BA2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94B-35BB-4A77-85FA-8B20BB24F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6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D67A-9D6B-416C-A4C2-88D9B6638BA2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94B-35BB-4A77-85FA-8B20BB24F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D67A-9D6B-416C-A4C2-88D9B6638BA2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94B-35BB-4A77-85FA-8B20BB24F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44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D67A-9D6B-416C-A4C2-88D9B6638BA2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94B-35BB-4A77-85FA-8B20BB24F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48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D67A-9D6B-416C-A4C2-88D9B6638BA2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94B-35BB-4A77-85FA-8B20BB24F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63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D67A-9D6B-416C-A4C2-88D9B6638BA2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94B-35BB-4A77-85FA-8B20BB24F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97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D67A-9D6B-416C-A4C2-88D9B6638BA2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94B-35BB-4A77-85FA-8B20BB24F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34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D67A-9D6B-416C-A4C2-88D9B6638BA2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694B-35BB-4A77-85FA-8B20BB24F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74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CD67A-9D6B-416C-A4C2-88D9B6638BA2}" type="datetimeFigureOut">
              <a:rPr lang="cs-CZ" smtClean="0"/>
              <a:t>29.4.2014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C694B-35BB-4A77-85FA-8B20BB24F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23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7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rivnova\AppData\Local\Microsoft\Windows\Temporary Internet Files\Content.IE5\IHWL9WUH\MP90042209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22" y="3261177"/>
            <a:ext cx="3744416" cy="330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79912" y="332656"/>
            <a:ext cx="185358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/>
              <a:t>KVĚTŇÁCI</a:t>
            </a:r>
            <a:endParaRPr lang="cs-CZ" sz="32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1268760"/>
            <a:ext cx="469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stupuje do literatury v 50. letech</a:t>
            </a:r>
          </a:p>
          <a:p>
            <a:pPr marL="285750" indent="-285750"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eskupení spisovatelů kolem časopisu Květen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20608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POEZIE</a:t>
            </a:r>
            <a:endParaRPr lang="cs-CZ" b="1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547664" y="2060848"/>
            <a:ext cx="363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- spojovala je „poezie všedního dne“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47664" y="2430180"/>
            <a:ext cx="7708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inspirací byla každodennost, založena na pozorování = verše často sklouzávají </a:t>
            </a:r>
          </a:p>
          <a:p>
            <a:r>
              <a:rPr lang="cs-CZ" dirty="0" smtClean="0"/>
              <a:t>k popisnosti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547664" y="3076511"/>
            <a:ext cx="210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dirty="0"/>
              <a:t>j</a:t>
            </a:r>
            <a:r>
              <a:rPr lang="cs-CZ" dirty="0" smtClean="0"/>
              <a:t>ednoduchá poezie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11560" y="37890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AUTOŘI</a:t>
            </a:r>
            <a:endParaRPr lang="cs-CZ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1560" y="4365104"/>
            <a:ext cx="163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Miroslav Holub</a:t>
            </a:r>
            <a:endParaRPr lang="cs-CZ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429241" y="4349275"/>
            <a:ext cx="158351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Achilles a želva</a:t>
            </a:r>
            <a:endParaRPr lang="cs-CZ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11560" y="5092134"/>
            <a:ext cx="141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Karel </a:t>
            </a:r>
            <a:r>
              <a:rPr lang="cs-CZ" b="1" i="1" dirty="0" err="1" smtClean="0">
                <a:solidFill>
                  <a:schemeClr val="tx2">
                    <a:lumMod val="75000"/>
                  </a:schemeClr>
                </a:solidFill>
              </a:rPr>
              <a:t>Šiktanc</a:t>
            </a:r>
            <a:endParaRPr lang="cs-CZ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429241" y="5092134"/>
            <a:ext cx="165782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Jak se trhá orloj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85224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7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5816" y="260648"/>
            <a:ext cx="295183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/>
              <a:t>HOST DO DOMU</a:t>
            </a:r>
            <a:endParaRPr lang="cs-CZ" sz="3200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2205" y="1220252"/>
            <a:ext cx="506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i="1" dirty="0" smtClean="0"/>
              <a:t>skupina kolem brněnského časopisu Host do domu</a:t>
            </a:r>
            <a:endParaRPr lang="cs-CZ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2205" y="1589584"/>
            <a:ext cx="8058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- Host do domu byl časopis pro autory, kteří se po literární odmlce vracejí  a také pro </a:t>
            </a:r>
          </a:p>
          <a:p>
            <a:r>
              <a:rPr lang="cs-CZ" i="1" dirty="0" smtClean="0"/>
              <a:t>začínající autory. 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82205" y="2708920"/>
            <a:ext cx="190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2060"/>
                </a:solidFill>
              </a:rPr>
              <a:t>Oldřich Mikulášek</a:t>
            </a:r>
            <a:endParaRPr lang="cs-CZ" b="1" i="1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2204" y="2243569"/>
            <a:ext cx="924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AUTOŘI</a:t>
            </a:r>
            <a:endParaRPr lang="cs-CZ" b="1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07150" y="2708920"/>
            <a:ext cx="400866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Tráva se raduje</a:t>
            </a:r>
            <a:r>
              <a:rPr lang="cs-CZ" dirty="0" smtClean="0"/>
              <a:t>,  </a:t>
            </a:r>
            <a:r>
              <a:rPr lang="cs-CZ" i="1" dirty="0" smtClean="0"/>
              <a:t>Šokovaná růže, </a:t>
            </a:r>
            <a:r>
              <a:rPr lang="cs-CZ" i="1" dirty="0" err="1" smtClean="0"/>
              <a:t>Agogh</a:t>
            </a:r>
            <a:r>
              <a:rPr lang="cs-CZ" i="1" dirty="0" smtClean="0"/>
              <a:t>…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82205" y="3356992"/>
            <a:ext cx="115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2060"/>
                </a:solidFill>
              </a:rPr>
              <a:t>Jan Skácel</a:t>
            </a:r>
            <a:endParaRPr lang="cs-CZ" b="1" i="1" dirty="0">
              <a:solidFill>
                <a:srgbClr val="00206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407150" y="3356992"/>
            <a:ext cx="47996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Hodina mezi psem a vlkem, </a:t>
            </a:r>
            <a:r>
              <a:rPr lang="cs-CZ" i="1" dirty="0" err="1" smtClean="0"/>
              <a:t>Smuténka</a:t>
            </a:r>
            <a:r>
              <a:rPr lang="cs-CZ" i="1" dirty="0" smtClean="0"/>
              <a:t>, Metličky…</a:t>
            </a:r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760501" y="3924435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2060"/>
                </a:solidFill>
              </a:rPr>
              <a:t>Milan Uhde</a:t>
            </a:r>
            <a:endParaRPr lang="cs-CZ" b="1" i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033" y="4293767"/>
            <a:ext cx="2148946" cy="190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404910" y="3916349"/>
            <a:ext cx="1603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2060"/>
                </a:solidFill>
              </a:rPr>
              <a:t>Milan Kundera</a:t>
            </a:r>
            <a:endParaRPr lang="cs-CZ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10" y="4282082"/>
            <a:ext cx="2035173" cy="190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416506" y="3924505"/>
            <a:ext cx="133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2060"/>
                </a:solidFill>
              </a:rPr>
              <a:t>Josef Kainar</a:t>
            </a:r>
            <a:endParaRPr lang="cs-CZ" b="1" i="1" dirty="0">
              <a:solidFill>
                <a:srgbClr val="00206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280002" y="6279642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189210" y="6279642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55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7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rivnova\AppData\Local\Microsoft\Windows\Temporary Internet Files\Content.IE5\IHWL9WUH\MP90017777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89832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63688" y="188640"/>
            <a:ext cx="604867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i="1" dirty="0" smtClean="0"/>
              <a:t>BÁSNÍCI POCITŮ GENERACE 60. LET</a:t>
            </a:r>
            <a:endParaRPr lang="cs-CZ" sz="3200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052736"/>
            <a:ext cx="720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i="1" dirty="0" smtClean="0"/>
              <a:t>60. léta byla z pohledu literárního vývoje velice významným desetiletím</a:t>
            </a:r>
            <a:r>
              <a:rPr lang="cs-CZ" dirty="0" smtClean="0"/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516142"/>
            <a:ext cx="727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 </a:t>
            </a:r>
            <a:r>
              <a:rPr lang="cs-CZ" i="1" dirty="0" smtClean="0"/>
              <a:t>Díky politickému uvolnění byl dán nesmírný prostor umělecké individualitě.</a:t>
            </a:r>
            <a:endParaRPr lang="cs-CZ" i="1" dirty="0"/>
          </a:p>
        </p:txBody>
      </p:sp>
      <p:pic>
        <p:nvPicPr>
          <p:cNvPr id="2050" name="Picture 2" descr="C:\Users\Hrivnova\AppData\Local\Microsoft\Windows\Temporary Internet Files\Content.IE5\IHWL9WUH\MC9003836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582" y="1624984"/>
            <a:ext cx="718046" cy="12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63688" y="2081395"/>
            <a:ext cx="525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b</a:t>
            </a:r>
            <a:r>
              <a:rPr lang="cs-CZ" i="1" dirty="0" smtClean="0"/>
              <a:t>yly bez omezení vydávány sbírky klasiků české poezie,</a:t>
            </a:r>
            <a:endParaRPr lang="cs-CZ" i="1" dirty="0"/>
          </a:p>
        </p:txBody>
      </p:sp>
      <p:pic>
        <p:nvPicPr>
          <p:cNvPr id="7" name="Picture 2" descr="C:\Users\Hrivnova\AppData\Local\Microsoft\Windows\Temporary Internet Files\Content.IE5\IHWL9WUH\MC9003836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582" y="2544765"/>
            <a:ext cx="718046" cy="12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63688" y="2987660"/>
            <a:ext cx="7497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d</a:t>
            </a:r>
            <a:r>
              <a:rPr lang="cs-CZ" i="1" dirty="0" smtClean="0"/>
              <a:t>o literatury vstupuje také mladší generace básníků, která se chce distancovat </a:t>
            </a:r>
          </a:p>
          <a:p>
            <a:r>
              <a:rPr lang="cs-CZ" i="1" dirty="0" smtClean="0"/>
              <a:t>od 50. let.</a:t>
            </a:r>
            <a:endParaRPr lang="cs-CZ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3528" y="40770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POEZIE</a:t>
            </a:r>
            <a:endParaRPr lang="cs-CZ" b="1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03648" y="4077072"/>
            <a:ext cx="421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i="1" dirty="0" smtClean="0"/>
              <a:t>objevují se existenční problémy (J. </a:t>
            </a:r>
            <a:r>
              <a:rPr lang="cs-CZ" i="1" dirty="0"/>
              <a:t>K</a:t>
            </a:r>
            <a:r>
              <a:rPr lang="cs-CZ" i="1" dirty="0" smtClean="0"/>
              <a:t>ainar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03648" y="4438764"/>
            <a:ext cx="2046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- pocity vyděděnosti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403648" y="4808096"/>
            <a:ext cx="483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i="1" dirty="0" smtClean="0"/>
              <a:t>častá je reflexivní a meditativní poezie (V. Holan)</a:t>
            </a:r>
            <a:endParaRPr lang="cs-CZ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403648" y="5177428"/>
            <a:ext cx="25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i="1" dirty="0" smtClean="0"/>
              <a:t>poezie písňových textů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659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7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620688"/>
            <a:ext cx="9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AUTOŘI</a:t>
            </a:r>
            <a:endParaRPr lang="cs-CZ" b="1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117800"/>
            <a:ext cx="133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2060"/>
                </a:solidFill>
              </a:rPr>
              <a:t>Josef Kainar</a:t>
            </a:r>
            <a:endParaRPr lang="cs-CZ" b="1" i="1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51720" y="1117800"/>
            <a:ext cx="485902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Člověka hořce mám rád, Lazar a píseň, Moje blues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1988840"/>
            <a:ext cx="145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2060"/>
                </a:solidFill>
              </a:rPr>
              <a:t>Václav Hrabě</a:t>
            </a:r>
            <a:endParaRPr lang="cs-CZ" b="1" i="1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51720" y="1988840"/>
            <a:ext cx="304294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err="1" smtClean="0"/>
              <a:t>Stoptime</a:t>
            </a:r>
            <a:r>
              <a:rPr lang="cs-CZ" i="1" dirty="0" smtClean="0"/>
              <a:t>, Blues v modré a bílé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115271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7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1659" y="197171"/>
            <a:ext cx="442018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/>
              <a:t>SKUPINA RUDÉHO PRÁVA</a:t>
            </a:r>
            <a:endParaRPr lang="cs-CZ" sz="32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26" y="943683"/>
            <a:ext cx="405765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43913" y="3216408"/>
            <a:ext cx="440832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/>
              <a:t>SKUPINA MLADÉ FRONTY</a:t>
            </a:r>
            <a:endParaRPr lang="cs-CZ" sz="3200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369139" y="6335061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061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7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11760" y="188640"/>
            <a:ext cx="452636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3200" i="1" dirty="0" smtClean="0"/>
              <a:t>OSOBNOSTI ČESKÉ POEZIE</a:t>
            </a:r>
            <a:endParaRPr lang="cs-CZ" sz="3200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19506" y="1106246"/>
            <a:ext cx="205203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Jaroslav Seifert</a:t>
            </a:r>
            <a:endParaRPr lang="cs-CZ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25" y="1675798"/>
            <a:ext cx="152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2" y="1052736"/>
            <a:ext cx="578700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73851" y="2773828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35360" y="6398404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862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7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1520" y="332656"/>
            <a:ext cx="424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Nositel Nobelovy ceny za literaturu (1984)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729880" cy="204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854679" y="2294099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6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737515"/>
            <a:ext cx="391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V tomto období se jeho tvorba dělí na: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51520" y="1212962"/>
            <a:ext cx="30074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 Období čisté lyriky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1674627"/>
            <a:ext cx="5571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30. – 60. léta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Nejpůsobivější a nejpřesvědčivější básník – sbírky jsou </a:t>
            </a:r>
          </a:p>
          <a:p>
            <a:r>
              <a:rPr lang="cs-CZ" dirty="0" smtClean="0"/>
              <a:t>nejvíce čtené.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833425" y="2743913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 smtClean="0"/>
              <a:t>Milostná poezie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833425" y="3113245"/>
            <a:ext cx="196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 smtClean="0"/>
              <a:t>Láska k domovu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833425" y="3482577"/>
            <a:ext cx="285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 smtClean="0"/>
              <a:t>Stesk po minulých časech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833425" y="3851909"/>
            <a:ext cx="170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 smtClean="0"/>
              <a:t>Vztah k Praze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251520" y="4581128"/>
            <a:ext cx="18590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Jablko z klína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51520" y="5042793"/>
            <a:ext cx="20324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Ruce Venušiny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1520" y="5504458"/>
            <a:ext cx="18031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Jaro sbohem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Pravá složená závorka 17"/>
          <p:cNvSpPr/>
          <p:nvPr/>
        </p:nvSpPr>
        <p:spPr>
          <a:xfrm>
            <a:off x="2373030" y="4581128"/>
            <a:ext cx="315180" cy="138499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816931" y="5088959"/>
            <a:ext cx="632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Sbírky s motivy melancholie, milostná okouzlení, opěvování krásy </a:t>
            </a:r>
          </a:p>
          <a:p>
            <a:r>
              <a:rPr lang="cs-CZ" dirty="0" smtClean="0"/>
              <a:t>české krajiny.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357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7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5917" y="766620"/>
            <a:ext cx="21700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Zhasněte světla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85917" y="1486818"/>
            <a:ext cx="30169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Vějíř Boženy Němcové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5917" y="2204864"/>
            <a:ext cx="20889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Kamenný most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avá složená závorka 4"/>
          <p:cNvSpPr/>
          <p:nvPr/>
        </p:nvSpPr>
        <p:spPr>
          <a:xfrm>
            <a:off x="3629270" y="858953"/>
            <a:ext cx="108012" cy="173840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768765" y="1532984"/>
            <a:ext cx="542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Seifert se navrací k trvalým hodnotám, které vyzdvihuje.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3528" y="3429000"/>
            <a:ext cx="16153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Přilba hlíny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055959" y="3474792"/>
            <a:ext cx="334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básníkova reakce na osvobození.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23528" y="4455237"/>
            <a:ext cx="22324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Píseň o Viktorce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493609" y="4455237"/>
            <a:ext cx="6697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pesimisticky laděná sbírka, která byla kritikou nepřijata a byla </a:t>
            </a:r>
          </a:p>
          <a:p>
            <a:r>
              <a:rPr lang="cs-CZ" dirty="0" smtClean="0"/>
              <a:t>záminkou pro nepřátelskou a útočnou kampaň proti Seifertově tvorbě.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23528" y="5647410"/>
            <a:ext cx="13927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Maminka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04829" y="5667297"/>
            <a:ext cx="7602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jedna z nejslavnějších Seifertových sbírek, ve které se vrátil do svého dětství </a:t>
            </a:r>
          </a:p>
          <a:p>
            <a:r>
              <a:rPr lang="cs-CZ" dirty="0" smtClean="0"/>
              <a:t>v Praze a centrem jeho myšlenek byla maminka.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406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7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36079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 Období reflexivní poezie</a:t>
            </a:r>
            <a:endParaRPr lang="cs-CZ" sz="2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908720"/>
            <a:ext cx="888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Po devítiletém odmlčení, které způsobila nemoc, se básník vrací s novou  - změněnou poezií.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278052"/>
            <a:ext cx="618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Seifert se vzdal rýmu, jeho básně jsou najednou hodně střízlivé.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23528" y="1703262"/>
            <a:ext cx="24675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Halleyova kometa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2276872"/>
            <a:ext cx="21484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Odlévání zvonů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3528" y="2852936"/>
            <a:ext cx="19455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Morový sloup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269061" y="2956028"/>
            <a:ext cx="71148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jedna ze zakázaných sbírek, která kolovala v samizdatové podobě nebo </a:t>
            </a:r>
          </a:p>
          <a:p>
            <a:r>
              <a:rPr lang="cs-CZ" dirty="0" smtClean="0"/>
              <a:t>v exilovém vydání.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sbírka obsahuje básně z let 1968 – 1970 a básně, které reagovaly na </a:t>
            </a:r>
          </a:p>
          <a:p>
            <a:r>
              <a:rPr lang="cs-CZ" dirty="0" smtClean="0"/>
              <a:t>situaci po sovětské okupaci.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23528" y="4278287"/>
            <a:ext cx="25165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Deštník z </a:t>
            </a:r>
            <a:r>
              <a:rPr lang="cs-CZ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Piccadily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23528" y="4839543"/>
            <a:ext cx="19797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Býti básníkem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3528" y="5445223"/>
            <a:ext cx="32806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Šel malíř chudě do světa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580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3" y="1856439"/>
            <a:ext cx="81369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</a:t>
            </a: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literatury a pramenů: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SOCHROVÁ, M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Literatura v kostce pro střední školy. Praha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Fragment, 1999.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ISBN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80-85768-95-X. s.74 – 76.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PROKOP, V. Přehled české literatury 20. století. Sokolov: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O.K.Soft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, 1998. s.40 – 43.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114290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Johana Hřivnová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Český 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Literatura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19. a 20. století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Česká literatura let 1948 – 1968 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VY_32_INOVACE_36.16.HRI.CJ.9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07. 04. </a:t>
                      </a: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1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49694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11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[Obr.1][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cit.2014-04-07].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</a:t>
            </a:r>
            <a:r>
              <a:rPr lang="cs-CZ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commons.wikimedia.org/wiki/File:Milan_Uhde_2013.JPG&gt;.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Obr.2][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cit.2014-04-07].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File:Milan_Kundera.jpg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Obr.3][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cit.2014-04-07].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://commons.wikimedia.org/wiki/File:Prvn%C3%AD_%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C4%8D%C3%ADslo_RP.gif&gt;.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Obr.4][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cit.2014-04-07].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Jaroslav_Seifert#mediaviewer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Soubor:Signature_of_Jaroslav_Seifert.jpg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Obr.5][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cit.2014-04-07].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commons.wikimedia.org/wiki/File:Jaroslav_Seifert_1981_foto_Hana_Hamplov%C3%A1.jpg&gt;.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06768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2089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Obr.6][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cit.2014-04-07].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File:Medal_Nobel_Peace_Prize.jpg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75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7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Česká literatura let 1948 - 1968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poezie</a:t>
            </a:r>
            <a:endParaRPr lang="cs-CZ" dirty="0">
              <a:solidFill>
                <a:schemeClr val="bg2">
                  <a:lumMod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50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7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2492896"/>
            <a:ext cx="88151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/>
              <a:t>Poezie</a:t>
            </a:r>
            <a:r>
              <a:rPr lang="cs-CZ" sz="2400" i="1" dirty="0" smtClean="0"/>
              <a:t> má jako taková své specifické postavení, dokáže totiž nejživěji </a:t>
            </a:r>
          </a:p>
          <a:p>
            <a:endParaRPr lang="cs-CZ" sz="2400" i="1" dirty="0"/>
          </a:p>
          <a:p>
            <a:r>
              <a:rPr lang="cs-CZ" sz="2400" i="1" dirty="0" smtClean="0"/>
              <a:t>reagovat na proměny kulturního povědomí a cítění, dokáže nejlépe </a:t>
            </a:r>
          </a:p>
          <a:p>
            <a:endParaRPr lang="cs-CZ" sz="2400" i="1" dirty="0"/>
          </a:p>
          <a:p>
            <a:r>
              <a:rPr lang="cs-CZ" sz="2400" i="1" dirty="0" smtClean="0"/>
              <a:t>vystihnout životní pocit člověka jako jedince, popřípadě celé generace.</a:t>
            </a:r>
            <a:endParaRPr lang="cs-CZ" sz="2400" i="1" dirty="0"/>
          </a:p>
        </p:txBody>
      </p:sp>
      <p:pic>
        <p:nvPicPr>
          <p:cNvPr id="1026" name="Picture 2" descr="C:\Users\Hrivnova\AppData\Local\Microsoft\Windows\Temporary Internet Files\Content.IE5\K7RL2F5Z\MC9002822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25144"/>
            <a:ext cx="1630363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83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7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63688" y="332656"/>
            <a:ext cx="5384103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i="1" dirty="0" smtClean="0"/>
              <a:t>Situace těsně po okupaci a ke konci 40. let</a:t>
            </a:r>
            <a:endParaRPr lang="cs-CZ" sz="2400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9882" y="1197921"/>
            <a:ext cx="8131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Pro poezii psanou a vydávanou těsně po skončení 2. světové války je charakteristická </a:t>
            </a:r>
          </a:p>
          <a:p>
            <a:r>
              <a:rPr lang="cs-CZ" b="1" i="1" dirty="0"/>
              <a:t>n</a:t>
            </a:r>
            <a:r>
              <a:rPr lang="cs-CZ" b="1" i="1" dirty="0" smtClean="0"/>
              <a:t>ejednotnost a rozdílené názory.</a:t>
            </a:r>
            <a:endParaRPr lang="cs-CZ" b="1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9882" y="2060848"/>
            <a:ext cx="163583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/>
              <a:t>ERUPCE</a:t>
            </a:r>
            <a:r>
              <a:rPr lang="cs-CZ" dirty="0"/>
              <a:t> </a:t>
            </a:r>
            <a:r>
              <a:rPr lang="cs-CZ" i="1" dirty="0" smtClean="0"/>
              <a:t>POEZIE</a:t>
            </a:r>
            <a:endParaRPr lang="cs-CZ" i="1" dirty="0"/>
          </a:p>
        </p:txBody>
      </p:sp>
      <p:sp>
        <p:nvSpPr>
          <p:cNvPr id="6" name="Obdélník 5"/>
          <p:cNvSpPr/>
          <p:nvPr/>
        </p:nvSpPr>
        <p:spPr>
          <a:xfrm>
            <a:off x="2580928" y="1971917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i="1" dirty="0">
                <a:solidFill>
                  <a:prstClr val="black"/>
                </a:solidFill>
              </a:rPr>
              <a:t>Začaly vycházet sbírky, které se vršily spisovatelům doma (kvůli okupaci) </a:t>
            </a:r>
            <a:r>
              <a:rPr lang="cs-CZ" i="1" dirty="0" smtClean="0">
                <a:solidFill>
                  <a:prstClr val="black"/>
                </a:solidFill>
              </a:rPr>
              <a:t>.</a:t>
            </a:r>
            <a:endParaRPr lang="cs-CZ" i="1" dirty="0">
              <a:solidFill>
                <a:prstClr val="black"/>
              </a:solidFill>
            </a:endParaRPr>
          </a:p>
        </p:txBody>
      </p:sp>
      <p:sp>
        <p:nvSpPr>
          <p:cNvPr id="7" name="Je rovno 6"/>
          <p:cNvSpPr/>
          <p:nvPr/>
        </p:nvSpPr>
        <p:spPr>
          <a:xfrm>
            <a:off x="2123728" y="2016914"/>
            <a:ext cx="4572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Je rovno 7"/>
          <p:cNvSpPr/>
          <p:nvPr/>
        </p:nvSpPr>
        <p:spPr>
          <a:xfrm>
            <a:off x="2123728" y="3068960"/>
            <a:ext cx="4572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90025" y="3112894"/>
            <a:ext cx="610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Vycházely i sbírky, které byly spontánní odezvou na osvobození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89881" y="386104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Vladimír</a:t>
            </a:r>
            <a:r>
              <a:rPr lang="cs-CZ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Holan</a:t>
            </a:r>
            <a:endParaRPr lang="cs-CZ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337698" y="3861048"/>
            <a:ext cx="458324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Dík Sovětskému svazu, Panychida, Rudoarmějci</a:t>
            </a:r>
            <a:endParaRPr lang="cs-CZ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89881" y="4653136"/>
            <a:ext cx="189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Marie</a:t>
            </a:r>
            <a:r>
              <a:rPr lang="cs-CZ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Pujmanová</a:t>
            </a:r>
            <a:endParaRPr lang="cs-CZ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337698" y="4653136"/>
            <a:ext cx="124713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Radost i žal</a:t>
            </a:r>
            <a:endParaRPr lang="cs-CZ" i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89882" y="5517232"/>
            <a:ext cx="172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Vítězslav</a:t>
            </a:r>
            <a:r>
              <a:rPr lang="cs-CZ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Nezval</a:t>
            </a:r>
            <a:endParaRPr lang="cs-CZ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337698" y="5517232"/>
            <a:ext cx="172778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Historický obraz </a:t>
            </a:r>
            <a:endParaRPr lang="cs-CZ" i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89881" y="6237312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Jaroslav</a:t>
            </a:r>
            <a:r>
              <a:rPr lang="cs-CZ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Seifert</a:t>
            </a:r>
            <a:endParaRPr lang="cs-CZ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337698" y="6254289"/>
            <a:ext cx="121924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Přilba hlíny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65080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7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404664"/>
            <a:ext cx="173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Jan</a:t>
            </a:r>
            <a:r>
              <a:rPr lang="cs-CZ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Zahradníček</a:t>
            </a:r>
            <a:endParaRPr lang="cs-CZ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95736" y="404664"/>
            <a:ext cx="223375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Stará země, La </a:t>
            </a:r>
            <a:r>
              <a:rPr lang="cs-CZ" i="1" dirty="0" err="1" smtClean="0"/>
              <a:t>Salleta</a:t>
            </a:r>
            <a:endParaRPr lang="cs-CZ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7878" y="1124744"/>
            <a:ext cx="176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František</a:t>
            </a:r>
            <a:r>
              <a:rPr lang="cs-CZ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Hrubín</a:t>
            </a:r>
            <a:endParaRPr lang="cs-CZ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95736" y="1124744"/>
            <a:ext cx="247766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Chléb s ocelí, Jobova noc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1844824"/>
            <a:ext cx="149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Vilém</a:t>
            </a:r>
            <a:r>
              <a:rPr lang="cs-CZ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Závada</a:t>
            </a:r>
            <a:endParaRPr lang="cs-CZ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66183" y="1844824"/>
            <a:ext cx="192572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Povstání z mrtvých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2564904"/>
            <a:ext cx="165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František</a:t>
            </a:r>
            <a:r>
              <a:rPr lang="cs-CZ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Halas</a:t>
            </a:r>
            <a:endParaRPr lang="cs-CZ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66183" y="2564904"/>
            <a:ext cx="101239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Barikáda</a:t>
            </a:r>
            <a:endParaRPr lang="cs-CZ" i="1" dirty="0"/>
          </a:p>
        </p:txBody>
      </p:sp>
      <p:sp>
        <p:nvSpPr>
          <p:cNvPr id="11" name="Pravá složená závorka 10"/>
          <p:cNvSpPr/>
          <p:nvPr/>
        </p:nvSpPr>
        <p:spPr>
          <a:xfrm rot="5400000">
            <a:off x="4086200" y="130324"/>
            <a:ext cx="550684" cy="6347836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4342" y="3789040"/>
            <a:ext cx="8817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Tyto sbírky se snaží zachytit dějiny národa v posledních letech a vzdávají hold osvoboditelům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73378" y="4438770"/>
            <a:ext cx="765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Nalezneme v nich spíše dokumentárnost, do pozadí ustupuje estetická hodnota.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2618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7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91880" y="332656"/>
            <a:ext cx="217136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/>
              <a:t>SKUPINA 42</a:t>
            </a:r>
            <a:endParaRPr lang="cs-CZ" sz="3200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2687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POEZIE</a:t>
            </a:r>
            <a:endParaRPr lang="cs-CZ" b="1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87624" y="1268760"/>
            <a:ext cx="6614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 </a:t>
            </a:r>
            <a:r>
              <a:rPr lang="cs-CZ" i="1" dirty="0" smtClean="0"/>
              <a:t>snaha učinit moderní umění každodenní součástí moderního světa, 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1638092"/>
            <a:ext cx="433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 </a:t>
            </a:r>
            <a:r>
              <a:rPr lang="cs-CZ" i="1" dirty="0" smtClean="0"/>
              <a:t>poezie s motivy velkoměsta a jeho periférií,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87624" y="2001031"/>
            <a:ext cx="513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* inspirace v angloamerické poezii, městské civilizaci</a:t>
            </a:r>
            <a:r>
              <a:rPr lang="cs-CZ" dirty="0" smtClean="0"/>
              <a:t>,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87624" y="2370363"/>
            <a:ext cx="252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 </a:t>
            </a:r>
            <a:r>
              <a:rPr lang="cs-CZ" i="1" dirty="0" smtClean="0"/>
              <a:t>návrat k volnému verši</a:t>
            </a:r>
            <a:r>
              <a:rPr lang="cs-CZ" dirty="0" smtClean="0"/>
              <a:t>,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87624" y="2739695"/>
            <a:ext cx="5980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 </a:t>
            </a:r>
            <a:r>
              <a:rPr lang="cs-CZ" i="1" dirty="0" smtClean="0"/>
              <a:t>snaha zachytit každodenní život, běžný rozhovor, všední den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1520" y="3447782"/>
            <a:ext cx="9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AUTOŘI</a:t>
            </a:r>
            <a:endParaRPr lang="cs-CZ" b="1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87624" y="3441041"/>
            <a:ext cx="1434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 </a:t>
            </a:r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Ivan</a:t>
            </a:r>
            <a:r>
              <a:rPr lang="cs-CZ" i="1" dirty="0" smtClean="0"/>
              <a:t> </a:t>
            </a:r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Blatný</a:t>
            </a:r>
            <a:endParaRPr lang="cs-CZ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771800" y="3441041"/>
            <a:ext cx="361297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Pomocná škola v </a:t>
            </a:r>
            <a:r>
              <a:rPr lang="cs-CZ" i="1" dirty="0" err="1" smtClean="0"/>
              <a:t>Bixley</a:t>
            </a:r>
            <a:r>
              <a:rPr lang="cs-CZ" i="1" dirty="0" smtClean="0"/>
              <a:t>, Paní Jitřenka</a:t>
            </a:r>
            <a:endParaRPr lang="cs-CZ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187624" y="4180438"/>
            <a:ext cx="149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 </a:t>
            </a:r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Josef Kainar</a:t>
            </a:r>
            <a:endParaRPr lang="cs-CZ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771800" y="4180438"/>
            <a:ext cx="362426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Člověka hořce mám rád, Nové </a:t>
            </a:r>
            <a:r>
              <a:rPr lang="cs-CZ" i="1" dirty="0" err="1" smtClean="0"/>
              <a:t>mýthy</a:t>
            </a:r>
            <a:endParaRPr lang="cs-CZ" i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153818" y="4941168"/>
            <a:ext cx="118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 </a:t>
            </a:r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Jiří Kolář</a:t>
            </a:r>
            <a:endParaRPr lang="cs-CZ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87624" y="557377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* Jan Hanč</a:t>
            </a:r>
            <a:endParaRPr lang="cs-CZ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7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1268760"/>
            <a:ext cx="82444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i="1" dirty="0"/>
              <a:t>Umění objevuje skutečnost, vytváří skutečnost</a:t>
            </a:r>
            <a:r>
              <a:rPr lang="cs-CZ" sz="3200" i="1" dirty="0" smtClean="0"/>
              <a:t>,</a:t>
            </a:r>
          </a:p>
          <a:p>
            <a:r>
              <a:rPr lang="cs-CZ" sz="3200" i="1" dirty="0" smtClean="0"/>
              <a:t>odhaluje </a:t>
            </a:r>
            <a:r>
              <a:rPr lang="cs-CZ" sz="3200" i="1" dirty="0"/>
              <a:t>skutečnost, ten svět, v němž žijeme, </a:t>
            </a:r>
            <a:r>
              <a:rPr lang="cs-CZ" sz="3200" i="1" dirty="0" smtClean="0"/>
              <a:t>a </a:t>
            </a:r>
            <a:r>
              <a:rPr lang="cs-CZ" sz="3200" i="1" dirty="0"/>
              <a:t>nás, kteří žijeme. Neboť nejen tématem, </a:t>
            </a:r>
            <a:r>
              <a:rPr lang="cs-CZ" sz="3200" i="1" dirty="0" smtClean="0"/>
              <a:t>ale </a:t>
            </a:r>
            <a:r>
              <a:rPr lang="cs-CZ" sz="3200" i="1" dirty="0"/>
              <a:t>smyslem a záměrem umění není nic než každodenní, úděsné a slavné drama člověka a skutečnosti: drama záhady čelící zázraku. Nebude-li toho moderní umění schopno, bude </a:t>
            </a:r>
            <a:r>
              <a:rPr lang="cs-CZ" sz="3200" i="1" dirty="0" smtClean="0"/>
              <a:t>zbytečné.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 flipH="1">
            <a:off x="3131840" y="5300633"/>
            <a:ext cx="561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Umělecký program Skupiny 42, Jindřich Chalupecký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2740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7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75856" y="260648"/>
            <a:ext cx="221086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/>
              <a:t>SKUPINA RA</a:t>
            </a:r>
            <a:endParaRPr lang="cs-CZ" sz="3200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899592" y="1628800"/>
            <a:ext cx="6981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i="1" dirty="0" smtClean="0"/>
              <a:t>skupina mladých výtvarníků a literátů, která navázala na surrealismus</a:t>
            </a:r>
          </a:p>
          <a:p>
            <a:pPr marL="285750" indent="-285750">
              <a:buFontTx/>
              <a:buChar char="-"/>
            </a:pPr>
            <a:r>
              <a:rPr lang="cs-CZ" i="1" dirty="0"/>
              <a:t>t</a:t>
            </a:r>
            <a:r>
              <a:rPr lang="cs-CZ" i="1" dirty="0" smtClean="0"/>
              <a:t>ato skupina pocházela z Rakovníka</a:t>
            </a:r>
            <a:endParaRPr lang="cs-CZ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2812286"/>
            <a:ext cx="165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Ludvík Kundera</a:t>
            </a:r>
            <a:endParaRPr lang="cs-CZ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2812286"/>
            <a:ext cx="9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AUTOŘI</a:t>
            </a:r>
            <a:endParaRPr lang="cs-CZ" b="1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31640" y="3205135"/>
            <a:ext cx="476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Literární kritik, básník, dramatik a překladatel.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331640" y="3574467"/>
            <a:ext cx="113845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Živly v nás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31640" y="4077072"/>
            <a:ext cx="185390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Klínopisný lampář</a:t>
            </a:r>
            <a:endParaRPr lang="cs-CZ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331640" y="4756502"/>
            <a:ext cx="157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75000"/>
                  </a:schemeClr>
                </a:solidFill>
              </a:rPr>
              <a:t>Zdeněk Lorenc</a:t>
            </a:r>
            <a:endParaRPr lang="cs-CZ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331640" y="5137341"/>
            <a:ext cx="199400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Vodnář v blížencích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346130" y="5667842"/>
            <a:ext cx="8146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i="1" dirty="0" smtClean="0"/>
              <a:t>Plavba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659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1125</Words>
  <Application>Microsoft Office PowerPoint</Application>
  <PresentationFormat>Předvádění na obrazovce (4:3)</PresentationFormat>
  <Paragraphs>225</Paragraphs>
  <Slides>21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Prezentace aplikace PowerPoint</vt:lpstr>
      <vt:lpstr>Prezentace aplikace PowerPoint</vt:lpstr>
      <vt:lpstr>Česká literatura let 1948 - 1968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Hrivnova</dc:creator>
  <cp:lastModifiedBy>Hrivnova</cp:lastModifiedBy>
  <cp:revision>26</cp:revision>
  <dcterms:created xsi:type="dcterms:W3CDTF">2014-04-06T17:57:40Z</dcterms:created>
  <dcterms:modified xsi:type="dcterms:W3CDTF">2014-04-29T09:10:15Z</dcterms:modified>
</cp:coreProperties>
</file>