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6" r:id="rId4"/>
    <p:sldId id="260" r:id="rId5"/>
    <p:sldId id="261" r:id="rId6"/>
    <p:sldId id="262" r:id="rId7"/>
    <p:sldId id="263" r:id="rId8"/>
    <p:sldId id="264" r:id="rId9"/>
    <p:sldId id="265" r:id="rId10"/>
    <p:sldId id="266" r:id="rId11"/>
    <p:sldId id="267" r:id="rId12"/>
    <p:sldId id="268" r:id="rId13"/>
    <p:sldId id="269" r:id="rId14"/>
    <p:sldId id="259" r:id="rId15"/>
    <p:sldId id="270" r:id="rId1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AF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610CB8-40A4-4C04-8024-5B5A11E10E3A}" type="datetimeFigureOut">
              <a:rPr lang="cs-CZ" smtClean="0"/>
              <a:t>17.3.2014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BF5C87-536B-4653-B15A-3DBD1355126E}" type="slidenum">
              <a:rPr lang="cs-CZ" smtClean="0"/>
              <a:t>‹#›</a:t>
            </a:fld>
            <a:endParaRPr lang="cs-CZ"/>
          </a:p>
        </p:txBody>
      </p:sp>
    </p:spTree>
    <p:extLst>
      <p:ext uri="{BB962C8B-B14F-4D97-AF65-F5344CB8AC3E}">
        <p14:creationId xmlns:p14="http://schemas.microsoft.com/office/powerpoint/2010/main" val="2940701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229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6148"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C33594-237F-4075-9C56-F7F461F9E116}" type="slidenum">
              <a:rPr lang="cs-CZ" smtClean="0"/>
              <a:pPr fontAlgn="base">
                <a:spcBef>
                  <a:spcPct val="0"/>
                </a:spcBef>
                <a:spcAft>
                  <a:spcPct val="0"/>
                </a:spcAft>
                <a:defRPr/>
              </a:pPr>
              <a:t>1</a:t>
            </a:fld>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229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6148"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C33594-237F-4075-9C56-F7F461F9E116}" type="slidenum">
              <a:rPr lang="cs-CZ" smtClean="0"/>
              <a:pPr fontAlgn="base">
                <a:spcBef>
                  <a:spcPct val="0"/>
                </a:spcBef>
                <a:spcAft>
                  <a:spcPct val="0"/>
                </a:spcAft>
                <a:defRPr/>
              </a:pPr>
              <a:t>2</a:t>
            </a:fld>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http://commons.wikimedia.org/wiki/File:Arnost_Lustig_a_Marketa_Malisova_-1_cropped.jpg</a:t>
            </a:r>
            <a:endParaRPr lang="cs-CZ" dirty="0"/>
          </a:p>
        </p:txBody>
      </p:sp>
      <p:sp>
        <p:nvSpPr>
          <p:cNvPr id="4" name="Zástupný symbol pro číslo snímku 3"/>
          <p:cNvSpPr>
            <a:spLocks noGrp="1"/>
          </p:cNvSpPr>
          <p:nvPr>
            <p:ph type="sldNum" sz="quarter" idx="10"/>
          </p:nvPr>
        </p:nvSpPr>
        <p:spPr/>
        <p:txBody>
          <a:bodyPr/>
          <a:lstStyle/>
          <a:p>
            <a:fld id="{EDBF5C87-536B-4653-B15A-3DBD1355126E}" type="slidenum">
              <a:rPr lang="cs-CZ" smtClean="0"/>
              <a:t>4</a:t>
            </a:fld>
            <a:endParaRPr lang="cs-CZ"/>
          </a:p>
        </p:txBody>
      </p:sp>
    </p:spTree>
    <p:extLst>
      <p:ext uri="{BB962C8B-B14F-4D97-AF65-F5344CB8AC3E}">
        <p14:creationId xmlns:p14="http://schemas.microsoft.com/office/powerpoint/2010/main" val="728471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http://commons.wikimedia.org/wiki/File:Theresienstadt_arbeit_macht_frei.jpg</a:t>
            </a:r>
            <a:endParaRPr lang="cs-CZ" dirty="0"/>
          </a:p>
        </p:txBody>
      </p:sp>
      <p:sp>
        <p:nvSpPr>
          <p:cNvPr id="4" name="Zástupný symbol pro číslo snímku 3"/>
          <p:cNvSpPr>
            <a:spLocks noGrp="1"/>
          </p:cNvSpPr>
          <p:nvPr>
            <p:ph type="sldNum" sz="quarter" idx="10"/>
          </p:nvPr>
        </p:nvSpPr>
        <p:spPr/>
        <p:txBody>
          <a:bodyPr/>
          <a:lstStyle/>
          <a:p>
            <a:fld id="{EDBF5C87-536B-4653-B15A-3DBD1355126E}" type="slidenum">
              <a:rPr lang="cs-CZ" smtClean="0"/>
              <a:t>5</a:t>
            </a:fld>
            <a:endParaRPr lang="cs-CZ"/>
          </a:p>
        </p:txBody>
      </p:sp>
    </p:spTree>
    <p:extLst>
      <p:ext uri="{BB962C8B-B14F-4D97-AF65-F5344CB8AC3E}">
        <p14:creationId xmlns:p14="http://schemas.microsoft.com/office/powerpoint/2010/main" val="3291972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http://commons.wikimedia.org/wiki/File:Bundesarchiv_Bild_183-L1114-0300,_Gedenkst%C3%A4tte_Buchenwald,_Eingangstor.jpg</a:t>
            </a:r>
            <a:endParaRPr lang="cs-CZ" dirty="0"/>
          </a:p>
        </p:txBody>
      </p:sp>
      <p:sp>
        <p:nvSpPr>
          <p:cNvPr id="4" name="Zástupný symbol pro číslo snímku 3"/>
          <p:cNvSpPr>
            <a:spLocks noGrp="1"/>
          </p:cNvSpPr>
          <p:nvPr>
            <p:ph type="sldNum" sz="quarter" idx="10"/>
          </p:nvPr>
        </p:nvSpPr>
        <p:spPr/>
        <p:txBody>
          <a:bodyPr/>
          <a:lstStyle/>
          <a:p>
            <a:fld id="{EDBF5C87-536B-4653-B15A-3DBD1355126E}" type="slidenum">
              <a:rPr lang="cs-CZ" smtClean="0"/>
              <a:t>6</a:t>
            </a:fld>
            <a:endParaRPr lang="cs-CZ"/>
          </a:p>
        </p:txBody>
      </p:sp>
    </p:spTree>
    <p:extLst>
      <p:ext uri="{BB962C8B-B14F-4D97-AF65-F5344CB8AC3E}">
        <p14:creationId xmlns:p14="http://schemas.microsoft.com/office/powerpoint/2010/main" val="3835518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http://commons.wikimedia.org/wiki/File:Outside_of_Jourhaus_(Main_Entrance_and_SS_Base)_-_Dachau_Concentration_Camp_Site_-_Dachau_-_Bavaria_-_Germany.jpg</a:t>
            </a:r>
            <a:endParaRPr lang="cs-CZ" dirty="0"/>
          </a:p>
        </p:txBody>
      </p:sp>
      <p:sp>
        <p:nvSpPr>
          <p:cNvPr id="4" name="Zástupný symbol pro číslo snímku 3"/>
          <p:cNvSpPr>
            <a:spLocks noGrp="1"/>
          </p:cNvSpPr>
          <p:nvPr>
            <p:ph type="sldNum" sz="quarter" idx="10"/>
          </p:nvPr>
        </p:nvSpPr>
        <p:spPr/>
        <p:txBody>
          <a:bodyPr/>
          <a:lstStyle/>
          <a:p>
            <a:fld id="{EDBF5C87-536B-4653-B15A-3DBD1355126E}" type="slidenum">
              <a:rPr lang="cs-CZ" smtClean="0"/>
              <a:t>7</a:t>
            </a:fld>
            <a:endParaRPr lang="cs-CZ"/>
          </a:p>
        </p:txBody>
      </p:sp>
    </p:spTree>
    <p:extLst>
      <p:ext uri="{BB962C8B-B14F-4D97-AF65-F5344CB8AC3E}">
        <p14:creationId xmlns:p14="http://schemas.microsoft.com/office/powerpoint/2010/main" val="522006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http://commons.wikimedia.org/wiki/File:Playboy-logo.jpg</a:t>
            </a:r>
            <a:endParaRPr lang="cs-CZ" dirty="0"/>
          </a:p>
        </p:txBody>
      </p:sp>
      <p:sp>
        <p:nvSpPr>
          <p:cNvPr id="4" name="Zástupný symbol pro číslo snímku 3"/>
          <p:cNvSpPr>
            <a:spLocks noGrp="1"/>
          </p:cNvSpPr>
          <p:nvPr>
            <p:ph type="sldNum" sz="quarter" idx="10"/>
          </p:nvPr>
        </p:nvSpPr>
        <p:spPr/>
        <p:txBody>
          <a:bodyPr/>
          <a:lstStyle/>
          <a:p>
            <a:fld id="{EDBF5C87-536B-4653-B15A-3DBD1355126E}" type="slidenum">
              <a:rPr lang="cs-CZ" smtClean="0"/>
              <a:t>9</a:t>
            </a:fld>
            <a:endParaRPr lang="cs-CZ"/>
          </a:p>
        </p:txBody>
      </p:sp>
    </p:spTree>
    <p:extLst>
      <p:ext uri="{BB962C8B-B14F-4D97-AF65-F5344CB8AC3E}">
        <p14:creationId xmlns:p14="http://schemas.microsoft.com/office/powerpoint/2010/main" val="3613018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http://commons.wikimedia.org/wiki/File:Brief_Moment.jpg</a:t>
            </a:r>
            <a:endParaRPr lang="cs-CZ" dirty="0"/>
          </a:p>
        </p:txBody>
      </p:sp>
      <p:sp>
        <p:nvSpPr>
          <p:cNvPr id="4" name="Zástupný symbol pro číslo snímku 3"/>
          <p:cNvSpPr>
            <a:spLocks noGrp="1"/>
          </p:cNvSpPr>
          <p:nvPr>
            <p:ph type="sldNum" sz="quarter" idx="10"/>
          </p:nvPr>
        </p:nvSpPr>
        <p:spPr/>
        <p:txBody>
          <a:bodyPr/>
          <a:lstStyle/>
          <a:p>
            <a:fld id="{EDBF5C87-536B-4653-B15A-3DBD1355126E}" type="slidenum">
              <a:rPr lang="cs-CZ" smtClean="0"/>
              <a:t>10</a:t>
            </a:fld>
            <a:endParaRPr lang="cs-CZ"/>
          </a:p>
        </p:txBody>
      </p:sp>
    </p:spTree>
    <p:extLst>
      <p:ext uri="{BB962C8B-B14F-4D97-AF65-F5344CB8AC3E}">
        <p14:creationId xmlns:p14="http://schemas.microsoft.com/office/powerpoint/2010/main" val="1540757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229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6148"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C33594-237F-4075-9C56-F7F461F9E116}" type="slidenum">
              <a:rPr lang="cs-CZ" smtClean="0"/>
              <a:pPr fontAlgn="base">
                <a:spcBef>
                  <a:spcPct val="0"/>
                </a:spcBef>
                <a:spcAft>
                  <a:spcPct val="0"/>
                </a:spcAft>
                <a:defRPr/>
              </a:pPr>
              <a:t>14</a:t>
            </a:fld>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6EBEB227-0C1B-4B12-BAB7-9DCAE3BB2219}" type="datetimeFigureOut">
              <a:rPr lang="cs-CZ" smtClean="0"/>
              <a:t>17.3.2014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AFD4458-1FDD-47F9-92ED-F30633FB01F0}" type="slidenum">
              <a:rPr lang="cs-CZ" smtClean="0"/>
              <a:t>‹#›</a:t>
            </a:fld>
            <a:endParaRPr lang="cs-CZ"/>
          </a:p>
        </p:txBody>
      </p:sp>
    </p:spTree>
    <p:extLst>
      <p:ext uri="{BB962C8B-B14F-4D97-AF65-F5344CB8AC3E}">
        <p14:creationId xmlns:p14="http://schemas.microsoft.com/office/powerpoint/2010/main" val="1083653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EBEB227-0C1B-4B12-BAB7-9DCAE3BB2219}" type="datetimeFigureOut">
              <a:rPr lang="cs-CZ" smtClean="0"/>
              <a:t>17.3.2014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AFD4458-1FDD-47F9-92ED-F30633FB01F0}" type="slidenum">
              <a:rPr lang="cs-CZ" smtClean="0"/>
              <a:t>‹#›</a:t>
            </a:fld>
            <a:endParaRPr lang="cs-CZ"/>
          </a:p>
        </p:txBody>
      </p:sp>
    </p:spTree>
    <p:extLst>
      <p:ext uri="{BB962C8B-B14F-4D97-AF65-F5344CB8AC3E}">
        <p14:creationId xmlns:p14="http://schemas.microsoft.com/office/powerpoint/2010/main" val="4278211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EBEB227-0C1B-4B12-BAB7-9DCAE3BB2219}" type="datetimeFigureOut">
              <a:rPr lang="cs-CZ" smtClean="0"/>
              <a:t>17.3.2014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AFD4458-1FDD-47F9-92ED-F30633FB01F0}" type="slidenum">
              <a:rPr lang="cs-CZ" smtClean="0"/>
              <a:t>‹#›</a:t>
            </a:fld>
            <a:endParaRPr lang="cs-CZ"/>
          </a:p>
        </p:txBody>
      </p:sp>
    </p:spTree>
    <p:extLst>
      <p:ext uri="{BB962C8B-B14F-4D97-AF65-F5344CB8AC3E}">
        <p14:creationId xmlns:p14="http://schemas.microsoft.com/office/powerpoint/2010/main" val="2651738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EBEB227-0C1B-4B12-BAB7-9DCAE3BB2219}" type="datetimeFigureOut">
              <a:rPr lang="cs-CZ" smtClean="0"/>
              <a:t>17.3.2014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AFD4458-1FDD-47F9-92ED-F30633FB01F0}" type="slidenum">
              <a:rPr lang="cs-CZ" smtClean="0"/>
              <a:t>‹#›</a:t>
            </a:fld>
            <a:endParaRPr lang="cs-CZ"/>
          </a:p>
        </p:txBody>
      </p:sp>
    </p:spTree>
    <p:extLst>
      <p:ext uri="{BB962C8B-B14F-4D97-AF65-F5344CB8AC3E}">
        <p14:creationId xmlns:p14="http://schemas.microsoft.com/office/powerpoint/2010/main" val="1684234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6EBEB227-0C1B-4B12-BAB7-9DCAE3BB2219}" type="datetimeFigureOut">
              <a:rPr lang="cs-CZ" smtClean="0"/>
              <a:t>17.3.2014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AFD4458-1FDD-47F9-92ED-F30633FB01F0}" type="slidenum">
              <a:rPr lang="cs-CZ" smtClean="0"/>
              <a:t>‹#›</a:t>
            </a:fld>
            <a:endParaRPr lang="cs-CZ"/>
          </a:p>
        </p:txBody>
      </p:sp>
    </p:spTree>
    <p:extLst>
      <p:ext uri="{BB962C8B-B14F-4D97-AF65-F5344CB8AC3E}">
        <p14:creationId xmlns:p14="http://schemas.microsoft.com/office/powerpoint/2010/main" val="424521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6EBEB227-0C1B-4B12-BAB7-9DCAE3BB2219}" type="datetimeFigureOut">
              <a:rPr lang="cs-CZ" smtClean="0"/>
              <a:t>17.3.2014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AFD4458-1FDD-47F9-92ED-F30633FB01F0}" type="slidenum">
              <a:rPr lang="cs-CZ" smtClean="0"/>
              <a:t>‹#›</a:t>
            </a:fld>
            <a:endParaRPr lang="cs-CZ"/>
          </a:p>
        </p:txBody>
      </p:sp>
    </p:spTree>
    <p:extLst>
      <p:ext uri="{BB962C8B-B14F-4D97-AF65-F5344CB8AC3E}">
        <p14:creationId xmlns:p14="http://schemas.microsoft.com/office/powerpoint/2010/main" val="2388777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6EBEB227-0C1B-4B12-BAB7-9DCAE3BB2219}" type="datetimeFigureOut">
              <a:rPr lang="cs-CZ" smtClean="0"/>
              <a:t>17.3.2014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AFD4458-1FDD-47F9-92ED-F30633FB01F0}" type="slidenum">
              <a:rPr lang="cs-CZ" smtClean="0"/>
              <a:t>‹#›</a:t>
            </a:fld>
            <a:endParaRPr lang="cs-CZ"/>
          </a:p>
        </p:txBody>
      </p:sp>
    </p:spTree>
    <p:extLst>
      <p:ext uri="{BB962C8B-B14F-4D97-AF65-F5344CB8AC3E}">
        <p14:creationId xmlns:p14="http://schemas.microsoft.com/office/powerpoint/2010/main" val="442733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6EBEB227-0C1B-4B12-BAB7-9DCAE3BB2219}" type="datetimeFigureOut">
              <a:rPr lang="cs-CZ" smtClean="0"/>
              <a:t>17.3.2014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AFD4458-1FDD-47F9-92ED-F30633FB01F0}" type="slidenum">
              <a:rPr lang="cs-CZ" smtClean="0"/>
              <a:t>‹#›</a:t>
            </a:fld>
            <a:endParaRPr lang="cs-CZ"/>
          </a:p>
        </p:txBody>
      </p:sp>
    </p:spTree>
    <p:extLst>
      <p:ext uri="{BB962C8B-B14F-4D97-AF65-F5344CB8AC3E}">
        <p14:creationId xmlns:p14="http://schemas.microsoft.com/office/powerpoint/2010/main" val="2330032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EBEB227-0C1B-4B12-BAB7-9DCAE3BB2219}" type="datetimeFigureOut">
              <a:rPr lang="cs-CZ" smtClean="0"/>
              <a:t>17.3.2014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AFD4458-1FDD-47F9-92ED-F30633FB01F0}" type="slidenum">
              <a:rPr lang="cs-CZ" smtClean="0"/>
              <a:t>‹#›</a:t>
            </a:fld>
            <a:endParaRPr lang="cs-CZ"/>
          </a:p>
        </p:txBody>
      </p:sp>
    </p:spTree>
    <p:extLst>
      <p:ext uri="{BB962C8B-B14F-4D97-AF65-F5344CB8AC3E}">
        <p14:creationId xmlns:p14="http://schemas.microsoft.com/office/powerpoint/2010/main" val="90775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6EBEB227-0C1B-4B12-BAB7-9DCAE3BB2219}" type="datetimeFigureOut">
              <a:rPr lang="cs-CZ" smtClean="0"/>
              <a:t>17.3.2014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AFD4458-1FDD-47F9-92ED-F30633FB01F0}" type="slidenum">
              <a:rPr lang="cs-CZ" smtClean="0"/>
              <a:t>‹#›</a:t>
            </a:fld>
            <a:endParaRPr lang="cs-CZ"/>
          </a:p>
        </p:txBody>
      </p:sp>
    </p:spTree>
    <p:extLst>
      <p:ext uri="{BB962C8B-B14F-4D97-AF65-F5344CB8AC3E}">
        <p14:creationId xmlns:p14="http://schemas.microsoft.com/office/powerpoint/2010/main" val="1188811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6EBEB227-0C1B-4B12-BAB7-9DCAE3BB2219}" type="datetimeFigureOut">
              <a:rPr lang="cs-CZ" smtClean="0"/>
              <a:t>17.3.2014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AFD4458-1FDD-47F9-92ED-F30633FB01F0}" type="slidenum">
              <a:rPr lang="cs-CZ" smtClean="0"/>
              <a:t>‹#›</a:t>
            </a:fld>
            <a:endParaRPr lang="cs-CZ"/>
          </a:p>
        </p:txBody>
      </p:sp>
    </p:spTree>
    <p:extLst>
      <p:ext uri="{BB962C8B-B14F-4D97-AF65-F5344CB8AC3E}">
        <p14:creationId xmlns:p14="http://schemas.microsoft.com/office/powerpoint/2010/main" val="2621531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EB227-0C1B-4B12-BAB7-9DCAE3BB2219}" type="datetimeFigureOut">
              <a:rPr lang="cs-CZ" smtClean="0"/>
              <a:t>17.3.2014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D4458-1FDD-47F9-92ED-F30633FB01F0}" type="slidenum">
              <a:rPr lang="cs-CZ" smtClean="0"/>
              <a:t>‹#›</a:t>
            </a:fld>
            <a:endParaRPr lang="cs-CZ"/>
          </a:p>
        </p:txBody>
      </p:sp>
    </p:spTree>
    <p:extLst>
      <p:ext uri="{BB962C8B-B14F-4D97-AF65-F5344CB8AC3E}">
        <p14:creationId xmlns:p14="http://schemas.microsoft.com/office/powerpoint/2010/main" val="861674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zs-mozartova.cz/" TargetMode="External"/><Relationship Id="rId5" Type="http://schemas.openxmlformats.org/officeDocument/2006/relationships/hyperlink" Target="mailto:kundrum@centrum.cz"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www.zs-mozartova.cz/" TargetMode="External"/><Relationship Id="rId4" Type="http://schemas.openxmlformats.org/officeDocument/2006/relationships/hyperlink" Target="mailto:kundrum@centrum.cz"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www.zs-mozartova.cz/" TargetMode="External"/><Relationship Id="rId4" Type="http://schemas.openxmlformats.org/officeDocument/2006/relationships/hyperlink" Target="mailto:kundrum@centrum.cz"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1331640" y="2204864"/>
            <a:ext cx="6481763" cy="1411288"/>
          </a:xfrm>
          <a:prstGeom prst="rect">
            <a:avLst/>
          </a:prstGeom>
          <a:noFill/>
          <a:ln w="9525">
            <a:noFill/>
            <a:miter lim="800000"/>
            <a:headEnd/>
            <a:tailEnd/>
          </a:ln>
        </p:spPr>
      </p:pic>
      <p:sp>
        <p:nvSpPr>
          <p:cNvPr id="3075" name="Obdélník 5"/>
          <p:cNvSpPr>
            <a:spLocks noChangeArrowheads="1"/>
          </p:cNvSpPr>
          <p:nvPr/>
        </p:nvSpPr>
        <p:spPr bwMode="auto">
          <a:xfrm>
            <a:off x="0" y="4725143"/>
            <a:ext cx="9144000" cy="2154436"/>
          </a:xfrm>
          <a:prstGeom prst="rect">
            <a:avLst/>
          </a:prstGeom>
          <a:noFill/>
          <a:ln w="6350">
            <a:noFill/>
            <a:miter lim="800000"/>
            <a:headEnd/>
            <a:tailEnd/>
          </a:ln>
        </p:spPr>
        <p:txBody>
          <a:bodyPr wrap="square">
            <a:spAutoFit/>
          </a:bodyPr>
          <a:lstStyle/>
          <a:p>
            <a:pPr algn="ctr"/>
            <a:endParaRPr lang="cs-CZ" sz="2000" b="1" dirty="0">
              <a:latin typeface="Courier New" pitchFamily="49" charset="0"/>
              <a:cs typeface="Courier New" pitchFamily="49" charset="0"/>
            </a:endParaRPr>
          </a:p>
          <a:p>
            <a:pPr algn="ctr"/>
            <a:r>
              <a:rPr lang="cs-CZ" sz="2800" b="1" i="1" dirty="0">
                <a:latin typeface="Courier New" pitchFamily="49" charset="0"/>
                <a:cs typeface="Courier New" pitchFamily="49" charset="0"/>
              </a:rPr>
              <a:t>EU PENÍZE ŠKOLÁM</a:t>
            </a:r>
          </a:p>
          <a:p>
            <a:pPr algn="ctr"/>
            <a:endParaRPr lang="cs-CZ" sz="1400" b="1" i="1" dirty="0">
              <a:latin typeface="Courier New" pitchFamily="49" charset="0"/>
              <a:cs typeface="Courier New" pitchFamily="49" charset="0"/>
            </a:endParaRPr>
          </a:p>
          <a:p>
            <a:pPr algn="ctr"/>
            <a:r>
              <a:rPr lang="cs-CZ" sz="2000" b="1" i="1" dirty="0">
                <a:latin typeface="Courier New" pitchFamily="49" charset="0"/>
                <a:cs typeface="Courier New" pitchFamily="49" charset="0"/>
              </a:rPr>
              <a:t>Operační program Vzdělávání pro konkurenceschopnost</a:t>
            </a:r>
          </a:p>
          <a:p>
            <a:pPr algn="ctr"/>
            <a:endParaRPr lang="cs-CZ" sz="1200" b="1" i="1" dirty="0">
              <a:latin typeface="Courier New" pitchFamily="49" charset="0"/>
              <a:cs typeface="Courier New" pitchFamily="49" charset="0"/>
            </a:endParaRPr>
          </a:p>
          <a:p>
            <a:pPr algn="ctr"/>
            <a:r>
              <a:rPr lang="cs-CZ" sz="2000" dirty="0">
                <a:latin typeface="Courier New" pitchFamily="49" charset="0"/>
                <a:cs typeface="Courier New" pitchFamily="49" charset="0"/>
              </a:rPr>
              <a:t/>
            </a:r>
            <a:br>
              <a:rPr lang="cs-CZ" sz="2000" dirty="0">
                <a:latin typeface="Courier New" pitchFamily="49" charset="0"/>
                <a:cs typeface="Courier New" pitchFamily="49" charset="0"/>
              </a:rPr>
            </a:br>
            <a:endParaRPr lang="cs-CZ" sz="2000" dirty="0"/>
          </a:p>
        </p:txBody>
      </p:sp>
      <p:pic>
        <p:nvPicPr>
          <p:cNvPr id="3076" name="Picture 37"/>
          <p:cNvPicPr>
            <a:picLocks noChangeAspect="1" noChangeArrowheads="1"/>
          </p:cNvPicPr>
          <p:nvPr/>
        </p:nvPicPr>
        <p:blipFill>
          <a:blip r:embed="rId4" cstate="print"/>
          <a:srcRect/>
          <a:stretch>
            <a:fillRect/>
          </a:stretch>
        </p:blipFill>
        <p:spPr bwMode="auto">
          <a:xfrm>
            <a:off x="755576" y="620688"/>
            <a:ext cx="1655763" cy="1360488"/>
          </a:xfrm>
          <a:prstGeom prst="rect">
            <a:avLst/>
          </a:prstGeom>
          <a:noFill/>
          <a:ln w="9525">
            <a:noFill/>
            <a:miter lim="800000"/>
            <a:headEnd/>
            <a:tailEnd/>
          </a:ln>
        </p:spPr>
      </p:pic>
      <p:sp>
        <p:nvSpPr>
          <p:cNvPr id="6" name="Nadpis 1"/>
          <p:cNvSpPr txBox="1">
            <a:spLocks/>
          </p:cNvSpPr>
          <p:nvPr/>
        </p:nvSpPr>
        <p:spPr bwMode="auto">
          <a:xfrm>
            <a:off x="2627784" y="692696"/>
            <a:ext cx="5976813" cy="1295400"/>
          </a:xfrm>
          <a:prstGeom prst="rect">
            <a:avLst/>
          </a:prstGeom>
          <a:solidFill>
            <a:schemeClr val="bg1">
              <a:lumMod val="75000"/>
            </a:schemeClr>
          </a:solidFill>
          <a:ln w="9525">
            <a:solidFill>
              <a:schemeClr val="bg1">
                <a:lumMod val="50000"/>
              </a:schemeClr>
            </a:solidFill>
            <a:miter lim="800000"/>
            <a:headEnd/>
            <a:tailEnd/>
          </a:ln>
        </p:spPr>
        <p:txBody>
          <a:bodyPr anchor="ctr"/>
          <a:lstStyle/>
          <a:p>
            <a:pPr algn="ctr">
              <a:defRPr/>
            </a:pPr>
            <a:r>
              <a:rPr lang="cs-CZ" sz="2400" b="1" i="1" dirty="0">
                <a:latin typeface="Courier New" pitchFamily="49" charset="0"/>
                <a:ea typeface="+mj-ea"/>
                <a:cs typeface="Courier New" pitchFamily="49" charset="0"/>
              </a:rPr>
              <a:t>ZÁKLADNÍ ŠKOLA OLOMOUC</a:t>
            </a:r>
            <a:r>
              <a:rPr lang="cs-CZ" sz="2000" dirty="0">
                <a:latin typeface="Courier New" pitchFamily="49" charset="0"/>
                <a:ea typeface="+mj-ea"/>
                <a:cs typeface="Courier New" pitchFamily="49" charset="0"/>
              </a:rPr>
              <a:t/>
            </a:r>
            <a:br>
              <a:rPr lang="cs-CZ" sz="2000" dirty="0">
                <a:latin typeface="Courier New" pitchFamily="49" charset="0"/>
                <a:ea typeface="+mj-ea"/>
                <a:cs typeface="Courier New" pitchFamily="49" charset="0"/>
              </a:rPr>
            </a:br>
            <a:r>
              <a:rPr lang="cs-CZ" sz="1400" b="1" i="1" dirty="0">
                <a:latin typeface="Courier New" pitchFamily="49" charset="0"/>
                <a:ea typeface="+mj-ea"/>
                <a:cs typeface="Courier New" pitchFamily="49" charset="0"/>
              </a:rPr>
              <a:t>příspěvková organizace</a:t>
            </a:r>
            <a:r>
              <a:rPr lang="cs-CZ" sz="2000" dirty="0">
                <a:latin typeface="Courier New" pitchFamily="49" charset="0"/>
                <a:ea typeface="+mj-ea"/>
                <a:cs typeface="Courier New" pitchFamily="49" charset="0"/>
              </a:rPr>
              <a:t/>
            </a:r>
            <a:br>
              <a:rPr lang="cs-CZ" sz="2000" dirty="0">
                <a:latin typeface="Courier New" pitchFamily="49" charset="0"/>
                <a:ea typeface="+mj-ea"/>
                <a:cs typeface="Courier New" pitchFamily="49" charset="0"/>
              </a:rPr>
            </a:br>
            <a:r>
              <a:rPr lang="cs-CZ" sz="1600" b="1" i="1" dirty="0">
                <a:latin typeface="Courier New" pitchFamily="49" charset="0"/>
                <a:ea typeface="+mj-ea"/>
                <a:cs typeface="Courier New" pitchFamily="49" charset="0"/>
              </a:rPr>
              <a:t>MOZARTOVA 48, 779 00 OLOMOUC</a:t>
            </a:r>
            <a:r>
              <a:rPr lang="cs-CZ" sz="2000" dirty="0">
                <a:latin typeface="Courier New" pitchFamily="49" charset="0"/>
                <a:ea typeface="+mj-ea"/>
                <a:cs typeface="Courier New" pitchFamily="49" charset="0"/>
              </a:rPr>
              <a:t/>
            </a:r>
            <a:br>
              <a:rPr lang="cs-CZ" sz="2000" dirty="0">
                <a:latin typeface="Courier New" pitchFamily="49" charset="0"/>
                <a:ea typeface="+mj-ea"/>
                <a:cs typeface="Courier New" pitchFamily="49" charset="0"/>
              </a:rPr>
            </a:br>
            <a:r>
              <a:rPr lang="cs-CZ" sz="1400" b="1" i="1" dirty="0">
                <a:latin typeface="Courier New" pitchFamily="49" charset="0"/>
                <a:ea typeface="+mj-ea"/>
                <a:cs typeface="Courier New" pitchFamily="49" charset="0"/>
              </a:rPr>
              <a:t>tel.: 585 427 142, 775 116 442; fax: 585 422 713</a:t>
            </a:r>
            <a:r>
              <a:rPr lang="cs-CZ" sz="1400" b="1" dirty="0">
                <a:latin typeface="Courier New" pitchFamily="49" charset="0"/>
                <a:ea typeface="+mj-ea"/>
                <a:cs typeface="Courier New" pitchFamily="49" charset="0"/>
              </a:rPr>
              <a:t> </a:t>
            </a:r>
            <a:r>
              <a:rPr lang="cs-CZ" sz="2000" dirty="0">
                <a:latin typeface="Courier New" pitchFamily="49" charset="0"/>
                <a:ea typeface="+mj-ea"/>
                <a:cs typeface="Courier New" pitchFamily="49" charset="0"/>
              </a:rPr>
              <a:t/>
            </a:r>
            <a:br>
              <a:rPr lang="cs-CZ" sz="2000" dirty="0">
                <a:latin typeface="Courier New" pitchFamily="49" charset="0"/>
                <a:ea typeface="+mj-ea"/>
                <a:cs typeface="Courier New" pitchFamily="49" charset="0"/>
              </a:rPr>
            </a:br>
            <a:r>
              <a:rPr lang="cs-CZ" sz="1400" b="1" i="1" dirty="0" smtClean="0">
                <a:latin typeface="Courier New" pitchFamily="49" charset="0"/>
                <a:ea typeface="+mj-ea"/>
                <a:cs typeface="Courier New" pitchFamily="49" charset="0"/>
              </a:rPr>
              <a:t>email: </a:t>
            </a:r>
            <a:r>
              <a:rPr lang="cs-CZ" sz="1400" b="1" i="1" noProof="1" smtClean="0">
                <a:solidFill>
                  <a:srgbClr val="002060"/>
                </a:solidFill>
                <a:latin typeface="Courier New" pitchFamily="49" charset="0"/>
                <a:ea typeface="+mj-ea"/>
                <a:cs typeface="Courier New" pitchFamily="49" charset="0"/>
                <a:hlinkClick r:id="rId5"/>
              </a:rPr>
              <a:t>kundrum@centrum.cz</a:t>
            </a:r>
            <a:r>
              <a:rPr lang="cs-CZ" sz="1400" b="1" i="1" noProof="1">
                <a:solidFill>
                  <a:srgbClr val="002060"/>
                </a:solidFill>
                <a:latin typeface="Courier New" pitchFamily="49" charset="0"/>
                <a:ea typeface="+mj-ea"/>
                <a:cs typeface="Courier New" pitchFamily="49" charset="0"/>
              </a:rPr>
              <a:t>; </a:t>
            </a:r>
            <a:r>
              <a:rPr lang="cs-CZ" sz="1400" b="1" i="1" noProof="1">
                <a:solidFill>
                  <a:srgbClr val="002060"/>
                </a:solidFill>
                <a:latin typeface="Courier New" pitchFamily="49" charset="0"/>
                <a:ea typeface="+mj-ea"/>
                <a:cs typeface="Courier New" pitchFamily="49" charset="0"/>
                <a:hlinkClick r:id="rId6"/>
              </a:rPr>
              <a:t>www.zs-mozartova.cz</a:t>
            </a:r>
            <a:r>
              <a:rPr lang="cs-CZ" sz="1400" b="1" i="1" dirty="0">
                <a:solidFill>
                  <a:srgbClr val="002060"/>
                </a:solidFill>
                <a:latin typeface="Courier New" pitchFamily="49" charset="0"/>
                <a:ea typeface="+mj-ea"/>
                <a:cs typeface="Courier New" pitchFamily="49" charset="0"/>
              </a:rPr>
              <a:t> </a:t>
            </a:r>
            <a:endParaRPr lang="cs-CZ" sz="1400" b="1" i="1" noProof="1">
              <a:solidFill>
                <a:srgbClr val="002060"/>
              </a:solidFill>
              <a:latin typeface="Courier New" pitchFamily="49" charset="0"/>
              <a:ea typeface="+mj-ea"/>
              <a:cs typeface="Courier New" pitchFamily="49" charset="0"/>
            </a:endParaRPr>
          </a:p>
        </p:txBody>
      </p:sp>
      <p:sp>
        <p:nvSpPr>
          <p:cNvPr id="5121" name="Rectangle 1"/>
          <p:cNvSpPr>
            <a:spLocks noChangeArrowheads="1"/>
          </p:cNvSpPr>
          <p:nvPr/>
        </p:nvSpPr>
        <p:spPr bwMode="auto">
          <a:xfrm>
            <a:off x="683568" y="3871501"/>
            <a:ext cx="7884368" cy="646331"/>
          </a:xfrm>
          <a:prstGeom prst="rect">
            <a:avLst/>
          </a:prstGeom>
          <a:solidFill>
            <a:srgbClr val="D9D9D9"/>
          </a:solidFill>
          <a:ln w="9525">
            <a:solidFill>
              <a:schemeClr val="tx1">
                <a:lumMod val="65000"/>
                <a:lumOff val="3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1"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Projekt: ŠKOLA RADOSTI, ŠKOLA KVALITY </a:t>
            </a:r>
            <a:endParaRPr kumimoji="0" lang="cs-CZ"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b="1" i="1"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Registrační číslo projektu: CZ.1.07/1.4.00/21.3688</a:t>
            </a:r>
            <a:endParaRPr kumimoji="0" lang="cs-CZ"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17599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7504" y="1052736"/>
            <a:ext cx="8919187" cy="5422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3995936" y="188640"/>
            <a:ext cx="1217962" cy="461665"/>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cs-CZ" sz="2400" i="1" dirty="0" smtClean="0">
                <a:solidFill>
                  <a:schemeClr val="accent4">
                    <a:lumMod val="50000"/>
                  </a:schemeClr>
                </a:solidFill>
              </a:rPr>
              <a:t>TVORBA</a:t>
            </a:r>
            <a:endParaRPr lang="cs-CZ" sz="2400" i="1" dirty="0">
              <a:solidFill>
                <a:schemeClr val="accent4">
                  <a:lumMod val="50000"/>
                </a:schemeClr>
              </a:solidFill>
            </a:endParaRPr>
          </a:p>
        </p:txBody>
      </p:sp>
      <p:sp>
        <p:nvSpPr>
          <p:cNvPr id="3" name="TextovéPole 2"/>
          <p:cNvSpPr txBox="1"/>
          <p:nvPr/>
        </p:nvSpPr>
        <p:spPr>
          <a:xfrm>
            <a:off x="0" y="1052736"/>
            <a:ext cx="9369232" cy="3913059"/>
          </a:xfrm>
          <a:prstGeom prst="rect">
            <a:avLst/>
          </a:prstGeom>
          <a:noFill/>
        </p:spPr>
        <p:txBody>
          <a:bodyPr wrap="none" rtlCol="0">
            <a:spAutoFit/>
          </a:bodyPr>
          <a:lstStyle/>
          <a:p>
            <a:pPr>
              <a:lnSpc>
                <a:spcPct val="150000"/>
              </a:lnSpc>
            </a:pPr>
            <a:r>
              <a:rPr lang="cs-CZ" sz="2400" b="1" i="1" dirty="0" smtClean="0"/>
              <a:t>Jeho tvorba málokdy vybočila z tématu </a:t>
            </a:r>
            <a:r>
              <a:rPr lang="cs-CZ" sz="2400" b="1" i="1" dirty="0" smtClean="0">
                <a:solidFill>
                  <a:schemeClr val="accent4">
                    <a:lumMod val="50000"/>
                  </a:schemeClr>
                </a:solidFill>
              </a:rPr>
              <a:t>holocaustu</a:t>
            </a:r>
            <a:r>
              <a:rPr lang="cs-CZ" sz="2400" b="1" i="1" dirty="0" smtClean="0"/>
              <a:t>, které je mu natolik </a:t>
            </a:r>
          </a:p>
          <a:p>
            <a:pPr>
              <a:lnSpc>
                <a:spcPct val="150000"/>
              </a:lnSpc>
            </a:pPr>
            <a:r>
              <a:rPr lang="cs-CZ" sz="2400" b="1" i="1" dirty="0" smtClean="0"/>
              <a:t>dobře známé. Vychází z drastických </a:t>
            </a:r>
            <a:r>
              <a:rPr lang="cs-CZ" sz="2400" b="1" i="1" dirty="0" smtClean="0">
                <a:solidFill>
                  <a:schemeClr val="accent4">
                    <a:lumMod val="50000"/>
                  </a:schemeClr>
                </a:solidFill>
              </a:rPr>
              <a:t>zkušeností z koncentračních táborů</a:t>
            </a:r>
            <a:r>
              <a:rPr lang="cs-CZ" sz="2400" b="1" i="1" dirty="0" smtClean="0"/>
              <a:t>, </a:t>
            </a:r>
          </a:p>
          <a:p>
            <a:pPr>
              <a:lnSpc>
                <a:spcPct val="150000"/>
              </a:lnSpc>
            </a:pPr>
            <a:r>
              <a:rPr lang="cs-CZ" sz="2400" b="1" i="1" dirty="0" smtClean="0"/>
              <a:t>které byly jeho vlastní. Tímto způsobem chtěl své dceři vylíčit tuto dobu. </a:t>
            </a:r>
          </a:p>
          <a:p>
            <a:pPr>
              <a:lnSpc>
                <a:spcPct val="150000"/>
              </a:lnSpc>
            </a:pPr>
            <a:r>
              <a:rPr lang="cs-CZ" sz="2400" b="1" i="1" dirty="0" smtClean="0"/>
              <a:t>Zachycuje </a:t>
            </a:r>
            <a:r>
              <a:rPr lang="cs-CZ" sz="2400" b="1" i="1" dirty="0" smtClean="0">
                <a:solidFill>
                  <a:schemeClr val="accent4">
                    <a:lumMod val="50000"/>
                  </a:schemeClr>
                </a:solidFill>
              </a:rPr>
              <a:t>osudy mladých dívek, žen, dětí a starých lidí</a:t>
            </a:r>
            <a:r>
              <a:rPr lang="cs-CZ" sz="2400" b="1" i="1" dirty="0" smtClean="0"/>
              <a:t>, kteří jsou </a:t>
            </a:r>
          </a:p>
          <a:p>
            <a:pPr>
              <a:lnSpc>
                <a:spcPct val="150000"/>
              </a:lnSpc>
            </a:pPr>
            <a:r>
              <a:rPr lang="cs-CZ" sz="2400" b="1" i="1" dirty="0" smtClean="0"/>
              <a:t>nejvíce zranitelní a bezbranní. Jeho příběhy jsou buď </a:t>
            </a:r>
            <a:r>
              <a:rPr lang="cs-CZ" sz="2400" b="1" i="1" dirty="0" smtClean="0">
                <a:solidFill>
                  <a:schemeClr val="accent4">
                    <a:lumMod val="50000"/>
                  </a:schemeClr>
                </a:solidFill>
              </a:rPr>
              <a:t>povídky nebo </a:t>
            </a:r>
          </a:p>
          <a:p>
            <a:pPr>
              <a:lnSpc>
                <a:spcPct val="150000"/>
              </a:lnSpc>
            </a:pPr>
            <a:r>
              <a:rPr lang="cs-CZ" sz="2400" b="1" i="1" dirty="0" smtClean="0">
                <a:solidFill>
                  <a:schemeClr val="accent4">
                    <a:lumMod val="50000"/>
                  </a:schemeClr>
                </a:solidFill>
              </a:rPr>
              <a:t>novely </a:t>
            </a:r>
            <a:r>
              <a:rPr lang="cs-CZ" sz="2400" b="1" i="1" dirty="0" smtClean="0"/>
              <a:t>a vznikaly už v 1.polovině 50.let. Ve svých knihách hledá smysl </a:t>
            </a:r>
          </a:p>
          <a:p>
            <a:pPr>
              <a:lnSpc>
                <a:spcPct val="150000"/>
              </a:lnSpc>
            </a:pPr>
            <a:r>
              <a:rPr lang="cs-CZ" sz="2400" b="1" i="1" dirty="0" smtClean="0"/>
              <a:t>lidství a podstatu lidského bytí</a:t>
            </a:r>
            <a:r>
              <a:rPr lang="cs-CZ" sz="2400" i="1" dirty="0" smtClean="0"/>
              <a:t>.</a:t>
            </a:r>
            <a:endParaRPr lang="cs-CZ" sz="2400" i="1" dirty="0"/>
          </a:p>
        </p:txBody>
      </p:sp>
      <p:sp>
        <p:nvSpPr>
          <p:cNvPr id="4" name="TextovéPole 3"/>
          <p:cNvSpPr txBox="1"/>
          <p:nvPr/>
        </p:nvSpPr>
        <p:spPr>
          <a:xfrm>
            <a:off x="8354146" y="6475090"/>
            <a:ext cx="690445" cy="369332"/>
          </a:xfrm>
          <a:prstGeom prst="rect">
            <a:avLst/>
          </a:prstGeom>
          <a:noFill/>
        </p:spPr>
        <p:txBody>
          <a:bodyPr wrap="none" rtlCol="0">
            <a:spAutoFit/>
          </a:bodyPr>
          <a:lstStyle/>
          <a:p>
            <a:r>
              <a:rPr lang="cs-CZ" dirty="0" smtClean="0"/>
              <a:t>Obr.6</a:t>
            </a:r>
            <a:endParaRPr lang="cs-CZ" dirty="0"/>
          </a:p>
        </p:txBody>
      </p:sp>
    </p:spTree>
    <p:extLst>
      <p:ext uri="{BB962C8B-B14F-4D97-AF65-F5344CB8AC3E}">
        <p14:creationId xmlns:p14="http://schemas.microsoft.com/office/powerpoint/2010/main" val="709101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251520" y="185097"/>
            <a:ext cx="2031325" cy="461665"/>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cs-CZ" sz="2400" i="1" dirty="0" smtClean="0">
                <a:solidFill>
                  <a:schemeClr val="accent4">
                    <a:lumMod val="50000"/>
                  </a:schemeClr>
                </a:solidFill>
              </a:rPr>
              <a:t>NOC A NADĚJE</a:t>
            </a:r>
            <a:endParaRPr lang="cs-CZ" sz="2400" i="1" dirty="0">
              <a:solidFill>
                <a:schemeClr val="accent4">
                  <a:lumMod val="50000"/>
                </a:schemeClr>
              </a:solidFill>
            </a:endParaRPr>
          </a:p>
        </p:txBody>
      </p:sp>
      <p:sp>
        <p:nvSpPr>
          <p:cNvPr id="3" name="TextovéPole 2"/>
          <p:cNvSpPr txBox="1"/>
          <p:nvPr/>
        </p:nvSpPr>
        <p:spPr>
          <a:xfrm>
            <a:off x="251520" y="836712"/>
            <a:ext cx="8342348" cy="830997"/>
          </a:xfrm>
          <a:prstGeom prst="rect">
            <a:avLst/>
          </a:prstGeom>
          <a:noFill/>
        </p:spPr>
        <p:txBody>
          <a:bodyPr wrap="none" rtlCol="0">
            <a:spAutoFit/>
          </a:bodyPr>
          <a:lstStyle/>
          <a:p>
            <a:r>
              <a:rPr lang="cs-CZ" sz="2400" i="1" dirty="0" smtClean="0"/>
              <a:t>1957 – sbírka 7 povídek, které jsou inspirovány vlastními zážitky z </a:t>
            </a:r>
          </a:p>
          <a:p>
            <a:r>
              <a:rPr lang="cs-CZ" sz="2400" i="1" dirty="0" smtClean="0"/>
              <a:t>terezínského ghetta.</a:t>
            </a:r>
            <a:endParaRPr lang="cs-CZ" sz="2400" i="1" dirty="0"/>
          </a:p>
        </p:txBody>
      </p:sp>
      <p:sp>
        <p:nvSpPr>
          <p:cNvPr id="4" name="TextovéPole 3"/>
          <p:cNvSpPr txBox="1"/>
          <p:nvPr/>
        </p:nvSpPr>
        <p:spPr>
          <a:xfrm>
            <a:off x="251520" y="1786754"/>
            <a:ext cx="2177199" cy="461665"/>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cs-CZ" sz="2400" i="1" dirty="0" smtClean="0">
                <a:solidFill>
                  <a:schemeClr val="accent4">
                    <a:lumMod val="50000"/>
                  </a:schemeClr>
                </a:solidFill>
              </a:rPr>
              <a:t>DÉMANTY NOCI</a:t>
            </a:r>
            <a:endParaRPr lang="cs-CZ" sz="2400" i="1" dirty="0">
              <a:solidFill>
                <a:schemeClr val="accent4">
                  <a:lumMod val="50000"/>
                </a:schemeClr>
              </a:solidFill>
            </a:endParaRPr>
          </a:p>
        </p:txBody>
      </p:sp>
      <p:sp>
        <p:nvSpPr>
          <p:cNvPr id="6" name="TextovéPole 5"/>
          <p:cNvSpPr txBox="1"/>
          <p:nvPr/>
        </p:nvSpPr>
        <p:spPr>
          <a:xfrm>
            <a:off x="251520" y="2348880"/>
            <a:ext cx="5363520" cy="461665"/>
          </a:xfrm>
          <a:prstGeom prst="rect">
            <a:avLst/>
          </a:prstGeom>
          <a:noFill/>
        </p:spPr>
        <p:txBody>
          <a:bodyPr wrap="none" rtlCol="0">
            <a:spAutoFit/>
          </a:bodyPr>
          <a:lstStyle/>
          <a:p>
            <a:r>
              <a:rPr lang="cs-CZ" sz="2400" i="1" dirty="0" smtClean="0"/>
              <a:t>1958 – sbírka povídek, vrchol jeho tvorby.</a:t>
            </a:r>
            <a:endParaRPr lang="cs-CZ" sz="2400" i="1" dirty="0"/>
          </a:p>
        </p:txBody>
      </p:sp>
      <p:sp>
        <p:nvSpPr>
          <p:cNvPr id="7" name="TextovéPole 6"/>
          <p:cNvSpPr txBox="1"/>
          <p:nvPr/>
        </p:nvSpPr>
        <p:spPr>
          <a:xfrm>
            <a:off x="251520" y="2924944"/>
            <a:ext cx="1830758" cy="461665"/>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cs-CZ" sz="2400" i="1" dirty="0" smtClean="0">
                <a:solidFill>
                  <a:schemeClr val="accent4">
                    <a:lumMod val="50000"/>
                  </a:schemeClr>
                </a:solidFill>
              </a:rPr>
              <a:t>DITA SAXOVÁ</a:t>
            </a:r>
            <a:endParaRPr lang="cs-CZ" sz="2400" i="1" dirty="0">
              <a:solidFill>
                <a:schemeClr val="accent4">
                  <a:lumMod val="50000"/>
                </a:schemeClr>
              </a:solidFill>
            </a:endParaRPr>
          </a:p>
        </p:txBody>
      </p:sp>
      <p:sp>
        <p:nvSpPr>
          <p:cNvPr id="8" name="TextovéPole 7"/>
          <p:cNvSpPr txBox="1"/>
          <p:nvPr/>
        </p:nvSpPr>
        <p:spPr>
          <a:xfrm>
            <a:off x="251520" y="3501008"/>
            <a:ext cx="8696099" cy="1200329"/>
          </a:xfrm>
          <a:prstGeom prst="rect">
            <a:avLst/>
          </a:prstGeom>
          <a:noFill/>
        </p:spPr>
        <p:txBody>
          <a:bodyPr wrap="none" rtlCol="0">
            <a:spAutoFit/>
          </a:bodyPr>
          <a:lstStyle/>
          <a:p>
            <a:r>
              <a:rPr lang="cs-CZ" sz="2400" i="1" dirty="0" smtClean="0"/>
              <a:t>1962 – novela o dívce, která se vrací z koncentračního tábora a kvůli </a:t>
            </a:r>
          </a:p>
          <a:p>
            <a:r>
              <a:rPr lang="cs-CZ" sz="2400" i="1" dirty="0" smtClean="0"/>
              <a:t>svým otřesným zážitkům není schopná navázat na normální život. </a:t>
            </a:r>
          </a:p>
          <a:p>
            <a:r>
              <a:rPr lang="cs-CZ" sz="2400" i="1" dirty="0" smtClean="0"/>
              <a:t>Nakonec odjíždí do Švýcarska a tam ukončí svůj život.</a:t>
            </a:r>
            <a:endParaRPr lang="cs-CZ" sz="2400" i="1" dirty="0"/>
          </a:p>
        </p:txBody>
      </p:sp>
    </p:spTree>
    <p:extLst>
      <p:ext uri="{BB962C8B-B14F-4D97-AF65-F5344CB8AC3E}">
        <p14:creationId xmlns:p14="http://schemas.microsoft.com/office/powerpoint/2010/main" val="2107784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Obdélník 1"/>
          <p:cNvSpPr/>
          <p:nvPr/>
        </p:nvSpPr>
        <p:spPr>
          <a:xfrm>
            <a:off x="179512" y="332656"/>
            <a:ext cx="5543441" cy="461665"/>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cs-CZ" sz="2400" i="1" dirty="0">
                <a:solidFill>
                  <a:schemeClr val="accent4">
                    <a:lumMod val="50000"/>
                  </a:schemeClr>
                </a:solidFill>
              </a:rPr>
              <a:t>MOTLITBA PRO KATEŘINU HOROVITZOVOU</a:t>
            </a:r>
          </a:p>
        </p:txBody>
      </p:sp>
      <p:sp>
        <p:nvSpPr>
          <p:cNvPr id="4" name="Obdélník 3"/>
          <p:cNvSpPr/>
          <p:nvPr/>
        </p:nvSpPr>
        <p:spPr>
          <a:xfrm>
            <a:off x="179512" y="980728"/>
            <a:ext cx="7272808" cy="5262979"/>
          </a:xfrm>
          <a:prstGeom prst="rect">
            <a:avLst/>
          </a:prstGeom>
        </p:spPr>
        <p:txBody>
          <a:bodyPr wrap="square">
            <a:spAutoFit/>
          </a:bodyPr>
          <a:lstStyle/>
          <a:p>
            <a:r>
              <a:rPr lang="cs-CZ" sz="2400" i="1" dirty="0"/>
              <a:t>1964 – novela podle skutečné události z roku 1943 v Itálii. </a:t>
            </a:r>
            <a:endParaRPr lang="cs-CZ" sz="2400" i="1" dirty="0" smtClean="0"/>
          </a:p>
          <a:p>
            <a:r>
              <a:rPr lang="cs-CZ" sz="2400" i="1" dirty="0" smtClean="0"/>
              <a:t>K napsání této knihy potřeboval Arnošt Lustig pouhých 12 dní. Sám považoval tuto knihu za jedno ze svých nejlepších děl, a proto ho opakovaně nepřepracovával ani nedoplňoval, jak to často dělal u ostatních knih.</a:t>
            </a:r>
          </a:p>
          <a:p>
            <a:r>
              <a:rPr lang="cs-CZ" sz="2400" i="1" dirty="0" smtClean="0"/>
              <a:t>Roku 1943 zajali Němci na Sicílii skupinu židovských podnikatelů a pod záminkou, že je vymění za své zajaté důstojníky, od nich získali veškerý jejich majetek. Nakonec je zabili. Pro postavu Kateřiny byla Lustigovi předlohou polská herečka stejného jména, která při cestě do plynové komory vytrhla stejně jako románová hrdinka z ruky zbraň německému důstojníkovi a zastřelila ho.</a:t>
            </a:r>
          </a:p>
          <a:p>
            <a:r>
              <a:rPr lang="cs-CZ" sz="2400" i="1" dirty="0" smtClean="0"/>
              <a:t>Tato kniha byla zfilmovaná a zároveň vyšla v mnoha jazycích.</a:t>
            </a:r>
            <a:endParaRPr lang="cs-CZ" sz="2400" i="1" dirty="0"/>
          </a:p>
        </p:txBody>
      </p:sp>
    </p:spTree>
    <p:extLst>
      <p:ext uri="{BB962C8B-B14F-4D97-AF65-F5344CB8AC3E}">
        <p14:creationId xmlns:p14="http://schemas.microsoft.com/office/powerpoint/2010/main" val="3772448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179512" y="332656"/>
            <a:ext cx="2978701" cy="461665"/>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cs-CZ" sz="2400" i="1" dirty="0" smtClean="0"/>
              <a:t>HOŘKÁ VŮNĚ MANDLÍ</a:t>
            </a:r>
            <a:endParaRPr lang="cs-CZ" sz="2400" i="1" dirty="0"/>
          </a:p>
        </p:txBody>
      </p:sp>
      <p:sp>
        <p:nvSpPr>
          <p:cNvPr id="3" name="TextovéPole 2"/>
          <p:cNvSpPr txBox="1"/>
          <p:nvPr/>
        </p:nvSpPr>
        <p:spPr>
          <a:xfrm>
            <a:off x="179512" y="908720"/>
            <a:ext cx="8442439" cy="1200329"/>
          </a:xfrm>
          <a:prstGeom prst="rect">
            <a:avLst/>
          </a:prstGeom>
          <a:noFill/>
        </p:spPr>
        <p:txBody>
          <a:bodyPr wrap="none" rtlCol="0">
            <a:spAutoFit/>
          </a:bodyPr>
          <a:lstStyle/>
          <a:p>
            <a:r>
              <a:rPr lang="cs-CZ" sz="2400" i="1" dirty="0" smtClean="0"/>
              <a:t>1968 – kniha povídek, popis osudů jedné židovské rodiny zasažené </a:t>
            </a:r>
          </a:p>
          <a:p>
            <a:r>
              <a:rPr lang="cs-CZ" sz="2400" i="1" dirty="0" smtClean="0"/>
              <a:t>holocaustem. Lustig opět popisuje koncentrační tábory, války, její </a:t>
            </a:r>
          </a:p>
          <a:p>
            <a:r>
              <a:rPr lang="cs-CZ" sz="2400" i="1" dirty="0" smtClean="0"/>
              <a:t>následky.</a:t>
            </a:r>
            <a:endParaRPr lang="cs-CZ" sz="2400" i="1" dirty="0"/>
          </a:p>
        </p:txBody>
      </p:sp>
      <p:sp>
        <p:nvSpPr>
          <p:cNvPr id="4" name="TextovéPole 3"/>
          <p:cNvSpPr txBox="1"/>
          <p:nvPr/>
        </p:nvSpPr>
        <p:spPr>
          <a:xfrm>
            <a:off x="179512" y="2154983"/>
            <a:ext cx="7041415" cy="461665"/>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cs-CZ" sz="2400" i="1" dirty="0" smtClean="0"/>
              <a:t>NEMILOVANÁ: Z DENÍKU SEDMNÁCTIELETÉ PETRY SCH.</a:t>
            </a:r>
            <a:endParaRPr lang="cs-CZ" sz="2400" i="1" dirty="0"/>
          </a:p>
        </p:txBody>
      </p:sp>
      <p:sp>
        <p:nvSpPr>
          <p:cNvPr id="5" name="TextovéPole 4"/>
          <p:cNvSpPr txBox="1"/>
          <p:nvPr/>
        </p:nvSpPr>
        <p:spPr>
          <a:xfrm>
            <a:off x="179512" y="2838127"/>
            <a:ext cx="9203802" cy="830997"/>
          </a:xfrm>
          <a:prstGeom prst="rect">
            <a:avLst/>
          </a:prstGeom>
          <a:noFill/>
        </p:spPr>
        <p:txBody>
          <a:bodyPr wrap="none" rtlCol="0">
            <a:spAutoFit/>
          </a:bodyPr>
          <a:lstStyle/>
          <a:p>
            <a:r>
              <a:rPr lang="cs-CZ" sz="2400" i="1" dirty="0" smtClean="0"/>
              <a:t>1979 – novela, příběh prostitutky v terezínském ghettu, který je popsaný </a:t>
            </a:r>
          </a:p>
          <a:p>
            <a:r>
              <a:rPr lang="cs-CZ" sz="2400" i="1" dirty="0" smtClean="0"/>
              <a:t>ve formě deníku</a:t>
            </a:r>
            <a:r>
              <a:rPr lang="cs-CZ" dirty="0" smtClean="0"/>
              <a:t>.</a:t>
            </a:r>
            <a:endParaRPr lang="cs-CZ" dirty="0"/>
          </a:p>
        </p:txBody>
      </p:sp>
      <p:sp>
        <p:nvSpPr>
          <p:cNvPr id="6" name="TextovéPole 5"/>
          <p:cNvSpPr txBox="1"/>
          <p:nvPr/>
        </p:nvSpPr>
        <p:spPr>
          <a:xfrm>
            <a:off x="179512" y="3774231"/>
            <a:ext cx="4786310" cy="461665"/>
          </a:xfrm>
          <a:prstGeom prst="rect">
            <a:avLst/>
          </a:prstGeom>
          <a:noFill/>
        </p:spPr>
        <p:txBody>
          <a:bodyPr wrap="none" rtlCol="0">
            <a:spAutoFit/>
          </a:bodyPr>
          <a:lstStyle/>
          <a:p>
            <a:r>
              <a:rPr lang="cs-CZ" sz="2400" i="1" dirty="0" smtClean="0">
                <a:solidFill>
                  <a:srgbClr val="00B050"/>
                </a:solidFill>
              </a:rPr>
              <a:t>Trilogie o osudech tří židovských žen:</a:t>
            </a:r>
            <a:endParaRPr lang="cs-CZ" sz="2400" i="1" dirty="0">
              <a:solidFill>
                <a:srgbClr val="00B050"/>
              </a:solidFill>
            </a:endParaRPr>
          </a:p>
        </p:txBody>
      </p:sp>
      <p:sp>
        <p:nvSpPr>
          <p:cNvPr id="7" name="TextovéPole 6"/>
          <p:cNvSpPr txBox="1"/>
          <p:nvPr/>
        </p:nvSpPr>
        <p:spPr>
          <a:xfrm>
            <a:off x="179512" y="4235896"/>
            <a:ext cx="4676601" cy="1200329"/>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cs-CZ" sz="2400" i="1" dirty="0" smtClean="0"/>
              <a:t>COLLETE: DÍVKA Z ANTVERP (1992)</a:t>
            </a:r>
          </a:p>
          <a:p>
            <a:r>
              <a:rPr lang="cs-CZ" sz="2400" i="1" dirty="0" smtClean="0"/>
              <a:t>TANGA: DÍVKA Z HAMBURKU (1992)</a:t>
            </a:r>
          </a:p>
          <a:p>
            <a:r>
              <a:rPr lang="cs-CZ" sz="2400" i="1" dirty="0" smtClean="0"/>
              <a:t>LEA: DÍVKA Z LEENWARDENU (2000</a:t>
            </a:r>
            <a:r>
              <a:rPr lang="cs-CZ" dirty="0" smtClean="0"/>
              <a:t>)</a:t>
            </a:r>
            <a:endParaRPr lang="cs-CZ" dirty="0"/>
          </a:p>
        </p:txBody>
      </p:sp>
    </p:spTree>
    <p:extLst>
      <p:ext uri="{BB962C8B-B14F-4D97-AF65-F5344CB8AC3E}">
        <p14:creationId xmlns:p14="http://schemas.microsoft.com/office/powerpoint/2010/main" val="390633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37"/>
          <p:cNvPicPr>
            <a:picLocks noChangeAspect="1" noChangeArrowheads="1"/>
          </p:cNvPicPr>
          <p:nvPr/>
        </p:nvPicPr>
        <p:blipFill>
          <a:blip r:embed="rId3" cstate="print"/>
          <a:srcRect/>
          <a:stretch>
            <a:fillRect/>
          </a:stretch>
        </p:blipFill>
        <p:spPr bwMode="auto">
          <a:xfrm>
            <a:off x="755576" y="620688"/>
            <a:ext cx="1655763" cy="1360488"/>
          </a:xfrm>
          <a:prstGeom prst="rect">
            <a:avLst/>
          </a:prstGeom>
          <a:noFill/>
          <a:ln w="9525">
            <a:noFill/>
            <a:miter lim="800000"/>
            <a:headEnd/>
            <a:tailEnd/>
          </a:ln>
        </p:spPr>
      </p:pic>
      <p:sp>
        <p:nvSpPr>
          <p:cNvPr id="6" name="Nadpis 1"/>
          <p:cNvSpPr txBox="1">
            <a:spLocks/>
          </p:cNvSpPr>
          <p:nvPr/>
        </p:nvSpPr>
        <p:spPr bwMode="auto">
          <a:xfrm>
            <a:off x="2627784" y="692696"/>
            <a:ext cx="5976813" cy="1295400"/>
          </a:xfrm>
          <a:prstGeom prst="rect">
            <a:avLst/>
          </a:prstGeom>
          <a:solidFill>
            <a:schemeClr val="bg1">
              <a:lumMod val="75000"/>
            </a:schemeClr>
          </a:solidFill>
          <a:ln w="9525">
            <a:solidFill>
              <a:schemeClr val="bg1">
                <a:lumMod val="50000"/>
              </a:schemeClr>
            </a:solidFill>
            <a:miter lim="800000"/>
            <a:headEnd/>
            <a:tailEnd/>
          </a:ln>
        </p:spPr>
        <p:txBody>
          <a:bodyPr anchor="ctr"/>
          <a:lstStyle/>
          <a:p>
            <a:pPr algn="ctr">
              <a:defRPr/>
            </a:pPr>
            <a:r>
              <a:rPr lang="cs-CZ" sz="2400" b="1" i="1" dirty="0">
                <a:latin typeface="Courier New" pitchFamily="49" charset="0"/>
                <a:ea typeface="+mj-ea"/>
                <a:cs typeface="Courier New" pitchFamily="49" charset="0"/>
              </a:rPr>
              <a:t>ZÁKLADNÍ ŠKOLA OLOMOUC</a:t>
            </a:r>
            <a:r>
              <a:rPr lang="cs-CZ" sz="2000" dirty="0">
                <a:latin typeface="Courier New" pitchFamily="49" charset="0"/>
                <a:ea typeface="+mj-ea"/>
                <a:cs typeface="Courier New" pitchFamily="49" charset="0"/>
              </a:rPr>
              <a:t/>
            </a:r>
            <a:br>
              <a:rPr lang="cs-CZ" sz="2000" dirty="0">
                <a:latin typeface="Courier New" pitchFamily="49" charset="0"/>
                <a:ea typeface="+mj-ea"/>
                <a:cs typeface="Courier New" pitchFamily="49" charset="0"/>
              </a:rPr>
            </a:br>
            <a:r>
              <a:rPr lang="cs-CZ" sz="1400" b="1" i="1" dirty="0">
                <a:latin typeface="Courier New" pitchFamily="49" charset="0"/>
                <a:ea typeface="+mj-ea"/>
                <a:cs typeface="Courier New" pitchFamily="49" charset="0"/>
              </a:rPr>
              <a:t>příspěvková organizace</a:t>
            </a:r>
            <a:r>
              <a:rPr lang="cs-CZ" sz="2000" dirty="0">
                <a:latin typeface="Courier New" pitchFamily="49" charset="0"/>
                <a:ea typeface="+mj-ea"/>
                <a:cs typeface="Courier New" pitchFamily="49" charset="0"/>
              </a:rPr>
              <a:t/>
            </a:r>
            <a:br>
              <a:rPr lang="cs-CZ" sz="2000" dirty="0">
                <a:latin typeface="Courier New" pitchFamily="49" charset="0"/>
                <a:ea typeface="+mj-ea"/>
                <a:cs typeface="Courier New" pitchFamily="49" charset="0"/>
              </a:rPr>
            </a:br>
            <a:r>
              <a:rPr lang="cs-CZ" sz="1600" b="1" i="1" dirty="0">
                <a:latin typeface="Courier New" pitchFamily="49" charset="0"/>
                <a:ea typeface="+mj-ea"/>
                <a:cs typeface="Courier New" pitchFamily="49" charset="0"/>
              </a:rPr>
              <a:t>MOZARTOVA 48, 779 00 OLOMOUC</a:t>
            </a:r>
            <a:r>
              <a:rPr lang="cs-CZ" sz="2000" dirty="0">
                <a:latin typeface="Courier New" pitchFamily="49" charset="0"/>
                <a:ea typeface="+mj-ea"/>
                <a:cs typeface="Courier New" pitchFamily="49" charset="0"/>
              </a:rPr>
              <a:t/>
            </a:r>
            <a:br>
              <a:rPr lang="cs-CZ" sz="2000" dirty="0">
                <a:latin typeface="Courier New" pitchFamily="49" charset="0"/>
                <a:ea typeface="+mj-ea"/>
                <a:cs typeface="Courier New" pitchFamily="49" charset="0"/>
              </a:rPr>
            </a:br>
            <a:r>
              <a:rPr lang="cs-CZ" sz="1400" b="1" i="1" dirty="0">
                <a:latin typeface="Courier New" pitchFamily="49" charset="0"/>
                <a:ea typeface="+mj-ea"/>
                <a:cs typeface="Courier New" pitchFamily="49" charset="0"/>
              </a:rPr>
              <a:t>tel.: 585 427 142, 775 116 442; fax: 585 422 713</a:t>
            </a:r>
            <a:r>
              <a:rPr lang="cs-CZ" sz="1400" b="1" dirty="0">
                <a:latin typeface="Courier New" pitchFamily="49" charset="0"/>
                <a:ea typeface="+mj-ea"/>
                <a:cs typeface="Courier New" pitchFamily="49" charset="0"/>
              </a:rPr>
              <a:t> </a:t>
            </a:r>
            <a:r>
              <a:rPr lang="cs-CZ" sz="2000" dirty="0">
                <a:latin typeface="Courier New" pitchFamily="49" charset="0"/>
                <a:ea typeface="+mj-ea"/>
                <a:cs typeface="Courier New" pitchFamily="49" charset="0"/>
              </a:rPr>
              <a:t/>
            </a:r>
            <a:br>
              <a:rPr lang="cs-CZ" sz="2000" dirty="0">
                <a:latin typeface="Courier New" pitchFamily="49" charset="0"/>
                <a:ea typeface="+mj-ea"/>
                <a:cs typeface="Courier New" pitchFamily="49" charset="0"/>
              </a:rPr>
            </a:br>
            <a:r>
              <a:rPr lang="cs-CZ" sz="1400" b="1" i="1" dirty="0" smtClean="0">
                <a:latin typeface="Courier New" pitchFamily="49" charset="0"/>
                <a:ea typeface="+mj-ea"/>
                <a:cs typeface="Courier New" pitchFamily="49" charset="0"/>
              </a:rPr>
              <a:t>email</a:t>
            </a:r>
            <a:r>
              <a:rPr lang="cs-CZ" sz="1400" i="1" dirty="0" smtClean="0">
                <a:latin typeface="Courier New" pitchFamily="49" charset="0"/>
                <a:ea typeface="+mj-ea"/>
                <a:cs typeface="Courier New" pitchFamily="49" charset="0"/>
              </a:rPr>
              <a:t>: </a:t>
            </a:r>
            <a:r>
              <a:rPr lang="cs-CZ" sz="1400" b="1" i="1" noProof="1" smtClean="0">
                <a:latin typeface="Courier New" pitchFamily="49" charset="0"/>
                <a:ea typeface="+mj-ea"/>
                <a:cs typeface="Courier New" pitchFamily="49" charset="0"/>
                <a:hlinkClick r:id="rId4"/>
              </a:rPr>
              <a:t>kundrum@centrum.cz</a:t>
            </a:r>
            <a:r>
              <a:rPr lang="cs-CZ" sz="1400" b="1" i="1" noProof="1">
                <a:latin typeface="Courier New" pitchFamily="49" charset="0"/>
                <a:ea typeface="+mj-ea"/>
                <a:cs typeface="Courier New" pitchFamily="49" charset="0"/>
              </a:rPr>
              <a:t>; </a:t>
            </a:r>
            <a:r>
              <a:rPr lang="cs-CZ" sz="1400" b="1" i="1" noProof="1">
                <a:latin typeface="Courier New" pitchFamily="49" charset="0"/>
                <a:ea typeface="+mj-ea"/>
                <a:cs typeface="Courier New" pitchFamily="49" charset="0"/>
                <a:hlinkClick r:id="rId5"/>
              </a:rPr>
              <a:t>www.zs-mozartova.cz</a:t>
            </a:r>
            <a:r>
              <a:rPr lang="cs-CZ" sz="1400" i="1" dirty="0">
                <a:latin typeface="Courier New" pitchFamily="49" charset="0"/>
                <a:ea typeface="+mj-ea"/>
                <a:cs typeface="Courier New" pitchFamily="49" charset="0"/>
              </a:rPr>
              <a:t> </a:t>
            </a:r>
            <a:endParaRPr lang="cs-CZ" sz="1400" i="1" noProof="1">
              <a:latin typeface="Courier New" pitchFamily="49" charset="0"/>
              <a:ea typeface="+mj-ea"/>
              <a:cs typeface="Courier New" pitchFamily="49" charset="0"/>
            </a:endParaRPr>
          </a:p>
        </p:txBody>
      </p:sp>
      <p:sp>
        <p:nvSpPr>
          <p:cNvPr id="3074" name="Rectangle 2"/>
          <p:cNvSpPr>
            <a:spLocks noChangeArrowheads="1"/>
          </p:cNvSpPr>
          <p:nvPr/>
        </p:nvSpPr>
        <p:spPr bwMode="auto">
          <a:xfrm>
            <a:off x="467693" y="1610219"/>
            <a:ext cx="813690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600" b="1" i="1" u="none" strike="noStrike" cap="none" normalizeH="0" baseline="0" dirty="0" smtClean="0">
              <a:ln>
                <a:noFill/>
              </a:ln>
              <a:solidFill>
                <a:srgbClr val="000000"/>
              </a:solidFill>
              <a:effectLst/>
              <a:latin typeface="Courier New" pitchFamily="49" charset="0"/>
              <a:ea typeface="Calibri" pitchFamily="34" charset="0"/>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cs-CZ" sz="1600" b="1" i="1" dirty="0">
              <a:solidFill>
                <a:srgbClr val="000000"/>
              </a:solidFill>
              <a:latin typeface="Courier New" pitchFamily="49" charset="0"/>
              <a:ea typeface="Calibri" pitchFamily="34" charset="0"/>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i="1"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Seznam </a:t>
            </a:r>
            <a:r>
              <a:rPr kumimoji="0" lang="cs-CZ" sz="1600" b="1" i="1"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použité literatury a pramenů:</a:t>
            </a:r>
          </a:p>
          <a:p>
            <a:pPr marL="0" marR="0" lvl="0" indent="0" algn="l" defTabSz="914400" rtl="0" eaLnBrk="0" fontAlgn="base" latinLnBrk="0" hangingPunct="0">
              <a:lnSpc>
                <a:spcPct val="100000"/>
              </a:lnSpc>
              <a:spcBef>
                <a:spcPct val="0"/>
              </a:spcBef>
              <a:spcAft>
                <a:spcPct val="0"/>
              </a:spcAft>
              <a:buClrTx/>
              <a:buSzTx/>
              <a:buFontTx/>
              <a:buNone/>
              <a:tabLst/>
            </a:pPr>
            <a:endParaRPr lang="cs-CZ" sz="1600" b="1" i="1" dirty="0" smtClean="0">
              <a:solidFill>
                <a:srgbClr val="000000"/>
              </a:solidFill>
              <a:latin typeface="Courier New" pitchFamily="49" charset="0"/>
              <a:ea typeface="Calibri" pitchFamily="34" charset="0"/>
              <a:cs typeface="Courier New" pitchFamily="49" charset="0"/>
            </a:endParaRPr>
          </a:p>
          <a:p>
            <a:pPr algn="just" eaLnBrk="0" fontAlgn="base" hangingPunct="0">
              <a:spcBef>
                <a:spcPct val="0"/>
              </a:spcBef>
              <a:spcAft>
                <a:spcPct val="0"/>
              </a:spcAft>
            </a:pPr>
            <a:r>
              <a:rPr lang="cs-CZ" sz="1600" i="1" dirty="0" smtClean="0">
                <a:latin typeface="Courier New" pitchFamily="49" charset="0"/>
                <a:cs typeface="Courier New" pitchFamily="49" charset="0"/>
              </a:rPr>
              <a:t>SOCHROVÁ M</a:t>
            </a:r>
            <a:r>
              <a:rPr lang="cs-CZ" sz="1600" i="1" dirty="0">
                <a:latin typeface="Courier New" pitchFamily="49" charset="0"/>
                <a:cs typeface="Courier New" pitchFamily="49" charset="0"/>
              </a:rPr>
              <a:t>. </a:t>
            </a:r>
            <a:r>
              <a:rPr lang="cs-CZ" sz="1600" i="1" dirty="0" smtClean="0">
                <a:latin typeface="Courier New" pitchFamily="49" charset="0"/>
                <a:cs typeface="Courier New" pitchFamily="49" charset="0"/>
              </a:rPr>
              <a:t>Literatura v kostce pro střední školy. Praha </a:t>
            </a:r>
            <a:r>
              <a:rPr lang="cs-CZ" sz="1600" i="1" dirty="0" smtClean="0">
                <a:latin typeface="Courier New" pitchFamily="49" charset="0"/>
                <a:cs typeface="Courier New" pitchFamily="49" charset="0"/>
              </a:rPr>
              <a:t>: </a:t>
            </a:r>
            <a:r>
              <a:rPr lang="cs-CZ" sz="1600" i="1" dirty="0" smtClean="0">
                <a:latin typeface="Courier New" pitchFamily="49" charset="0"/>
                <a:cs typeface="Courier New" pitchFamily="49" charset="0"/>
              </a:rPr>
              <a:t>FRAGMENT, 1996. </a:t>
            </a:r>
            <a:r>
              <a:rPr lang="cs-CZ" sz="1600" i="1" dirty="0" smtClean="0">
                <a:latin typeface="Courier New" pitchFamily="49" charset="0"/>
                <a:cs typeface="Courier New" pitchFamily="49" charset="0"/>
              </a:rPr>
              <a:t>ISBN </a:t>
            </a:r>
            <a:r>
              <a:rPr lang="cs-CZ" sz="1600" i="1" dirty="0" smtClean="0">
                <a:latin typeface="Courier New" pitchFamily="49" charset="0"/>
                <a:cs typeface="Courier New" pitchFamily="49" charset="0"/>
              </a:rPr>
              <a:t>880-85768-95-X. </a:t>
            </a:r>
            <a:r>
              <a:rPr lang="cs-CZ" sz="1600" i="1" dirty="0" smtClean="0">
                <a:latin typeface="Courier New" pitchFamily="49" charset="0"/>
                <a:cs typeface="Courier New" pitchFamily="49" charset="0"/>
              </a:rPr>
              <a:t>s. </a:t>
            </a:r>
            <a:r>
              <a:rPr lang="cs-CZ" sz="1600" i="1" dirty="0" smtClean="0">
                <a:latin typeface="Courier New" pitchFamily="49" charset="0"/>
                <a:cs typeface="Courier New" pitchFamily="49" charset="0"/>
              </a:rPr>
              <a:t>77.</a:t>
            </a:r>
          </a:p>
          <a:p>
            <a:pPr algn="just" eaLnBrk="0" fontAlgn="base" hangingPunct="0">
              <a:spcBef>
                <a:spcPct val="0"/>
              </a:spcBef>
              <a:spcAft>
                <a:spcPct val="0"/>
              </a:spcAft>
            </a:pPr>
            <a:endParaRPr lang="cs-CZ" sz="1600" i="1" dirty="0">
              <a:latin typeface="Courier New" pitchFamily="49" charset="0"/>
              <a:cs typeface="Courier New" pitchFamily="49" charset="0"/>
            </a:endParaRPr>
          </a:p>
          <a:p>
            <a:pPr algn="just" eaLnBrk="0" fontAlgn="base" hangingPunct="0">
              <a:spcBef>
                <a:spcPct val="0"/>
              </a:spcBef>
              <a:spcAft>
                <a:spcPct val="0"/>
              </a:spcAft>
            </a:pPr>
            <a:r>
              <a:rPr lang="cs-CZ" sz="1600" i="1" dirty="0" smtClean="0">
                <a:latin typeface="Courier New" pitchFamily="49" charset="0"/>
                <a:cs typeface="Courier New" pitchFamily="49" charset="0"/>
              </a:rPr>
              <a:t>PROKOP, V. Přehled české literatury 20. století. Sokolov: O. K. Soft, 1998. s. 60-61.</a:t>
            </a:r>
            <a:endParaRPr lang="cs-CZ" sz="1600" i="1" dirty="0">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cs-CZ" sz="1600" b="1" i="1" dirty="0" smtClean="0">
              <a:solidFill>
                <a:srgbClr val="000000"/>
              </a:solidFill>
              <a:latin typeface="Courier New" pitchFamily="49" charset="0"/>
              <a:ea typeface="Calibri" pitchFamily="34"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cs-CZ" sz="1600" b="1" i="1" dirty="0" smtClean="0">
              <a:solidFill>
                <a:srgbClr val="000000"/>
              </a:solidFill>
              <a:latin typeface="Courier New" pitchFamily="49" charset="0"/>
              <a:ea typeface="Calibri" pitchFamily="34"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1"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Použité zdroje:</a:t>
            </a:r>
          </a:p>
          <a:p>
            <a:pPr eaLnBrk="0" fontAlgn="base" hangingPunct="0">
              <a:spcBef>
                <a:spcPct val="0"/>
              </a:spcBef>
              <a:spcAft>
                <a:spcPct val="0"/>
              </a:spcAft>
            </a:pPr>
            <a:r>
              <a:rPr lang="cs-CZ" sz="1600" i="1" dirty="0" smtClean="0">
                <a:latin typeface="Courier New" panose="02070309020205020404" pitchFamily="49" charset="0"/>
                <a:cs typeface="Courier New" panose="02070309020205020404" pitchFamily="49" charset="0"/>
              </a:rPr>
              <a:t>Strana 4</a:t>
            </a:r>
          </a:p>
          <a:p>
            <a:pPr eaLnBrk="0" fontAlgn="base" hangingPunct="0">
              <a:spcBef>
                <a:spcPct val="0"/>
              </a:spcBef>
              <a:spcAft>
                <a:spcPct val="0"/>
              </a:spcAft>
            </a:pPr>
            <a:endParaRPr lang="cs-CZ" sz="1600" i="1" dirty="0" smtClean="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cs-CZ" sz="1600" i="1" dirty="0" smtClean="0">
                <a:latin typeface="Courier New" panose="02070309020205020404" pitchFamily="49" charset="0"/>
                <a:cs typeface="Courier New" panose="02070309020205020404" pitchFamily="49" charset="0"/>
              </a:rPr>
              <a:t>[Obr.1][cit.2014-03-07]. </a:t>
            </a:r>
            <a:r>
              <a:rPr lang="cs-CZ" sz="1600" i="1" dirty="0">
                <a:latin typeface="Courier New" panose="02070309020205020404" pitchFamily="49" charset="0"/>
                <a:cs typeface="Courier New" panose="02070309020205020404" pitchFamily="49" charset="0"/>
              </a:rPr>
              <a:t>Dostupný pod licencí </a:t>
            </a:r>
            <a:r>
              <a:rPr lang="cs-CZ" sz="1600" i="1" dirty="0" err="1">
                <a:latin typeface="Courier New" panose="02070309020205020404" pitchFamily="49" charset="0"/>
                <a:cs typeface="Courier New" panose="02070309020205020404" pitchFamily="49" charset="0"/>
              </a:rPr>
              <a:t>Creative</a:t>
            </a:r>
            <a:r>
              <a:rPr lang="cs-CZ" sz="1600" i="1" dirty="0">
                <a:latin typeface="Courier New" panose="02070309020205020404" pitchFamily="49" charset="0"/>
                <a:cs typeface="Courier New" panose="02070309020205020404" pitchFamily="49" charset="0"/>
              </a:rPr>
              <a:t> </a:t>
            </a:r>
            <a:r>
              <a:rPr lang="cs-CZ" sz="1600" i="1" dirty="0" err="1">
                <a:latin typeface="Courier New" panose="02070309020205020404" pitchFamily="49" charset="0"/>
                <a:cs typeface="Courier New" panose="02070309020205020404" pitchFamily="49" charset="0"/>
              </a:rPr>
              <a:t>Commons</a:t>
            </a:r>
            <a:r>
              <a:rPr lang="cs-CZ" sz="1600" i="1" dirty="0">
                <a:latin typeface="Courier New" panose="02070309020205020404" pitchFamily="49" charset="0"/>
                <a:cs typeface="Courier New" panose="02070309020205020404" pitchFamily="49" charset="0"/>
              </a:rPr>
              <a:t> na </a:t>
            </a:r>
            <a:r>
              <a:rPr lang="cs-CZ" sz="1600" i="1" dirty="0" smtClean="0">
                <a:latin typeface="Courier New" panose="02070309020205020404" pitchFamily="49" charset="0"/>
                <a:cs typeface="Courier New" panose="02070309020205020404" pitchFamily="49" charset="0"/>
              </a:rPr>
              <a:t>www:&lt;http</a:t>
            </a:r>
            <a:r>
              <a:rPr lang="cs-CZ" sz="1600" i="1" dirty="0">
                <a:latin typeface="Courier New" panose="02070309020205020404" pitchFamily="49" charset="0"/>
                <a:cs typeface="Courier New" panose="02070309020205020404" pitchFamily="49" charset="0"/>
              </a:rPr>
              <a:t>://commons.wikimedia.org/wiki/File:Arnost_Lustig_a_Marketa_Malisova_-</a:t>
            </a:r>
            <a:r>
              <a:rPr lang="cs-CZ" sz="1600" i="1" dirty="0" smtClean="0">
                <a:latin typeface="Courier New" panose="02070309020205020404" pitchFamily="49" charset="0"/>
                <a:cs typeface="Courier New" panose="02070309020205020404" pitchFamily="49" charset="0"/>
              </a:rPr>
              <a:t>1_cropped.jpg&gt;.</a:t>
            </a:r>
            <a:endParaRPr kumimoji="0" lang="cs-CZ" sz="1600" b="0"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600" b="0" i="0" u="none" strike="noStrike" cap="none" normalizeH="0" baseline="0" dirty="0" smtClean="0">
              <a:ln>
                <a:noFill/>
              </a:ln>
              <a:solidFill>
                <a:schemeClr val="tx1"/>
              </a:solidFill>
              <a:effectLst/>
              <a:latin typeface="Courier New" pitchFamily="49" charset="0"/>
              <a:cs typeface="Courier New" pitchFamily="49" charset="0"/>
            </a:endParaRPr>
          </a:p>
        </p:txBody>
      </p:sp>
    </p:spTree>
    <p:extLst>
      <p:ext uri="{BB962C8B-B14F-4D97-AF65-F5344CB8AC3E}">
        <p14:creationId xmlns:p14="http://schemas.microsoft.com/office/powerpoint/2010/main" val="1139205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84878" y="332656"/>
            <a:ext cx="8496944" cy="6032421"/>
          </a:xfrm>
          <a:prstGeom prst="rect">
            <a:avLst/>
          </a:prstGeom>
        </p:spPr>
        <p:txBody>
          <a:bodyPr wrap="square">
            <a:spAutoFit/>
          </a:bodyPr>
          <a:lstStyle/>
          <a:p>
            <a:pPr eaLnBrk="0" fontAlgn="base" hangingPunct="0">
              <a:spcBef>
                <a:spcPct val="0"/>
              </a:spcBef>
              <a:spcAft>
                <a:spcPct val="0"/>
              </a:spcAft>
            </a:pPr>
            <a:r>
              <a:rPr lang="cs-CZ" sz="1600" i="1" dirty="0">
                <a:latin typeface="Courier New" panose="02070309020205020404" pitchFamily="49" charset="0"/>
                <a:cs typeface="Courier New" panose="02070309020205020404" pitchFamily="49" charset="0"/>
              </a:rPr>
              <a:t>Strana </a:t>
            </a:r>
            <a:r>
              <a:rPr lang="cs-CZ" sz="1600" i="1" dirty="0" smtClean="0">
                <a:latin typeface="Courier New" panose="02070309020205020404" pitchFamily="49" charset="0"/>
                <a:cs typeface="Courier New" panose="02070309020205020404" pitchFamily="49" charset="0"/>
              </a:rPr>
              <a:t>6</a:t>
            </a:r>
            <a:endParaRPr lang="cs-CZ" sz="1600" i="1"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endParaRPr lang="cs-CZ" sz="1600" i="1"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cs-CZ" sz="1600" i="1" dirty="0">
                <a:latin typeface="Courier New" panose="02070309020205020404" pitchFamily="49" charset="0"/>
                <a:cs typeface="Courier New" panose="02070309020205020404" pitchFamily="49" charset="0"/>
              </a:rPr>
              <a:t>[</a:t>
            </a:r>
            <a:r>
              <a:rPr lang="cs-CZ" sz="1600" i="1" dirty="0" smtClean="0">
                <a:latin typeface="Courier New" panose="02070309020205020404" pitchFamily="49" charset="0"/>
                <a:cs typeface="Courier New" panose="02070309020205020404" pitchFamily="49" charset="0"/>
              </a:rPr>
              <a:t>Obr.3][</a:t>
            </a:r>
            <a:r>
              <a:rPr lang="cs-CZ" sz="1600" i="1" dirty="0">
                <a:latin typeface="Courier New" panose="02070309020205020404" pitchFamily="49" charset="0"/>
                <a:cs typeface="Courier New" panose="02070309020205020404" pitchFamily="49" charset="0"/>
              </a:rPr>
              <a:t>cit.2014-03-07]. Dostupný pod licencí </a:t>
            </a:r>
            <a:r>
              <a:rPr lang="cs-CZ" sz="1600" i="1" dirty="0" err="1">
                <a:latin typeface="Courier New" panose="02070309020205020404" pitchFamily="49" charset="0"/>
                <a:cs typeface="Courier New" panose="02070309020205020404" pitchFamily="49" charset="0"/>
              </a:rPr>
              <a:t>Creative</a:t>
            </a:r>
            <a:r>
              <a:rPr lang="cs-CZ" sz="1600" i="1" dirty="0">
                <a:latin typeface="Courier New" panose="02070309020205020404" pitchFamily="49" charset="0"/>
                <a:cs typeface="Courier New" panose="02070309020205020404" pitchFamily="49" charset="0"/>
              </a:rPr>
              <a:t> </a:t>
            </a:r>
            <a:r>
              <a:rPr lang="cs-CZ" sz="1600" i="1" dirty="0" err="1">
                <a:latin typeface="Courier New" panose="02070309020205020404" pitchFamily="49" charset="0"/>
                <a:cs typeface="Courier New" panose="02070309020205020404" pitchFamily="49" charset="0"/>
              </a:rPr>
              <a:t>Commons</a:t>
            </a:r>
            <a:r>
              <a:rPr lang="cs-CZ" sz="1600" i="1" dirty="0">
                <a:latin typeface="Courier New" panose="02070309020205020404" pitchFamily="49" charset="0"/>
                <a:cs typeface="Courier New" panose="02070309020205020404" pitchFamily="49" charset="0"/>
              </a:rPr>
              <a:t> na </a:t>
            </a:r>
            <a:r>
              <a:rPr lang="cs-CZ" sz="1600" i="1" dirty="0" smtClean="0">
                <a:latin typeface="Courier New" panose="02070309020205020404" pitchFamily="49" charset="0"/>
                <a:cs typeface="Courier New" panose="02070309020205020404" pitchFamily="49" charset="0"/>
              </a:rPr>
              <a:t>www:&lt;http</a:t>
            </a:r>
            <a:r>
              <a:rPr lang="cs-CZ" sz="1600" i="1" dirty="0">
                <a:latin typeface="Courier New" panose="02070309020205020404" pitchFamily="49" charset="0"/>
                <a:cs typeface="Courier New" panose="02070309020205020404" pitchFamily="49" charset="0"/>
              </a:rPr>
              <a:t>://commons.wikimedia.org/wiki/File:Bundesarchiv_Bild_183-L1114-0300,_Gedenkst%C3%A4tte_Buchenwald,_</a:t>
            </a:r>
            <a:r>
              <a:rPr lang="cs-CZ" sz="1600" i="1" dirty="0" smtClean="0">
                <a:latin typeface="Courier New" panose="02070309020205020404" pitchFamily="49" charset="0"/>
                <a:cs typeface="Courier New" panose="02070309020205020404" pitchFamily="49" charset="0"/>
              </a:rPr>
              <a:t>Eingangstor.jpg&gt;.</a:t>
            </a:r>
          </a:p>
          <a:p>
            <a:pPr eaLnBrk="0" fontAlgn="base" hangingPunct="0">
              <a:spcBef>
                <a:spcPct val="0"/>
              </a:spcBef>
              <a:spcAft>
                <a:spcPct val="0"/>
              </a:spcAft>
            </a:pPr>
            <a:endParaRPr lang="cs-CZ" sz="1600" i="1"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cs-CZ" sz="1600" i="1" dirty="0" smtClean="0">
                <a:latin typeface="Courier New" panose="02070309020205020404" pitchFamily="49" charset="0"/>
                <a:cs typeface="Courier New" panose="02070309020205020404" pitchFamily="49" charset="0"/>
              </a:rPr>
              <a:t>Strana 7</a:t>
            </a:r>
            <a:endParaRPr lang="cs-CZ" sz="1600" i="1"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endParaRPr lang="cs-CZ" sz="1600" i="1" dirty="0" smtClean="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cs-CZ" sz="1600" i="1" dirty="0">
                <a:latin typeface="Courier New" panose="02070309020205020404" pitchFamily="49" charset="0"/>
                <a:cs typeface="Courier New" panose="02070309020205020404" pitchFamily="49" charset="0"/>
              </a:rPr>
              <a:t>[</a:t>
            </a:r>
            <a:r>
              <a:rPr lang="cs-CZ" sz="1600" i="1" dirty="0" smtClean="0">
                <a:latin typeface="Courier New" panose="02070309020205020404" pitchFamily="49" charset="0"/>
                <a:cs typeface="Courier New" panose="02070309020205020404" pitchFamily="49" charset="0"/>
              </a:rPr>
              <a:t>Obr.4][</a:t>
            </a:r>
            <a:r>
              <a:rPr lang="cs-CZ" sz="1600" i="1" dirty="0">
                <a:latin typeface="Courier New" panose="02070309020205020404" pitchFamily="49" charset="0"/>
                <a:cs typeface="Courier New" panose="02070309020205020404" pitchFamily="49" charset="0"/>
              </a:rPr>
              <a:t>cit.2014-03-07]. Dostupný pod licencí </a:t>
            </a:r>
            <a:r>
              <a:rPr lang="cs-CZ" sz="1600" i="1" dirty="0" err="1">
                <a:latin typeface="Courier New" panose="02070309020205020404" pitchFamily="49" charset="0"/>
                <a:cs typeface="Courier New" panose="02070309020205020404" pitchFamily="49" charset="0"/>
              </a:rPr>
              <a:t>Creative</a:t>
            </a:r>
            <a:r>
              <a:rPr lang="cs-CZ" sz="1600" i="1" dirty="0">
                <a:latin typeface="Courier New" panose="02070309020205020404" pitchFamily="49" charset="0"/>
                <a:cs typeface="Courier New" panose="02070309020205020404" pitchFamily="49" charset="0"/>
              </a:rPr>
              <a:t> </a:t>
            </a:r>
            <a:r>
              <a:rPr lang="cs-CZ" sz="1600" i="1" dirty="0" err="1">
                <a:latin typeface="Courier New" panose="02070309020205020404" pitchFamily="49" charset="0"/>
                <a:cs typeface="Courier New" panose="02070309020205020404" pitchFamily="49" charset="0"/>
              </a:rPr>
              <a:t>Commons</a:t>
            </a:r>
            <a:r>
              <a:rPr lang="cs-CZ" sz="1600" i="1" dirty="0">
                <a:latin typeface="Courier New" panose="02070309020205020404" pitchFamily="49" charset="0"/>
                <a:cs typeface="Courier New" panose="02070309020205020404" pitchFamily="49" charset="0"/>
              </a:rPr>
              <a:t> na </a:t>
            </a:r>
            <a:r>
              <a:rPr lang="cs-CZ" sz="1600" i="1" dirty="0" smtClean="0">
                <a:latin typeface="Courier New" panose="02070309020205020404" pitchFamily="49" charset="0"/>
                <a:cs typeface="Courier New" panose="02070309020205020404" pitchFamily="49" charset="0"/>
              </a:rPr>
              <a:t>www:&lt;http</a:t>
            </a:r>
            <a:r>
              <a:rPr lang="cs-CZ" sz="1600" i="1" dirty="0">
                <a:latin typeface="Courier New" panose="02070309020205020404" pitchFamily="49" charset="0"/>
                <a:cs typeface="Courier New" panose="02070309020205020404" pitchFamily="49" charset="0"/>
              </a:rPr>
              <a:t>://commons.wikimedia.org/wiki/File:Outside_of_Jourhaus_(Main_Entrance_and_SS_Base)_-_Dachau_Concentration_Camp_Site_-_Dachau_-_Bavaria_-_</a:t>
            </a:r>
            <a:r>
              <a:rPr lang="cs-CZ" sz="1600" i="1" dirty="0" smtClean="0">
                <a:latin typeface="Courier New" panose="02070309020205020404" pitchFamily="49" charset="0"/>
                <a:cs typeface="Courier New" panose="02070309020205020404" pitchFamily="49" charset="0"/>
              </a:rPr>
              <a:t>Germany.jpg&gt;.</a:t>
            </a:r>
          </a:p>
          <a:p>
            <a:pPr eaLnBrk="0" fontAlgn="base" hangingPunct="0">
              <a:spcBef>
                <a:spcPct val="0"/>
              </a:spcBef>
              <a:spcAft>
                <a:spcPct val="0"/>
              </a:spcAft>
            </a:pPr>
            <a:endParaRPr lang="cs-CZ" sz="1600" i="1"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cs-CZ" sz="1600" i="1" dirty="0" smtClean="0">
                <a:latin typeface="Courier New" panose="02070309020205020404" pitchFamily="49" charset="0"/>
                <a:cs typeface="Courier New" panose="02070309020205020404" pitchFamily="49" charset="0"/>
              </a:rPr>
              <a:t>Strana 9</a:t>
            </a:r>
          </a:p>
          <a:p>
            <a:pPr eaLnBrk="0" fontAlgn="base" hangingPunct="0">
              <a:spcBef>
                <a:spcPct val="0"/>
              </a:spcBef>
              <a:spcAft>
                <a:spcPct val="0"/>
              </a:spcAft>
            </a:pPr>
            <a:endParaRPr lang="cs-CZ" sz="1600" i="1"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cs-CZ" sz="1600" i="1" dirty="0">
                <a:latin typeface="Courier New" panose="02070309020205020404" pitchFamily="49" charset="0"/>
                <a:cs typeface="Courier New" panose="02070309020205020404" pitchFamily="49" charset="0"/>
              </a:rPr>
              <a:t>[</a:t>
            </a:r>
            <a:r>
              <a:rPr lang="cs-CZ" sz="1600" i="1" dirty="0" smtClean="0">
                <a:latin typeface="Courier New" panose="02070309020205020404" pitchFamily="49" charset="0"/>
                <a:cs typeface="Courier New" panose="02070309020205020404" pitchFamily="49" charset="0"/>
              </a:rPr>
              <a:t>Obr.5][</a:t>
            </a:r>
            <a:r>
              <a:rPr lang="cs-CZ" sz="1600" i="1" dirty="0">
                <a:latin typeface="Courier New" panose="02070309020205020404" pitchFamily="49" charset="0"/>
                <a:cs typeface="Courier New" panose="02070309020205020404" pitchFamily="49" charset="0"/>
              </a:rPr>
              <a:t>cit.2014-03-07]. Dostupný pod licencí </a:t>
            </a:r>
            <a:r>
              <a:rPr lang="cs-CZ" sz="1600" i="1" dirty="0" err="1">
                <a:latin typeface="Courier New" panose="02070309020205020404" pitchFamily="49" charset="0"/>
                <a:cs typeface="Courier New" panose="02070309020205020404" pitchFamily="49" charset="0"/>
              </a:rPr>
              <a:t>Creative</a:t>
            </a:r>
            <a:r>
              <a:rPr lang="cs-CZ" sz="1600" i="1" dirty="0">
                <a:latin typeface="Courier New" panose="02070309020205020404" pitchFamily="49" charset="0"/>
                <a:cs typeface="Courier New" panose="02070309020205020404" pitchFamily="49" charset="0"/>
              </a:rPr>
              <a:t> </a:t>
            </a:r>
            <a:r>
              <a:rPr lang="cs-CZ" sz="1600" i="1" dirty="0" err="1">
                <a:latin typeface="Courier New" panose="02070309020205020404" pitchFamily="49" charset="0"/>
                <a:cs typeface="Courier New" panose="02070309020205020404" pitchFamily="49" charset="0"/>
              </a:rPr>
              <a:t>Commons</a:t>
            </a:r>
            <a:r>
              <a:rPr lang="cs-CZ" sz="1600" i="1" dirty="0">
                <a:latin typeface="Courier New" panose="02070309020205020404" pitchFamily="49" charset="0"/>
                <a:cs typeface="Courier New" panose="02070309020205020404" pitchFamily="49" charset="0"/>
              </a:rPr>
              <a:t> na </a:t>
            </a:r>
            <a:r>
              <a:rPr lang="cs-CZ" sz="1600" i="1" dirty="0" smtClean="0">
                <a:latin typeface="Courier New" panose="02070309020205020404" pitchFamily="49" charset="0"/>
                <a:cs typeface="Courier New" panose="02070309020205020404" pitchFamily="49" charset="0"/>
              </a:rPr>
              <a:t>www:&lt;http</a:t>
            </a:r>
            <a:r>
              <a:rPr lang="cs-CZ" sz="1600" i="1" dirty="0">
                <a:latin typeface="Courier New" panose="02070309020205020404" pitchFamily="49" charset="0"/>
                <a:cs typeface="Courier New" panose="02070309020205020404" pitchFamily="49" charset="0"/>
              </a:rPr>
              <a:t>://</a:t>
            </a:r>
            <a:r>
              <a:rPr lang="cs-CZ" sz="1600" i="1" dirty="0" smtClean="0">
                <a:latin typeface="Courier New" panose="02070309020205020404" pitchFamily="49" charset="0"/>
                <a:cs typeface="Courier New" panose="02070309020205020404" pitchFamily="49" charset="0"/>
              </a:rPr>
              <a:t>commons.wikimedia.org/wiki/</a:t>
            </a:r>
            <a:r>
              <a:rPr lang="cs-CZ" sz="1600" i="1" dirty="0" err="1" smtClean="0">
                <a:latin typeface="Courier New" panose="02070309020205020404" pitchFamily="49" charset="0"/>
                <a:cs typeface="Courier New" panose="02070309020205020404" pitchFamily="49" charset="0"/>
              </a:rPr>
              <a:t>File:Playboy-logo.jpg</a:t>
            </a:r>
            <a:r>
              <a:rPr lang="cs-CZ" sz="1600" i="1" dirty="0" smtClean="0">
                <a:latin typeface="Courier New" panose="02070309020205020404" pitchFamily="49" charset="0"/>
                <a:cs typeface="Courier New" panose="02070309020205020404" pitchFamily="49" charset="0"/>
              </a:rPr>
              <a:t>&gt;.</a:t>
            </a:r>
          </a:p>
          <a:p>
            <a:pPr eaLnBrk="0" fontAlgn="base" hangingPunct="0">
              <a:spcBef>
                <a:spcPct val="0"/>
              </a:spcBef>
              <a:spcAft>
                <a:spcPct val="0"/>
              </a:spcAft>
            </a:pPr>
            <a:endParaRPr lang="cs-CZ" sz="1600" i="1"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cs-CZ" sz="1600" i="1" dirty="0" smtClean="0">
                <a:latin typeface="Courier New" panose="02070309020205020404" pitchFamily="49" charset="0"/>
                <a:cs typeface="Courier New" panose="02070309020205020404" pitchFamily="49" charset="0"/>
              </a:rPr>
              <a:t>Strana 10</a:t>
            </a:r>
          </a:p>
          <a:p>
            <a:pPr eaLnBrk="0" fontAlgn="base" hangingPunct="0">
              <a:spcBef>
                <a:spcPct val="0"/>
              </a:spcBef>
              <a:spcAft>
                <a:spcPct val="0"/>
              </a:spcAft>
            </a:pPr>
            <a:endParaRPr lang="cs-CZ" sz="1600" i="1"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cs-CZ" sz="1600" i="1" dirty="0">
                <a:latin typeface="Courier New" panose="02070309020205020404" pitchFamily="49" charset="0"/>
                <a:cs typeface="Courier New" panose="02070309020205020404" pitchFamily="49" charset="0"/>
              </a:rPr>
              <a:t>[</a:t>
            </a:r>
            <a:r>
              <a:rPr lang="cs-CZ" sz="1600" i="1" dirty="0" smtClean="0">
                <a:latin typeface="Courier New" panose="02070309020205020404" pitchFamily="49" charset="0"/>
                <a:cs typeface="Courier New" panose="02070309020205020404" pitchFamily="49" charset="0"/>
              </a:rPr>
              <a:t>Obr.6][</a:t>
            </a:r>
            <a:r>
              <a:rPr lang="cs-CZ" sz="1600" i="1" dirty="0">
                <a:latin typeface="Courier New" panose="02070309020205020404" pitchFamily="49" charset="0"/>
                <a:cs typeface="Courier New" panose="02070309020205020404" pitchFamily="49" charset="0"/>
              </a:rPr>
              <a:t>cit.2014-03-07]. Dostupný pod licencí </a:t>
            </a:r>
            <a:r>
              <a:rPr lang="cs-CZ" sz="1600" i="1" dirty="0" err="1">
                <a:latin typeface="Courier New" panose="02070309020205020404" pitchFamily="49" charset="0"/>
                <a:cs typeface="Courier New" panose="02070309020205020404" pitchFamily="49" charset="0"/>
              </a:rPr>
              <a:t>Creative</a:t>
            </a:r>
            <a:r>
              <a:rPr lang="cs-CZ" sz="1600" i="1" dirty="0">
                <a:latin typeface="Courier New" panose="02070309020205020404" pitchFamily="49" charset="0"/>
                <a:cs typeface="Courier New" panose="02070309020205020404" pitchFamily="49" charset="0"/>
              </a:rPr>
              <a:t> </a:t>
            </a:r>
            <a:r>
              <a:rPr lang="cs-CZ" sz="1600" i="1" dirty="0" err="1">
                <a:latin typeface="Courier New" panose="02070309020205020404" pitchFamily="49" charset="0"/>
                <a:cs typeface="Courier New" panose="02070309020205020404" pitchFamily="49" charset="0"/>
              </a:rPr>
              <a:t>Commons</a:t>
            </a:r>
            <a:r>
              <a:rPr lang="cs-CZ" sz="1600" i="1" dirty="0">
                <a:latin typeface="Courier New" panose="02070309020205020404" pitchFamily="49" charset="0"/>
                <a:cs typeface="Courier New" panose="02070309020205020404" pitchFamily="49" charset="0"/>
              </a:rPr>
              <a:t> na </a:t>
            </a:r>
            <a:r>
              <a:rPr lang="cs-CZ" sz="1600" i="1" dirty="0" smtClean="0">
                <a:latin typeface="Courier New" panose="02070309020205020404" pitchFamily="49" charset="0"/>
                <a:cs typeface="Courier New" panose="02070309020205020404" pitchFamily="49" charset="0"/>
              </a:rPr>
              <a:t>www:&lt;http</a:t>
            </a:r>
            <a:r>
              <a:rPr lang="cs-CZ" sz="1600" i="1" dirty="0">
                <a:latin typeface="Courier New" panose="02070309020205020404" pitchFamily="49" charset="0"/>
                <a:cs typeface="Courier New" panose="02070309020205020404" pitchFamily="49" charset="0"/>
              </a:rPr>
              <a:t>://</a:t>
            </a:r>
            <a:r>
              <a:rPr lang="cs-CZ" sz="1600" i="1" dirty="0" smtClean="0">
                <a:latin typeface="Courier New" panose="02070309020205020404" pitchFamily="49" charset="0"/>
                <a:cs typeface="Courier New" panose="02070309020205020404" pitchFamily="49" charset="0"/>
              </a:rPr>
              <a:t>commons.wikimedia.org/wiki/</a:t>
            </a:r>
            <a:r>
              <a:rPr lang="cs-CZ" sz="1600" i="1" dirty="0" err="1" smtClean="0">
                <a:latin typeface="Courier New" panose="02070309020205020404" pitchFamily="49" charset="0"/>
                <a:cs typeface="Courier New" panose="02070309020205020404" pitchFamily="49" charset="0"/>
              </a:rPr>
              <a:t>File:Brief_Moment.jpg</a:t>
            </a:r>
            <a:r>
              <a:rPr lang="cs-CZ" sz="1600" i="1" dirty="0" smtClean="0">
                <a:latin typeface="Courier New" panose="02070309020205020404" pitchFamily="49" charset="0"/>
                <a:cs typeface="Courier New" panose="02070309020205020404" pitchFamily="49" charset="0"/>
              </a:rPr>
              <a:t>&gt;.</a:t>
            </a:r>
            <a:endParaRPr lang="cs-CZ" sz="1600" i="1"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endParaRPr lang="cs-CZ" sz="1600" i="1" dirty="0">
              <a:latin typeface="Courier New" panose="02070309020205020404" pitchFamily="49" charset="0"/>
              <a:cs typeface="Courier New" panose="02070309020205020404" pitchFamily="49" charset="0"/>
            </a:endParaRPr>
          </a:p>
          <a:p>
            <a:pPr eaLnBrk="0" fontAlgn="base" hangingPunct="0">
              <a:spcBef>
                <a:spcPct val="0"/>
              </a:spcBef>
              <a:spcAft>
                <a:spcPct val="0"/>
              </a:spcAft>
            </a:pPr>
            <a:endParaRPr lang="cs-CZ" sz="1600" i="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9192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37"/>
          <p:cNvPicPr>
            <a:picLocks noChangeAspect="1" noChangeArrowheads="1"/>
          </p:cNvPicPr>
          <p:nvPr/>
        </p:nvPicPr>
        <p:blipFill>
          <a:blip r:embed="rId3" cstate="print"/>
          <a:srcRect/>
          <a:stretch>
            <a:fillRect/>
          </a:stretch>
        </p:blipFill>
        <p:spPr bwMode="auto">
          <a:xfrm>
            <a:off x="755576" y="620688"/>
            <a:ext cx="1655763" cy="1360488"/>
          </a:xfrm>
          <a:prstGeom prst="rect">
            <a:avLst/>
          </a:prstGeom>
          <a:noFill/>
          <a:ln w="9525">
            <a:noFill/>
            <a:miter lim="800000"/>
            <a:headEnd/>
            <a:tailEnd/>
          </a:ln>
        </p:spPr>
      </p:pic>
      <p:sp>
        <p:nvSpPr>
          <p:cNvPr id="6" name="Nadpis 1"/>
          <p:cNvSpPr txBox="1">
            <a:spLocks/>
          </p:cNvSpPr>
          <p:nvPr/>
        </p:nvSpPr>
        <p:spPr bwMode="auto">
          <a:xfrm>
            <a:off x="2627784" y="692696"/>
            <a:ext cx="5976813" cy="1295400"/>
          </a:xfrm>
          <a:prstGeom prst="rect">
            <a:avLst/>
          </a:prstGeom>
          <a:solidFill>
            <a:schemeClr val="bg1">
              <a:lumMod val="75000"/>
            </a:schemeClr>
          </a:solidFill>
          <a:ln w="9525">
            <a:solidFill>
              <a:schemeClr val="bg1">
                <a:lumMod val="50000"/>
              </a:schemeClr>
            </a:solidFill>
            <a:miter lim="800000"/>
            <a:headEnd/>
            <a:tailEnd/>
          </a:ln>
        </p:spPr>
        <p:txBody>
          <a:bodyPr anchor="ctr"/>
          <a:lstStyle/>
          <a:p>
            <a:pPr algn="ctr">
              <a:defRPr/>
            </a:pPr>
            <a:r>
              <a:rPr lang="cs-CZ" sz="2400" b="1" i="1" dirty="0">
                <a:latin typeface="Courier New" pitchFamily="49" charset="0"/>
                <a:ea typeface="+mj-ea"/>
                <a:cs typeface="Courier New" pitchFamily="49" charset="0"/>
              </a:rPr>
              <a:t>ZÁKLADNÍ ŠKOLA OLOMOUC</a:t>
            </a:r>
            <a:r>
              <a:rPr lang="cs-CZ" sz="2000" dirty="0">
                <a:latin typeface="Courier New" pitchFamily="49" charset="0"/>
                <a:ea typeface="+mj-ea"/>
                <a:cs typeface="Courier New" pitchFamily="49" charset="0"/>
              </a:rPr>
              <a:t/>
            </a:r>
            <a:br>
              <a:rPr lang="cs-CZ" sz="2000" dirty="0">
                <a:latin typeface="Courier New" pitchFamily="49" charset="0"/>
                <a:ea typeface="+mj-ea"/>
                <a:cs typeface="Courier New" pitchFamily="49" charset="0"/>
              </a:rPr>
            </a:br>
            <a:r>
              <a:rPr lang="cs-CZ" sz="1400" b="1" i="1" dirty="0">
                <a:latin typeface="Courier New" pitchFamily="49" charset="0"/>
                <a:ea typeface="+mj-ea"/>
                <a:cs typeface="Courier New" pitchFamily="49" charset="0"/>
              </a:rPr>
              <a:t>příspěvková organizace</a:t>
            </a:r>
            <a:r>
              <a:rPr lang="cs-CZ" sz="2000" dirty="0">
                <a:latin typeface="Courier New" pitchFamily="49" charset="0"/>
                <a:ea typeface="+mj-ea"/>
                <a:cs typeface="Courier New" pitchFamily="49" charset="0"/>
              </a:rPr>
              <a:t/>
            </a:r>
            <a:br>
              <a:rPr lang="cs-CZ" sz="2000" dirty="0">
                <a:latin typeface="Courier New" pitchFamily="49" charset="0"/>
                <a:ea typeface="+mj-ea"/>
                <a:cs typeface="Courier New" pitchFamily="49" charset="0"/>
              </a:rPr>
            </a:br>
            <a:r>
              <a:rPr lang="cs-CZ" sz="1600" b="1" i="1" dirty="0">
                <a:latin typeface="Courier New" pitchFamily="49" charset="0"/>
                <a:ea typeface="+mj-ea"/>
                <a:cs typeface="Courier New" pitchFamily="49" charset="0"/>
              </a:rPr>
              <a:t>MOZARTOVA 48, 779 00 OLOMOUC</a:t>
            </a:r>
            <a:r>
              <a:rPr lang="cs-CZ" sz="2000" dirty="0">
                <a:latin typeface="Courier New" pitchFamily="49" charset="0"/>
                <a:ea typeface="+mj-ea"/>
                <a:cs typeface="Courier New" pitchFamily="49" charset="0"/>
              </a:rPr>
              <a:t/>
            </a:r>
            <a:br>
              <a:rPr lang="cs-CZ" sz="2000" dirty="0">
                <a:latin typeface="Courier New" pitchFamily="49" charset="0"/>
                <a:ea typeface="+mj-ea"/>
                <a:cs typeface="Courier New" pitchFamily="49" charset="0"/>
              </a:rPr>
            </a:br>
            <a:r>
              <a:rPr lang="cs-CZ" sz="1400" b="1" i="1" dirty="0">
                <a:latin typeface="Courier New" pitchFamily="49" charset="0"/>
                <a:ea typeface="+mj-ea"/>
                <a:cs typeface="Courier New" pitchFamily="49" charset="0"/>
              </a:rPr>
              <a:t>tel.: 585 427 142, 775 116 442; fax: 585 422 713</a:t>
            </a:r>
            <a:r>
              <a:rPr lang="cs-CZ" sz="1400" b="1" dirty="0">
                <a:latin typeface="Courier New" pitchFamily="49" charset="0"/>
                <a:ea typeface="+mj-ea"/>
                <a:cs typeface="Courier New" pitchFamily="49" charset="0"/>
              </a:rPr>
              <a:t> </a:t>
            </a:r>
            <a:r>
              <a:rPr lang="cs-CZ" sz="2000" dirty="0">
                <a:latin typeface="Courier New" pitchFamily="49" charset="0"/>
                <a:ea typeface="+mj-ea"/>
                <a:cs typeface="Courier New" pitchFamily="49" charset="0"/>
              </a:rPr>
              <a:t/>
            </a:r>
            <a:br>
              <a:rPr lang="cs-CZ" sz="2000" dirty="0">
                <a:latin typeface="Courier New" pitchFamily="49" charset="0"/>
                <a:ea typeface="+mj-ea"/>
                <a:cs typeface="Courier New" pitchFamily="49" charset="0"/>
              </a:rPr>
            </a:br>
            <a:r>
              <a:rPr lang="cs-CZ" sz="1400" b="1" i="1" dirty="0" smtClean="0">
                <a:latin typeface="Courier New" pitchFamily="49" charset="0"/>
                <a:ea typeface="+mj-ea"/>
                <a:cs typeface="Courier New" pitchFamily="49" charset="0"/>
              </a:rPr>
              <a:t>email</a:t>
            </a:r>
            <a:r>
              <a:rPr lang="cs-CZ" sz="1400" i="1" dirty="0" smtClean="0">
                <a:latin typeface="Courier New" pitchFamily="49" charset="0"/>
                <a:ea typeface="+mj-ea"/>
                <a:cs typeface="Courier New" pitchFamily="49" charset="0"/>
              </a:rPr>
              <a:t>: </a:t>
            </a:r>
            <a:r>
              <a:rPr lang="cs-CZ" sz="1400" b="1" i="1" noProof="1" smtClean="0">
                <a:latin typeface="Courier New" pitchFamily="49" charset="0"/>
                <a:ea typeface="+mj-ea"/>
                <a:cs typeface="Courier New" pitchFamily="49" charset="0"/>
                <a:hlinkClick r:id="rId4"/>
              </a:rPr>
              <a:t>kundrum@centrum.cz</a:t>
            </a:r>
            <a:r>
              <a:rPr lang="cs-CZ" sz="1400" b="1" i="1" noProof="1">
                <a:latin typeface="Courier New" pitchFamily="49" charset="0"/>
                <a:ea typeface="+mj-ea"/>
                <a:cs typeface="Courier New" pitchFamily="49" charset="0"/>
              </a:rPr>
              <a:t>; </a:t>
            </a:r>
            <a:r>
              <a:rPr lang="cs-CZ" sz="1400" b="1" i="1" noProof="1">
                <a:latin typeface="Courier New" pitchFamily="49" charset="0"/>
                <a:ea typeface="+mj-ea"/>
                <a:cs typeface="Courier New" pitchFamily="49" charset="0"/>
                <a:hlinkClick r:id="rId5"/>
              </a:rPr>
              <a:t>www.zs-mozartova.cz</a:t>
            </a:r>
            <a:r>
              <a:rPr lang="cs-CZ" sz="1400" i="1" dirty="0">
                <a:latin typeface="Courier New" pitchFamily="49" charset="0"/>
                <a:ea typeface="+mj-ea"/>
                <a:cs typeface="Courier New" pitchFamily="49" charset="0"/>
              </a:rPr>
              <a:t> </a:t>
            </a:r>
            <a:endParaRPr lang="cs-CZ" sz="1400" i="1" noProof="1">
              <a:latin typeface="Courier New" pitchFamily="49" charset="0"/>
              <a:ea typeface="+mj-ea"/>
              <a:cs typeface="Courier New" pitchFamily="49" charset="0"/>
            </a:endParaRPr>
          </a:p>
        </p:txBody>
      </p:sp>
      <p:graphicFrame>
        <p:nvGraphicFramePr>
          <p:cNvPr id="7" name="Tabulka 6"/>
          <p:cNvGraphicFramePr>
            <a:graphicFrameLocks noGrp="1"/>
          </p:cNvGraphicFramePr>
          <p:nvPr>
            <p:extLst>
              <p:ext uri="{D42A27DB-BD31-4B8C-83A1-F6EECF244321}">
                <p14:modId xmlns:p14="http://schemas.microsoft.com/office/powerpoint/2010/main" val="2668368104"/>
              </p:ext>
            </p:extLst>
          </p:nvPr>
        </p:nvGraphicFramePr>
        <p:xfrm>
          <a:off x="467544" y="2492896"/>
          <a:ext cx="8208912" cy="3240000"/>
        </p:xfrm>
        <a:graphic>
          <a:graphicData uri="http://schemas.openxmlformats.org/drawingml/2006/table">
            <a:tbl>
              <a:tblPr>
                <a:tableStyleId>{5C22544A-7EE6-4342-B048-85BDC9FD1C3A}</a:tableStyleId>
              </a:tblPr>
              <a:tblGrid>
                <a:gridCol w="2633048"/>
                <a:gridCol w="5575864"/>
              </a:tblGrid>
              <a:tr h="360000">
                <a:tc>
                  <a:txBody>
                    <a:bodyPr/>
                    <a:lstStyle/>
                    <a:p>
                      <a:r>
                        <a:rPr lang="cs-CZ" sz="1600" b="1" i="1" dirty="0" smtClean="0">
                          <a:latin typeface="Courier New" pitchFamily="49" charset="0"/>
                          <a:cs typeface="Courier New" pitchFamily="49" charset="0"/>
                        </a:rPr>
                        <a:t>Autor:</a:t>
                      </a:r>
                      <a:endParaRPr lang="cs-CZ" sz="1600" b="1" i="1" dirty="0">
                        <a:latin typeface="Courier New" pitchFamily="49" charset="0"/>
                        <a:cs typeface="Courier New" pitchFamily="49"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i="1" dirty="0" smtClean="0">
                          <a:latin typeface="Courier New" pitchFamily="49" charset="0"/>
                          <a:cs typeface="Courier New" pitchFamily="49" charset="0"/>
                        </a:rPr>
                        <a:t>Mgr.</a:t>
                      </a:r>
                      <a:r>
                        <a:rPr lang="cs-CZ" sz="1600" i="1" baseline="0" dirty="0" smtClean="0">
                          <a:latin typeface="Courier New" pitchFamily="49" charset="0"/>
                          <a:cs typeface="Courier New" pitchFamily="49" charset="0"/>
                        </a:rPr>
                        <a:t> Johana Hřivnová</a:t>
                      </a:r>
                      <a:endParaRPr lang="cs-CZ" sz="1600" i="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i="1" dirty="0" smtClean="0">
                          <a:latin typeface="Courier New" pitchFamily="49" charset="0"/>
                          <a:cs typeface="Courier New" pitchFamily="49" charset="0"/>
                        </a:rPr>
                        <a:t>Vzdělávací oblast:</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i="1" dirty="0" smtClean="0">
                          <a:latin typeface="Courier New" pitchFamily="49" charset="0"/>
                          <a:cs typeface="Courier New" pitchFamily="49" charset="0"/>
                        </a:rPr>
                        <a:t>Jazyk</a:t>
                      </a:r>
                      <a:r>
                        <a:rPr lang="cs-CZ" sz="1600" i="1" baseline="0" dirty="0" smtClean="0">
                          <a:latin typeface="Courier New" pitchFamily="49" charset="0"/>
                          <a:cs typeface="Courier New" pitchFamily="49" charset="0"/>
                        </a:rPr>
                        <a:t> a jazyková komunikace</a:t>
                      </a:r>
                      <a:endParaRPr lang="cs-CZ" sz="1600" i="1" dirty="0" smtClean="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i="1" dirty="0" smtClean="0">
                          <a:latin typeface="Courier New" pitchFamily="49" charset="0"/>
                          <a:cs typeface="Courier New" pitchFamily="49" charset="0"/>
                        </a:rPr>
                        <a:t>Vzdělávací obor:</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i="1" dirty="0" smtClean="0">
                          <a:latin typeface="Courier New" pitchFamily="49" charset="0"/>
                          <a:cs typeface="Courier New" pitchFamily="49" charset="0"/>
                        </a:rPr>
                        <a:t>Český</a:t>
                      </a:r>
                      <a:r>
                        <a:rPr lang="cs-CZ" sz="1600" i="1" baseline="0" dirty="0" smtClean="0">
                          <a:latin typeface="Courier New" pitchFamily="49" charset="0"/>
                          <a:cs typeface="Courier New" pitchFamily="49" charset="0"/>
                        </a:rPr>
                        <a:t> jazyk</a:t>
                      </a:r>
                      <a:endParaRPr lang="cs-CZ" sz="1600" i="1" dirty="0" smtClean="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i="1" dirty="0" smtClean="0">
                          <a:latin typeface="Courier New" pitchFamily="49" charset="0"/>
                          <a:cs typeface="Courier New" pitchFamily="49" charset="0"/>
                        </a:rPr>
                        <a:t>Vzdělávací předmět:</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cs-CZ" sz="1600" i="1" dirty="0" smtClean="0">
                          <a:latin typeface="Courier New" pitchFamily="49" charset="0"/>
                          <a:cs typeface="Courier New" pitchFamily="49" charset="0"/>
                        </a:rPr>
                        <a:t>Český </a:t>
                      </a:r>
                      <a:r>
                        <a:rPr lang="cs-CZ" sz="1600" i="1" baseline="0" dirty="0" smtClean="0">
                          <a:latin typeface="Courier New" pitchFamily="49" charset="0"/>
                          <a:cs typeface="Courier New" pitchFamily="49" charset="0"/>
                        </a:rPr>
                        <a:t>jazyk</a:t>
                      </a:r>
                      <a:endParaRPr lang="cs-CZ" sz="1600" i="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i="1" dirty="0" smtClean="0">
                          <a:latin typeface="Courier New" pitchFamily="49" charset="0"/>
                          <a:cs typeface="Courier New" pitchFamily="49" charset="0"/>
                        </a:rPr>
                        <a:t>Ročník:</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cs-CZ" sz="1600" i="1" dirty="0" smtClean="0">
                          <a:latin typeface="Courier New" pitchFamily="49" charset="0"/>
                          <a:cs typeface="Courier New" pitchFamily="49" charset="0"/>
                        </a:rPr>
                        <a:t>9.</a:t>
                      </a:r>
                      <a:endParaRPr lang="cs-CZ" sz="1600" i="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i="1" dirty="0" smtClean="0">
                          <a:latin typeface="Courier New" pitchFamily="49" charset="0"/>
                          <a:cs typeface="Courier New" pitchFamily="49" charset="0"/>
                        </a:rPr>
                        <a:t>Tematická</a:t>
                      </a:r>
                      <a:r>
                        <a:rPr lang="cs-CZ" sz="1600" b="1" i="1" baseline="0" dirty="0" smtClean="0">
                          <a:latin typeface="Courier New" pitchFamily="49" charset="0"/>
                          <a:cs typeface="Courier New" pitchFamily="49" charset="0"/>
                        </a:rPr>
                        <a:t> oblast</a:t>
                      </a:r>
                      <a:r>
                        <a:rPr lang="cs-CZ" sz="1600" b="1" i="1" dirty="0" smtClean="0">
                          <a:latin typeface="Courier New" pitchFamily="49" charset="0"/>
                          <a:cs typeface="Courier New" pitchFamily="49" charset="0"/>
                        </a:rPr>
                        <a:t>:</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cs-CZ" sz="1600" i="1" dirty="0" smtClean="0">
                          <a:latin typeface="Courier New" pitchFamily="49" charset="0"/>
                          <a:cs typeface="Courier New" pitchFamily="49" charset="0"/>
                        </a:rPr>
                        <a:t>Literatura 19. a 20. století</a:t>
                      </a:r>
                      <a:endParaRPr lang="cs-CZ" sz="1600" i="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00">
                <a:tc>
                  <a:txBody>
                    <a:bodyPr/>
                    <a:lstStyle/>
                    <a:p>
                      <a:r>
                        <a:rPr lang="cs-CZ" sz="1600" b="1" i="1" dirty="0" smtClean="0">
                          <a:latin typeface="Courier New" pitchFamily="49" charset="0"/>
                          <a:cs typeface="Courier New" pitchFamily="49" charset="0"/>
                        </a:rPr>
                        <a:t>Téma hodiny:</a:t>
                      </a:r>
                      <a:endParaRPr lang="cs-CZ" sz="1600" b="1" i="1" dirty="0">
                        <a:latin typeface="Courier New" pitchFamily="49" charset="0"/>
                        <a:cs typeface="Courier New" pitchFamily="49"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cs-CZ" sz="1600" i="1" dirty="0" smtClean="0">
                          <a:latin typeface="Courier New" pitchFamily="49" charset="0"/>
                          <a:cs typeface="Courier New" pitchFamily="49" charset="0"/>
                        </a:rPr>
                        <a:t>Arnošt</a:t>
                      </a:r>
                      <a:r>
                        <a:rPr lang="cs-CZ" sz="1600" i="1" baseline="0" dirty="0" smtClean="0">
                          <a:latin typeface="Courier New" pitchFamily="49" charset="0"/>
                          <a:cs typeface="Courier New" pitchFamily="49" charset="0"/>
                        </a:rPr>
                        <a:t> Lustig</a:t>
                      </a:r>
                      <a:endParaRPr lang="cs-CZ" sz="1600" i="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00">
                <a:tc>
                  <a:txBody>
                    <a:bodyPr/>
                    <a:lstStyle/>
                    <a:p>
                      <a:r>
                        <a:rPr lang="cs-CZ" sz="1600" b="1" i="1" dirty="0" smtClean="0">
                          <a:latin typeface="Courier New" pitchFamily="49" charset="0"/>
                          <a:cs typeface="Courier New" pitchFamily="49" charset="0"/>
                        </a:rPr>
                        <a:t>Označení DUM:</a:t>
                      </a:r>
                      <a:endParaRPr lang="cs-CZ" sz="1600" b="1" i="1" dirty="0">
                        <a:latin typeface="Courier New" pitchFamily="49" charset="0"/>
                        <a:cs typeface="Courier New" pitchFamily="49"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i="1" dirty="0" smtClean="0">
                          <a:latin typeface="Courier New" pitchFamily="49" charset="0"/>
                          <a:cs typeface="Courier New" pitchFamily="49" charset="0"/>
                        </a:rPr>
                        <a:t>VY_32_INOVACE_36.14.HRI.CJ.9</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00">
                <a:tc>
                  <a:txBody>
                    <a:bodyPr/>
                    <a:lstStyle/>
                    <a:p>
                      <a:r>
                        <a:rPr lang="cs-CZ" sz="1600" b="1" i="1" dirty="0" smtClean="0">
                          <a:latin typeface="Courier New" pitchFamily="49" charset="0"/>
                          <a:cs typeface="Courier New" pitchFamily="49" charset="0"/>
                        </a:rPr>
                        <a:t>Vytvořeno:</a:t>
                      </a:r>
                      <a:endParaRPr lang="cs-CZ" sz="1600" b="1" i="1" dirty="0">
                        <a:latin typeface="Courier New" pitchFamily="49" charset="0"/>
                        <a:cs typeface="Courier New" pitchFamily="49"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cs-CZ" sz="1600" i="1" smtClean="0">
                          <a:latin typeface="Courier New" pitchFamily="49" charset="0"/>
                          <a:cs typeface="Courier New" pitchFamily="49" charset="0"/>
                        </a:rPr>
                        <a:t>10.03.2014</a:t>
                      </a:r>
                      <a:endParaRPr lang="cs-CZ" sz="1600" i="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929203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latin typeface="Viner Hand ITC" panose="03070502030502020203" pitchFamily="66" charset="0"/>
              </a:rPr>
              <a:t>ARNOŠT LUSTIG</a:t>
            </a:r>
            <a:endParaRPr lang="cs-CZ" dirty="0">
              <a:latin typeface="Viner Hand ITC" panose="03070502030502020203" pitchFamily="66" charset="0"/>
            </a:endParaRP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2846598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251519" y="5871001"/>
            <a:ext cx="8624797" cy="830997"/>
          </a:xfrm>
          <a:prstGeom prst="rect">
            <a:avLst/>
          </a:prstGeom>
          <a:noFill/>
        </p:spPr>
        <p:txBody>
          <a:bodyPr wrap="none" rtlCol="0">
            <a:spAutoFit/>
          </a:bodyPr>
          <a:lstStyle/>
          <a:p>
            <a:pPr algn="ctr"/>
            <a:r>
              <a:rPr lang="cs-CZ" sz="2400" i="1" dirty="0" smtClean="0"/>
              <a:t>Český spisovatel židovského původu, publicista světového významu, </a:t>
            </a:r>
          </a:p>
          <a:p>
            <a:pPr algn="ctr"/>
            <a:r>
              <a:rPr lang="cs-CZ" sz="2400" i="1" dirty="0" smtClean="0"/>
              <a:t>autor řady děl s tématem holocaustu</a:t>
            </a:r>
            <a:r>
              <a:rPr lang="cs-CZ" dirty="0" smtClean="0"/>
              <a:t>.</a:t>
            </a:r>
            <a:endParaRPr lang="cs-CZ" dirty="0"/>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358090" y="156001"/>
            <a:ext cx="4533900" cy="5715000"/>
          </a:xfrm>
          <a:prstGeom prst="rect">
            <a:avLst/>
          </a:prstGeom>
          <a:noFill/>
          <a:ln w="9525" cmpd="dbl">
            <a:solidFill>
              <a:schemeClr val="accent4">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ovéPole 2"/>
          <p:cNvSpPr txBox="1"/>
          <p:nvPr/>
        </p:nvSpPr>
        <p:spPr>
          <a:xfrm>
            <a:off x="1101219" y="2689845"/>
            <a:ext cx="1236236" cy="646331"/>
          </a:xfrm>
          <a:prstGeom prst="rect">
            <a:avLst/>
          </a:prstGeom>
          <a:noFill/>
        </p:spPr>
        <p:txBody>
          <a:bodyPr wrap="none" rtlCol="0">
            <a:spAutoFit/>
          </a:bodyPr>
          <a:lstStyle/>
          <a:p>
            <a:r>
              <a:rPr lang="cs-CZ" i="1" dirty="0" smtClean="0">
                <a:solidFill>
                  <a:schemeClr val="accent4">
                    <a:lumMod val="50000"/>
                  </a:schemeClr>
                </a:solidFill>
              </a:rPr>
              <a:t>21.12.1926</a:t>
            </a:r>
          </a:p>
          <a:p>
            <a:pPr algn="ctr"/>
            <a:r>
              <a:rPr lang="cs-CZ" i="1" dirty="0" smtClean="0">
                <a:solidFill>
                  <a:schemeClr val="accent4">
                    <a:lumMod val="50000"/>
                  </a:schemeClr>
                </a:solidFill>
              </a:rPr>
              <a:t>Praha</a:t>
            </a:r>
            <a:endParaRPr lang="cs-CZ" i="1" dirty="0">
              <a:solidFill>
                <a:schemeClr val="accent4">
                  <a:lumMod val="50000"/>
                </a:schemeClr>
              </a:solidFill>
            </a:endParaRPr>
          </a:p>
        </p:txBody>
      </p:sp>
      <p:sp>
        <p:nvSpPr>
          <p:cNvPr id="4" name="TextovéPole 3"/>
          <p:cNvSpPr txBox="1"/>
          <p:nvPr/>
        </p:nvSpPr>
        <p:spPr>
          <a:xfrm>
            <a:off x="6907697" y="2689844"/>
            <a:ext cx="1119217" cy="646331"/>
          </a:xfrm>
          <a:prstGeom prst="rect">
            <a:avLst/>
          </a:prstGeom>
          <a:noFill/>
        </p:spPr>
        <p:txBody>
          <a:bodyPr wrap="none" rtlCol="0">
            <a:spAutoFit/>
          </a:bodyPr>
          <a:lstStyle/>
          <a:p>
            <a:r>
              <a:rPr lang="cs-CZ" i="1" dirty="0" smtClean="0">
                <a:solidFill>
                  <a:schemeClr val="accent4">
                    <a:lumMod val="50000"/>
                  </a:schemeClr>
                </a:solidFill>
              </a:rPr>
              <a:t>26.2.2011</a:t>
            </a:r>
          </a:p>
          <a:p>
            <a:pPr algn="ctr"/>
            <a:r>
              <a:rPr lang="cs-CZ" i="1" dirty="0" smtClean="0">
                <a:solidFill>
                  <a:schemeClr val="accent4">
                    <a:lumMod val="50000"/>
                  </a:schemeClr>
                </a:solidFill>
              </a:rPr>
              <a:t>Praha</a:t>
            </a:r>
            <a:endParaRPr lang="cs-CZ" i="1" dirty="0">
              <a:solidFill>
                <a:schemeClr val="accent4">
                  <a:lumMod val="50000"/>
                </a:schemeClr>
              </a:solidFill>
            </a:endParaRPr>
          </a:p>
        </p:txBody>
      </p:sp>
      <p:sp>
        <p:nvSpPr>
          <p:cNvPr id="5" name="TextovéPole 4"/>
          <p:cNvSpPr txBox="1"/>
          <p:nvPr/>
        </p:nvSpPr>
        <p:spPr>
          <a:xfrm>
            <a:off x="6907697" y="5501669"/>
            <a:ext cx="690445" cy="369332"/>
          </a:xfrm>
          <a:prstGeom prst="rect">
            <a:avLst/>
          </a:prstGeom>
          <a:noFill/>
        </p:spPr>
        <p:txBody>
          <a:bodyPr wrap="none" rtlCol="0">
            <a:spAutoFit/>
          </a:bodyPr>
          <a:lstStyle/>
          <a:p>
            <a:r>
              <a:rPr lang="cs-CZ" dirty="0" smtClean="0"/>
              <a:t>Obr.1</a:t>
            </a:r>
            <a:endParaRPr lang="cs-CZ" dirty="0"/>
          </a:p>
        </p:txBody>
      </p:sp>
    </p:spTree>
    <p:extLst>
      <p:ext uri="{BB962C8B-B14F-4D97-AF65-F5344CB8AC3E}">
        <p14:creationId xmlns:p14="http://schemas.microsoft.com/office/powerpoint/2010/main" val="2252477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3995936" y="332656"/>
            <a:ext cx="922560" cy="461665"/>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cs-CZ" sz="2400" i="1" dirty="0" smtClean="0"/>
              <a:t>ŽIVOT</a:t>
            </a:r>
            <a:endParaRPr lang="cs-CZ" sz="2400" i="1" dirty="0"/>
          </a:p>
        </p:txBody>
      </p:sp>
      <p:sp>
        <p:nvSpPr>
          <p:cNvPr id="3" name="TextovéPole 2"/>
          <p:cNvSpPr txBox="1"/>
          <p:nvPr/>
        </p:nvSpPr>
        <p:spPr>
          <a:xfrm>
            <a:off x="107504" y="963929"/>
            <a:ext cx="8353762" cy="3785652"/>
          </a:xfrm>
          <a:prstGeom prst="rect">
            <a:avLst/>
          </a:prstGeom>
          <a:noFill/>
        </p:spPr>
        <p:txBody>
          <a:bodyPr wrap="none" rtlCol="0">
            <a:spAutoFit/>
          </a:bodyPr>
          <a:lstStyle/>
          <a:p>
            <a:r>
              <a:rPr lang="cs-CZ" sz="2400" i="1" dirty="0" smtClean="0"/>
              <a:t>Arnošt Lustig žil od mládí v Praze. Ze základní školy byl z rasových </a:t>
            </a:r>
          </a:p>
          <a:p>
            <a:r>
              <a:rPr lang="cs-CZ" sz="2400" i="1" dirty="0" smtClean="0"/>
              <a:t>důvodů v roce 1941 vyloučen a později se </a:t>
            </a:r>
          </a:p>
          <a:p>
            <a:r>
              <a:rPr lang="cs-CZ" sz="2400" i="1" dirty="0" smtClean="0"/>
              <a:t>vyučil krejčím.</a:t>
            </a:r>
          </a:p>
          <a:p>
            <a:endParaRPr lang="cs-CZ" sz="2400" i="1" dirty="0" smtClean="0"/>
          </a:p>
          <a:p>
            <a:r>
              <a:rPr lang="cs-CZ" sz="2400" i="1" dirty="0" smtClean="0"/>
              <a:t>13.11.1942 byl poslán se svojí rodinou do </a:t>
            </a:r>
          </a:p>
          <a:p>
            <a:r>
              <a:rPr lang="cs-CZ" sz="2400" i="1" dirty="0" smtClean="0"/>
              <a:t>Terezína. </a:t>
            </a:r>
          </a:p>
          <a:p>
            <a:endParaRPr lang="cs-CZ" sz="2400" i="1" dirty="0" smtClean="0"/>
          </a:p>
          <a:p>
            <a:r>
              <a:rPr lang="cs-CZ" sz="2400" i="1" dirty="0" smtClean="0"/>
              <a:t>Během holocaustu přišel téměř o celou </a:t>
            </a:r>
          </a:p>
          <a:p>
            <a:r>
              <a:rPr lang="cs-CZ" sz="2400" i="1" dirty="0" smtClean="0"/>
              <a:t>rodinu.</a:t>
            </a:r>
          </a:p>
          <a:p>
            <a:endParaRPr lang="cs-CZ" sz="2400" i="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9622" y="2132856"/>
            <a:ext cx="3009900" cy="3362325"/>
          </a:xfrm>
          <a:prstGeom prst="rect">
            <a:avLst/>
          </a:prstGeom>
          <a:noFill/>
          <a:ln w="9525" cmpd="sng">
            <a:solidFill>
              <a:schemeClr val="accent4">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ovéPole 3"/>
          <p:cNvSpPr txBox="1"/>
          <p:nvPr/>
        </p:nvSpPr>
        <p:spPr>
          <a:xfrm>
            <a:off x="7789077" y="5536954"/>
            <a:ext cx="690445" cy="369332"/>
          </a:xfrm>
          <a:prstGeom prst="rect">
            <a:avLst/>
          </a:prstGeom>
          <a:noFill/>
        </p:spPr>
        <p:txBody>
          <a:bodyPr wrap="none" rtlCol="0">
            <a:spAutoFit/>
          </a:bodyPr>
          <a:lstStyle/>
          <a:p>
            <a:r>
              <a:rPr lang="cs-CZ" dirty="0" smtClean="0"/>
              <a:t>Obr.2</a:t>
            </a:r>
            <a:endParaRPr lang="cs-CZ" dirty="0"/>
          </a:p>
        </p:txBody>
      </p:sp>
    </p:spTree>
    <p:extLst>
      <p:ext uri="{BB962C8B-B14F-4D97-AF65-F5344CB8AC3E}">
        <p14:creationId xmlns:p14="http://schemas.microsoft.com/office/powerpoint/2010/main" val="2057887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9809" y="188640"/>
            <a:ext cx="9368334" cy="3693319"/>
          </a:xfrm>
          <a:prstGeom prst="rect">
            <a:avLst/>
          </a:prstGeom>
          <a:noFill/>
        </p:spPr>
        <p:txBody>
          <a:bodyPr wrap="none" rtlCol="0">
            <a:spAutoFit/>
          </a:bodyPr>
          <a:lstStyle/>
          <a:p>
            <a:pPr>
              <a:lnSpc>
                <a:spcPct val="150000"/>
              </a:lnSpc>
            </a:pPr>
            <a:r>
              <a:rPr lang="cs-CZ" sz="2400" i="1" dirty="0"/>
              <a:t>Byl vybrán na otrockou práci a v nelidských podmínkách osvětimského </a:t>
            </a:r>
          </a:p>
          <a:p>
            <a:pPr>
              <a:lnSpc>
                <a:spcPct val="150000"/>
              </a:lnSpc>
            </a:pPr>
            <a:r>
              <a:rPr lang="cs-CZ" sz="2400" i="1" dirty="0"/>
              <a:t>tábora  se dobrovolně přihlásil spolu s dalšími na práci do koncentračního </a:t>
            </a:r>
          </a:p>
          <a:p>
            <a:pPr>
              <a:lnSpc>
                <a:spcPct val="150000"/>
              </a:lnSpc>
            </a:pPr>
            <a:r>
              <a:rPr lang="cs-CZ" sz="2400" i="1" dirty="0" smtClean="0"/>
              <a:t>tábora Buchenwald, když zalhal, že umí pracovat s obráběcími stroji. Tato </a:t>
            </a:r>
          </a:p>
          <a:p>
            <a:pPr>
              <a:lnSpc>
                <a:spcPct val="150000"/>
              </a:lnSpc>
            </a:pPr>
            <a:r>
              <a:rPr lang="cs-CZ" sz="2400" i="1" dirty="0"/>
              <a:t>l</a:t>
            </a:r>
            <a:r>
              <a:rPr lang="cs-CZ" sz="2400" i="1" dirty="0" smtClean="0"/>
              <a:t>ež mu zřejmě zachránila život. </a:t>
            </a:r>
            <a:r>
              <a:rPr lang="cs-CZ" sz="2400" i="1" dirty="0"/>
              <a:t>Z</a:t>
            </a:r>
            <a:r>
              <a:rPr lang="cs-CZ" sz="2400" i="1" dirty="0" smtClean="0"/>
              <a:t> Buchenwaldu se mu podařilo zázračně </a:t>
            </a:r>
          </a:p>
          <a:p>
            <a:pPr>
              <a:lnSpc>
                <a:spcPct val="150000"/>
              </a:lnSpc>
            </a:pPr>
            <a:r>
              <a:rPr lang="cs-CZ" sz="2400" i="1" dirty="0" smtClean="0"/>
              <a:t>utéct z transportu směřujícího z Buchenwaldu do </a:t>
            </a:r>
            <a:r>
              <a:rPr lang="cs-CZ" sz="2400" i="1" dirty="0" err="1" smtClean="0"/>
              <a:t>Dachau</a:t>
            </a:r>
            <a:r>
              <a:rPr lang="cs-CZ" sz="2400" i="1" dirty="0"/>
              <a:t> </a:t>
            </a:r>
          </a:p>
          <a:p>
            <a:pPr>
              <a:lnSpc>
                <a:spcPct val="150000"/>
              </a:lnSpc>
            </a:pPr>
            <a:r>
              <a:rPr lang="cs-CZ" sz="2400" i="1" dirty="0" smtClean="0"/>
              <a:t>(13. dubna 1945). Do konce války se skrýval v Praze.</a:t>
            </a:r>
            <a:endParaRPr lang="cs-CZ" sz="2400" i="1" dirty="0"/>
          </a:p>
          <a:p>
            <a:endParaRPr lang="cs-CZ"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3678" y="3645024"/>
            <a:ext cx="4880595" cy="3140770"/>
          </a:xfrm>
          <a:prstGeom prst="rect">
            <a:avLst/>
          </a:prstGeom>
          <a:noFill/>
          <a:ln w="9525" cmpd="sng">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ovéPole 2"/>
          <p:cNvSpPr txBox="1"/>
          <p:nvPr/>
        </p:nvSpPr>
        <p:spPr>
          <a:xfrm>
            <a:off x="7179105" y="6416462"/>
            <a:ext cx="690445" cy="369332"/>
          </a:xfrm>
          <a:prstGeom prst="rect">
            <a:avLst/>
          </a:prstGeom>
          <a:noFill/>
        </p:spPr>
        <p:txBody>
          <a:bodyPr wrap="none" rtlCol="0">
            <a:spAutoFit/>
          </a:bodyPr>
          <a:lstStyle/>
          <a:p>
            <a:r>
              <a:rPr lang="cs-CZ" dirty="0" smtClean="0"/>
              <a:t>Obr.3</a:t>
            </a:r>
            <a:endParaRPr lang="cs-CZ" dirty="0"/>
          </a:p>
        </p:txBody>
      </p:sp>
    </p:spTree>
    <p:extLst>
      <p:ext uri="{BB962C8B-B14F-4D97-AF65-F5344CB8AC3E}">
        <p14:creationId xmlns:p14="http://schemas.microsoft.com/office/powerpoint/2010/main" val="1660775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29994"/>
            <a:ext cx="7620000" cy="5715000"/>
          </a:xfrm>
          <a:prstGeom prst="rect">
            <a:avLst/>
          </a:prstGeom>
          <a:noFill/>
          <a:ln w="9525" cmpd="sng">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ovéPole 1"/>
          <p:cNvSpPr txBox="1"/>
          <p:nvPr/>
        </p:nvSpPr>
        <p:spPr>
          <a:xfrm>
            <a:off x="7686975" y="6144994"/>
            <a:ext cx="690445" cy="369332"/>
          </a:xfrm>
          <a:prstGeom prst="rect">
            <a:avLst/>
          </a:prstGeom>
          <a:noFill/>
        </p:spPr>
        <p:txBody>
          <a:bodyPr wrap="none" rtlCol="0">
            <a:spAutoFit/>
          </a:bodyPr>
          <a:lstStyle/>
          <a:p>
            <a:r>
              <a:rPr lang="cs-CZ" dirty="0" smtClean="0"/>
              <a:t>Obr.4</a:t>
            </a:r>
            <a:endParaRPr lang="cs-CZ" dirty="0"/>
          </a:p>
        </p:txBody>
      </p:sp>
    </p:spTree>
    <p:extLst>
      <p:ext uri="{BB962C8B-B14F-4D97-AF65-F5344CB8AC3E}">
        <p14:creationId xmlns:p14="http://schemas.microsoft.com/office/powerpoint/2010/main" val="225050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179512" y="117693"/>
            <a:ext cx="8892480" cy="6740307"/>
          </a:xfrm>
          <a:prstGeom prst="rect">
            <a:avLst/>
          </a:prstGeom>
          <a:noFill/>
        </p:spPr>
        <p:txBody>
          <a:bodyPr wrap="square" rtlCol="0">
            <a:spAutoFit/>
          </a:bodyPr>
          <a:lstStyle/>
          <a:p>
            <a:pPr>
              <a:lnSpc>
                <a:spcPct val="150000"/>
              </a:lnSpc>
            </a:pPr>
            <a:r>
              <a:rPr lang="cs-CZ" sz="2400" i="1" dirty="0" smtClean="0"/>
              <a:t>Vystudoval </a:t>
            </a:r>
            <a:r>
              <a:rPr lang="cs-CZ" sz="2400" b="1" i="1" dirty="0" smtClean="0">
                <a:solidFill>
                  <a:schemeClr val="accent4">
                    <a:lumMod val="50000"/>
                  </a:schemeClr>
                </a:solidFill>
              </a:rPr>
              <a:t>Vysokou školu politických a sociálních věd </a:t>
            </a:r>
            <a:r>
              <a:rPr lang="cs-CZ" sz="2400" i="1" dirty="0" smtClean="0"/>
              <a:t>a později začal </a:t>
            </a:r>
          </a:p>
          <a:p>
            <a:pPr>
              <a:lnSpc>
                <a:spcPct val="150000"/>
              </a:lnSpc>
            </a:pPr>
            <a:r>
              <a:rPr lang="cs-CZ" sz="2400" i="1" dirty="0" smtClean="0"/>
              <a:t>přispívat do novin a časopisů. </a:t>
            </a:r>
          </a:p>
          <a:p>
            <a:pPr>
              <a:lnSpc>
                <a:spcPct val="150000"/>
              </a:lnSpc>
            </a:pPr>
            <a:r>
              <a:rPr lang="cs-CZ" sz="2400" i="1" dirty="0" smtClean="0"/>
              <a:t>V roce </a:t>
            </a:r>
            <a:r>
              <a:rPr lang="cs-CZ" sz="2400" b="1" i="1" dirty="0" smtClean="0">
                <a:solidFill>
                  <a:schemeClr val="accent4">
                    <a:lumMod val="50000"/>
                  </a:schemeClr>
                </a:solidFill>
              </a:rPr>
              <a:t>1948</a:t>
            </a:r>
            <a:r>
              <a:rPr lang="cs-CZ" sz="2400" i="1" dirty="0" smtClean="0"/>
              <a:t> odjel do Izraele jako zpravodaj </a:t>
            </a:r>
            <a:r>
              <a:rPr lang="cs-CZ" sz="2400" b="1" i="1" dirty="0" smtClean="0">
                <a:solidFill>
                  <a:schemeClr val="accent4">
                    <a:lumMod val="50000"/>
                  </a:schemeClr>
                </a:solidFill>
              </a:rPr>
              <a:t>Lidových novin </a:t>
            </a:r>
            <a:r>
              <a:rPr lang="cs-CZ" sz="2400" i="1" dirty="0" smtClean="0"/>
              <a:t>v </a:t>
            </a:r>
          </a:p>
          <a:p>
            <a:pPr>
              <a:lnSpc>
                <a:spcPct val="150000"/>
              </a:lnSpc>
            </a:pPr>
            <a:r>
              <a:rPr lang="cs-CZ" sz="2400" i="1" dirty="0" smtClean="0"/>
              <a:t>izraelsko-arabské válce. Po návratu pracoval jako redaktor </a:t>
            </a:r>
          </a:p>
          <a:p>
            <a:pPr>
              <a:lnSpc>
                <a:spcPct val="150000"/>
              </a:lnSpc>
            </a:pPr>
            <a:r>
              <a:rPr lang="cs-CZ" sz="2400" b="1" i="1" dirty="0" smtClean="0">
                <a:solidFill>
                  <a:schemeClr val="accent4">
                    <a:lumMod val="50000"/>
                  </a:schemeClr>
                </a:solidFill>
              </a:rPr>
              <a:t>Československého rozhlasu</a:t>
            </a:r>
            <a:r>
              <a:rPr lang="cs-CZ" sz="2400" i="1" dirty="0" smtClean="0"/>
              <a:t>, vedl i kulturní rubriku týdeníku </a:t>
            </a:r>
            <a:r>
              <a:rPr lang="cs-CZ" sz="2400" b="1" i="1" dirty="0" smtClean="0">
                <a:solidFill>
                  <a:schemeClr val="accent4">
                    <a:lumMod val="50000"/>
                  </a:schemeClr>
                </a:solidFill>
              </a:rPr>
              <a:t>Mladý svět. </a:t>
            </a:r>
          </a:p>
          <a:p>
            <a:pPr>
              <a:lnSpc>
                <a:spcPct val="150000"/>
              </a:lnSpc>
            </a:pPr>
            <a:r>
              <a:rPr lang="cs-CZ" sz="2400" i="1" dirty="0" smtClean="0"/>
              <a:t>Podílel se i na scénářích v pražském </a:t>
            </a:r>
            <a:r>
              <a:rPr lang="cs-CZ" sz="2400" b="1" i="1" dirty="0" smtClean="0">
                <a:solidFill>
                  <a:schemeClr val="accent4">
                    <a:lumMod val="50000"/>
                  </a:schemeClr>
                </a:solidFill>
              </a:rPr>
              <a:t>Barrandově</a:t>
            </a:r>
            <a:r>
              <a:rPr lang="cs-CZ" sz="2400" i="1" dirty="0" smtClean="0"/>
              <a:t>.</a:t>
            </a:r>
          </a:p>
          <a:p>
            <a:pPr>
              <a:lnSpc>
                <a:spcPct val="150000"/>
              </a:lnSpc>
            </a:pPr>
            <a:r>
              <a:rPr lang="cs-CZ" sz="2400" i="1" dirty="0" smtClean="0"/>
              <a:t>1968 musel opustit Československo = emigroval do </a:t>
            </a:r>
            <a:r>
              <a:rPr lang="cs-CZ" sz="2400" b="1" i="1" dirty="0" smtClean="0">
                <a:solidFill>
                  <a:schemeClr val="accent4">
                    <a:lumMod val="50000"/>
                  </a:schemeClr>
                </a:solidFill>
              </a:rPr>
              <a:t>Jugoslávie</a:t>
            </a:r>
            <a:r>
              <a:rPr lang="cs-CZ" sz="2400" i="1" dirty="0" smtClean="0"/>
              <a:t>, kde </a:t>
            </a:r>
          </a:p>
          <a:p>
            <a:pPr>
              <a:lnSpc>
                <a:spcPct val="150000"/>
              </a:lnSpc>
            </a:pPr>
            <a:r>
              <a:rPr lang="cs-CZ" sz="2400" i="1" dirty="0" smtClean="0"/>
              <a:t>pracoval v </a:t>
            </a:r>
            <a:r>
              <a:rPr lang="cs-CZ" sz="2400" b="1" i="1" dirty="0" err="1" smtClean="0">
                <a:solidFill>
                  <a:schemeClr val="accent4">
                    <a:lumMod val="50000"/>
                  </a:schemeClr>
                </a:solidFill>
              </a:rPr>
              <a:t>zágrebském</a:t>
            </a:r>
            <a:r>
              <a:rPr lang="cs-CZ" sz="2400" b="1" i="1" dirty="0" smtClean="0">
                <a:solidFill>
                  <a:schemeClr val="accent4">
                    <a:lumMod val="50000"/>
                  </a:schemeClr>
                </a:solidFill>
              </a:rPr>
              <a:t> filmovém studiu</a:t>
            </a:r>
            <a:r>
              <a:rPr lang="cs-CZ" sz="2400" i="1" dirty="0" smtClean="0"/>
              <a:t>. Poté odcestoval zpět do </a:t>
            </a:r>
          </a:p>
          <a:p>
            <a:pPr>
              <a:lnSpc>
                <a:spcPct val="150000"/>
              </a:lnSpc>
            </a:pPr>
            <a:r>
              <a:rPr lang="cs-CZ" sz="2400" b="1" i="1" dirty="0" smtClean="0">
                <a:solidFill>
                  <a:schemeClr val="accent4">
                    <a:lumMod val="50000"/>
                  </a:schemeClr>
                </a:solidFill>
              </a:rPr>
              <a:t>Izraele</a:t>
            </a:r>
            <a:r>
              <a:rPr lang="cs-CZ" sz="2400" i="1" dirty="0" smtClean="0"/>
              <a:t> a v roce 1970 se nakonec usadil v </a:t>
            </a:r>
            <a:r>
              <a:rPr lang="cs-CZ" sz="2400" b="1" i="1" dirty="0" smtClean="0">
                <a:solidFill>
                  <a:schemeClr val="accent4">
                    <a:lumMod val="50000"/>
                  </a:schemeClr>
                </a:solidFill>
              </a:rPr>
              <a:t>USA</a:t>
            </a:r>
            <a:r>
              <a:rPr lang="cs-CZ" sz="2400" i="1" dirty="0" smtClean="0"/>
              <a:t>, kde od roku 1973 </a:t>
            </a:r>
          </a:p>
          <a:p>
            <a:pPr>
              <a:lnSpc>
                <a:spcPct val="150000"/>
              </a:lnSpc>
            </a:pPr>
            <a:r>
              <a:rPr lang="cs-CZ" sz="2400" i="1" dirty="0" smtClean="0"/>
              <a:t>přednášel film, literaturu a </a:t>
            </a:r>
            <a:r>
              <a:rPr lang="cs-CZ" sz="2400" i="1" dirty="0" err="1" smtClean="0"/>
              <a:t>scénáristiku</a:t>
            </a:r>
            <a:r>
              <a:rPr lang="cs-CZ" sz="2400" i="1" dirty="0" smtClean="0"/>
              <a:t> na </a:t>
            </a:r>
            <a:r>
              <a:rPr lang="cs-CZ" sz="2400" b="1" i="1" dirty="0" smtClean="0">
                <a:solidFill>
                  <a:schemeClr val="accent4">
                    <a:lumMod val="50000"/>
                  </a:schemeClr>
                </a:solidFill>
              </a:rPr>
              <a:t>Americké univerzitě </a:t>
            </a:r>
          </a:p>
          <a:p>
            <a:pPr>
              <a:lnSpc>
                <a:spcPct val="150000"/>
              </a:lnSpc>
            </a:pPr>
            <a:r>
              <a:rPr lang="cs-CZ" sz="2400" b="1" i="1" dirty="0" smtClean="0">
                <a:solidFill>
                  <a:schemeClr val="accent4">
                    <a:lumMod val="50000"/>
                  </a:schemeClr>
                </a:solidFill>
              </a:rPr>
              <a:t>ve Washingtonu.</a:t>
            </a:r>
            <a:endParaRPr lang="cs-CZ" sz="2400" b="1" i="1" dirty="0">
              <a:solidFill>
                <a:schemeClr val="accent4">
                  <a:lumMod val="50000"/>
                </a:schemeClr>
              </a:solidFill>
            </a:endParaRPr>
          </a:p>
        </p:txBody>
      </p:sp>
    </p:spTree>
    <p:extLst>
      <p:ext uri="{BB962C8B-B14F-4D97-AF65-F5344CB8AC3E}">
        <p14:creationId xmlns:p14="http://schemas.microsoft.com/office/powerpoint/2010/main" val="2828871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929239" y="318948"/>
            <a:ext cx="7285521" cy="461665"/>
          </a:xfrm>
          <a:prstGeom prst="rect">
            <a:avLst/>
          </a:prstGeom>
          <a:noFill/>
        </p:spPr>
        <p:txBody>
          <a:bodyPr wrap="none" rtlCol="0">
            <a:spAutoFit/>
          </a:bodyPr>
          <a:lstStyle/>
          <a:p>
            <a:r>
              <a:rPr lang="cs-CZ" sz="2400" i="1" dirty="0" smtClean="0"/>
              <a:t>1995 se stal šéfredaktorem české verze časopisu </a:t>
            </a:r>
            <a:r>
              <a:rPr lang="cs-CZ" sz="2400" i="1" dirty="0" smtClean="0">
                <a:solidFill>
                  <a:schemeClr val="accent4">
                    <a:lumMod val="50000"/>
                  </a:schemeClr>
                </a:solidFill>
              </a:rPr>
              <a:t>Playboy</a:t>
            </a:r>
            <a:r>
              <a:rPr lang="cs-CZ" sz="2400" i="1" dirty="0" smtClean="0"/>
              <a:t>.</a:t>
            </a:r>
            <a:endParaRPr lang="cs-CZ" sz="2400" i="1"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980728"/>
            <a:ext cx="5715000" cy="1009650"/>
          </a:xfrm>
          <a:prstGeom prst="rect">
            <a:avLst/>
          </a:prstGeom>
          <a:noFill/>
          <a:ln w="9525" cmpd="sng">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ovéPole 2"/>
          <p:cNvSpPr txBox="1"/>
          <p:nvPr/>
        </p:nvSpPr>
        <p:spPr>
          <a:xfrm>
            <a:off x="190902" y="2000622"/>
            <a:ext cx="8941358" cy="1569660"/>
          </a:xfrm>
          <a:prstGeom prst="rect">
            <a:avLst/>
          </a:prstGeom>
          <a:noFill/>
        </p:spPr>
        <p:txBody>
          <a:bodyPr wrap="none" rtlCol="0">
            <a:spAutoFit/>
          </a:bodyPr>
          <a:lstStyle/>
          <a:p>
            <a:r>
              <a:rPr lang="cs-CZ" sz="2400" i="1" dirty="0" smtClean="0">
                <a:solidFill>
                  <a:schemeClr val="accent4">
                    <a:lumMod val="50000"/>
                  </a:schemeClr>
                </a:solidFill>
              </a:rPr>
              <a:t>ZAJÍMAVOST</a:t>
            </a:r>
          </a:p>
          <a:p>
            <a:r>
              <a:rPr lang="cs-CZ" sz="2400" i="1" dirty="0" smtClean="0"/>
              <a:t>Po jeho smrti je Česko-izraelskou smíšenou obchodní komorou zřízena </a:t>
            </a:r>
          </a:p>
          <a:p>
            <a:r>
              <a:rPr lang="cs-CZ" sz="2400" i="1" dirty="0" smtClean="0">
                <a:solidFill>
                  <a:schemeClr val="accent4">
                    <a:lumMod val="50000"/>
                  </a:schemeClr>
                </a:solidFill>
              </a:rPr>
              <a:t>Cena Arnošta Lustiga</a:t>
            </a:r>
            <a:r>
              <a:rPr lang="cs-CZ" sz="2400" i="1" dirty="0" smtClean="0"/>
              <a:t>, kterou se oceňují osobnosti, které v sobě spojují </a:t>
            </a:r>
          </a:p>
          <a:p>
            <a:r>
              <a:rPr lang="cs-CZ" sz="2400" i="1" dirty="0" smtClean="0"/>
              <a:t>vlastnosti jako odvaha a statečnost, lidskost a spravedlnost.</a:t>
            </a:r>
            <a:endParaRPr lang="cs-CZ" sz="2400" i="1" dirty="0"/>
          </a:p>
        </p:txBody>
      </p:sp>
      <p:sp>
        <p:nvSpPr>
          <p:cNvPr id="4" name="TextovéPole 3"/>
          <p:cNvSpPr txBox="1"/>
          <p:nvPr/>
        </p:nvSpPr>
        <p:spPr>
          <a:xfrm>
            <a:off x="190902" y="3583565"/>
            <a:ext cx="1327608" cy="461665"/>
          </a:xfrm>
          <a:prstGeom prst="rect">
            <a:avLst/>
          </a:prstGeom>
          <a:noFill/>
        </p:spPr>
        <p:txBody>
          <a:bodyPr wrap="none" rtlCol="0">
            <a:spAutoFit/>
          </a:bodyPr>
          <a:lstStyle/>
          <a:p>
            <a:r>
              <a:rPr lang="cs-CZ" sz="2400" i="1" dirty="0" smtClean="0">
                <a:solidFill>
                  <a:schemeClr val="accent4">
                    <a:lumMod val="50000"/>
                  </a:schemeClr>
                </a:solidFill>
              </a:rPr>
              <a:t>OCENĚNÍ</a:t>
            </a:r>
            <a:endParaRPr lang="cs-CZ" sz="2400" i="1" dirty="0">
              <a:solidFill>
                <a:schemeClr val="accent4">
                  <a:lumMod val="50000"/>
                </a:schemeClr>
              </a:solidFill>
            </a:endParaRPr>
          </a:p>
        </p:txBody>
      </p:sp>
      <p:sp>
        <p:nvSpPr>
          <p:cNvPr id="5" name="TextovéPole 4"/>
          <p:cNvSpPr txBox="1"/>
          <p:nvPr/>
        </p:nvSpPr>
        <p:spPr>
          <a:xfrm>
            <a:off x="191227" y="4065412"/>
            <a:ext cx="8821902" cy="2677656"/>
          </a:xfrm>
          <a:prstGeom prst="rect">
            <a:avLst/>
          </a:prstGeom>
          <a:noFill/>
        </p:spPr>
        <p:txBody>
          <a:bodyPr wrap="none" rtlCol="0">
            <a:spAutoFit/>
          </a:bodyPr>
          <a:lstStyle/>
          <a:p>
            <a:r>
              <a:rPr lang="cs-CZ" sz="2400" i="1" dirty="0" smtClean="0"/>
              <a:t>1967 – </a:t>
            </a:r>
            <a:r>
              <a:rPr lang="cs-CZ" sz="2400" b="1" i="1" dirty="0" smtClean="0">
                <a:solidFill>
                  <a:schemeClr val="accent4">
                    <a:lumMod val="50000"/>
                  </a:schemeClr>
                </a:solidFill>
              </a:rPr>
              <a:t>Státní cena za literaturu </a:t>
            </a:r>
            <a:r>
              <a:rPr lang="cs-CZ" sz="2400" i="1" dirty="0" smtClean="0"/>
              <a:t>(za televizní inscenaci knihy Modlitba </a:t>
            </a:r>
          </a:p>
          <a:p>
            <a:r>
              <a:rPr lang="cs-CZ" sz="2400" i="1" dirty="0" smtClean="0"/>
              <a:t>pro Kateřinu Horovitzovou).</a:t>
            </a:r>
          </a:p>
          <a:p>
            <a:r>
              <a:rPr lang="cs-CZ" sz="2400" i="1" dirty="0" smtClean="0"/>
              <a:t>1996 – </a:t>
            </a:r>
            <a:r>
              <a:rPr lang="cs-CZ" sz="2400" b="1" i="1" dirty="0" smtClean="0">
                <a:solidFill>
                  <a:schemeClr val="accent4">
                    <a:lumMod val="50000"/>
                  </a:schemeClr>
                </a:solidFill>
              </a:rPr>
              <a:t>Cena Karla Čapka</a:t>
            </a:r>
          </a:p>
          <a:p>
            <a:r>
              <a:rPr lang="cs-CZ" sz="2400" i="1" dirty="0" smtClean="0"/>
              <a:t>2008 – nominace na </a:t>
            </a:r>
            <a:r>
              <a:rPr lang="cs-CZ" sz="2400" i="1" dirty="0" err="1" smtClean="0"/>
              <a:t>Pulitzerovu</a:t>
            </a:r>
            <a:r>
              <a:rPr lang="cs-CZ" sz="2400" i="1" dirty="0" smtClean="0"/>
              <a:t> cenu</a:t>
            </a:r>
          </a:p>
          <a:p>
            <a:r>
              <a:rPr lang="cs-CZ" sz="2400" i="1" dirty="0" smtClean="0"/>
              <a:t>2008 – udělena </a:t>
            </a:r>
            <a:r>
              <a:rPr lang="cs-CZ" sz="2400" b="1" i="1" dirty="0" smtClean="0">
                <a:solidFill>
                  <a:schemeClr val="accent4">
                    <a:lumMod val="50000"/>
                  </a:schemeClr>
                </a:solidFill>
              </a:rPr>
              <a:t>Cena Franze Kafky</a:t>
            </a:r>
          </a:p>
          <a:p>
            <a:r>
              <a:rPr lang="cs-CZ" sz="2400" i="1" dirty="0" smtClean="0"/>
              <a:t>2009 – nominace na Mezinárodní Man </a:t>
            </a:r>
            <a:r>
              <a:rPr lang="cs-CZ" sz="2400" i="1" dirty="0" err="1" smtClean="0"/>
              <a:t>Bookerovu</a:t>
            </a:r>
            <a:r>
              <a:rPr lang="cs-CZ" sz="2400" i="1" dirty="0" smtClean="0"/>
              <a:t> cenu – za </a:t>
            </a:r>
          </a:p>
          <a:p>
            <a:r>
              <a:rPr lang="cs-CZ" sz="2400" i="1" dirty="0" smtClean="0"/>
              <a:t>dlouhodobý přínos světové literatuře v angličtině. </a:t>
            </a:r>
            <a:endParaRPr lang="cs-CZ" sz="2400" i="1" dirty="0"/>
          </a:p>
        </p:txBody>
      </p:sp>
      <p:sp>
        <p:nvSpPr>
          <p:cNvPr id="6" name="TextovéPole 5"/>
          <p:cNvSpPr txBox="1"/>
          <p:nvPr/>
        </p:nvSpPr>
        <p:spPr>
          <a:xfrm>
            <a:off x="7429500" y="1660158"/>
            <a:ext cx="690445" cy="369332"/>
          </a:xfrm>
          <a:prstGeom prst="rect">
            <a:avLst/>
          </a:prstGeom>
          <a:noFill/>
        </p:spPr>
        <p:txBody>
          <a:bodyPr wrap="none" rtlCol="0">
            <a:spAutoFit/>
          </a:bodyPr>
          <a:lstStyle/>
          <a:p>
            <a:r>
              <a:rPr lang="cs-CZ" dirty="0" smtClean="0"/>
              <a:t>Obr.5</a:t>
            </a:r>
            <a:endParaRPr lang="cs-CZ" dirty="0"/>
          </a:p>
        </p:txBody>
      </p:sp>
    </p:spTree>
    <p:extLst>
      <p:ext uri="{BB962C8B-B14F-4D97-AF65-F5344CB8AC3E}">
        <p14:creationId xmlns:p14="http://schemas.microsoft.com/office/powerpoint/2010/main" val="3367559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923</TotalTime>
  <Words>982</Words>
  <Application>Microsoft Office PowerPoint</Application>
  <PresentationFormat>Předvádění na obrazovce (4:3)</PresentationFormat>
  <Paragraphs>158</Paragraphs>
  <Slides>15</Slides>
  <Notes>9</Notes>
  <HiddenSlides>0</HiddenSlides>
  <MMClips>0</MMClips>
  <ScaleCrop>false</ScaleCrop>
  <HeadingPairs>
    <vt:vector size="4" baseType="variant">
      <vt:variant>
        <vt:lpstr>Motiv</vt:lpstr>
      </vt:variant>
      <vt:variant>
        <vt:i4>1</vt:i4>
      </vt:variant>
      <vt:variant>
        <vt:lpstr>Nadpisy snímků</vt:lpstr>
      </vt:variant>
      <vt:variant>
        <vt:i4>15</vt:i4>
      </vt:variant>
    </vt:vector>
  </HeadingPairs>
  <TitlesOfParts>
    <vt:vector size="16" baseType="lpstr">
      <vt:lpstr>Motiv systému Office</vt:lpstr>
      <vt:lpstr>Prezentace aplikace PowerPoint</vt:lpstr>
      <vt:lpstr>Prezentace aplikace PowerPoint</vt:lpstr>
      <vt:lpstr>ARNOŠT LUSTIG</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Hrivnova</dc:creator>
  <cp:lastModifiedBy>Hrivnova</cp:lastModifiedBy>
  <cp:revision>19</cp:revision>
  <dcterms:created xsi:type="dcterms:W3CDTF">2014-03-05T11:27:48Z</dcterms:created>
  <dcterms:modified xsi:type="dcterms:W3CDTF">2014-03-17T12:37:37Z</dcterms:modified>
</cp:coreProperties>
</file>