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6" r:id="rId4"/>
    <p:sldId id="260" r:id="rId5"/>
    <p:sldId id="261" r:id="rId6"/>
    <p:sldId id="262" r:id="rId7"/>
    <p:sldId id="273" r:id="rId8"/>
    <p:sldId id="274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59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64B95-1586-487B-849D-B056DBECB92E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67587-66FB-49C7-ACDB-E57A5617C2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2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http://commons.wikimedia.org/wiki/File:Ladislav_Smoljak_na_Sv%C4%9Btu_knihy_2010.JPG?uselang=cs – obr.11 (2014-02-10)</a:t>
            </a:r>
          </a:p>
          <a:p>
            <a:r>
              <a:rPr lang="cs-CZ" dirty="0" smtClean="0"/>
              <a:t>http://commons.wikimedia.org/wiki/File:Zden%C4%9Bk_Sv%C4%9Br%C3%A1k_2013.JPG?uselang=cs – obr.12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60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http://commons.wikimedia.org/wiki/File:Divadlo_Husa_na_prov%C3%A1zku_(6036).jpg?uselang=cs – obr.13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5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http://commons.wikimedia.org/wiki/File:Bolek_Polivka.jpg?uselang=cs – obr.14 (2014-02-10)</a:t>
            </a:r>
          </a:p>
          <a:p>
            <a:r>
              <a:rPr lang="cs-CZ" dirty="0" smtClean="0"/>
              <a:t>http://commons.wikimedia.org/wiki/File:Miroslav_Donutil.jpg?uselang=cs – obr.15 </a:t>
            </a:r>
            <a:r>
              <a:rPr lang="cs-CZ" sz="1800" dirty="0" smtClean="0"/>
              <a:t>(2014-032-10)</a:t>
            </a:r>
          </a:p>
          <a:p>
            <a:r>
              <a:rPr lang="cs-CZ" dirty="0" smtClean="0"/>
              <a:t>http://commons.wikimedia.org/wiki/File:IvaBittova_September2007.jpg?uselang=cs – obr.16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7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http://commons.wikimedia.org/wiki/File:V%C3%A1clav_Havel_cut_out.jpg – obr.17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027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http://commons.wikimedia.org/wiki/File:Milan_Uhde_v_Desertu2009f.jpg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1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http://commons.wikimedia.org/wiki/File:Praha_2005-09-20_n%C3%A1rodn%C3%AD_divadlo.jpg – obr. 1(2014-02-10)</a:t>
            </a:r>
          </a:p>
          <a:p>
            <a:r>
              <a:rPr lang="cs-CZ" dirty="0" smtClean="0"/>
              <a:t>http://commons.wikimedia.org/wiki/File:Divadlo_na_Vinohradech.JPG – obr.2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26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http://commons.wikimedia.org/wiki/File:SWerichem1.jpg?uselang=cs </a:t>
            </a:r>
            <a:r>
              <a:rPr lang="cs-CZ" baseline="0" dirty="0" smtClean="0"/>
              <a:t> - obr.3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5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0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http://commons.wikimedia.org/wiki/File:Divadlo_Na_zabradli.jpg – obr.5 (2014-02-10)</a:t>
            </a:r>
          </a:p>
          <a:p>
            <a:r>
              <a:rPr lang="cs-CZ" dirty="0" smtClean="0"/>
              <a:t>http://commons.wikimedia.org/wiki/File:Jiri_suchy.jpg – obr.4 (2014-02-10)</a:t>
            </a:r>
          </a:p>
          <a:p>
            <a:r>
              <a:rPr lang="cs-CZ" dirty="0" smtClean="0"/>
              <a:t>http://commons.wikimedia.org/wiki/File:Ivan_Vysko%C4%8Dil_2013.JPG – obr.6 (2014-02-10)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021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http://commons.wikimedia.org/wiki/File:Divadlo_Semafor_v_pasazi_Alfa.jpg – obr.7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66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http://commons.wikimedia.org/wiki/File:Ji%C5%99%C3%AD_%C5%A0litr.jpg – obr.8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1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http://commons.wikimedia.org/wiki/File:Petr_N%C3%A1ro%C5%BEn%C3%BD_2009-crop.jpg – obr.9 (2014-02-10)</a:t>
            </a:r>
          </a:p>
          <a:p>
            <a:r>
              <a:rPr lang="cs-CZ" dirty="0" smtClean="0"/>
              <a:t>http://commons.wikimedia.org/wiki/File:Josef_Dvorak.jpg?uselang=cs – obr.10 (2014-02-10)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67587-66FB-49C7-ACDB-E57A5617C29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99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0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34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1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1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0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1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07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2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5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B268-A840-4692-928C-5772EB3C2179}" type="datetimeFigureOut">
              <a:rPr lang="cs-CZ" smtClean="0"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FAA3-C3A7-40B7-B14D-1127443DC7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35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332656"/>
            <a:ext cx="438119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DIVADELNÍ SCÉNA PO ROCE 1945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68313"/>
            <a:ext cx="9019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České divadlo ve 40. a 50. letech „žilo“ většinou z toho, co bylo napsáno během okupace </a:t>
            </a:r>
          </a:p>
          <a:p>
            <a:r>
              <a:rPr lang="cs-CZ" dirty="0" smtClean="0"/>
              <a:t>(Jan Drda – Hrátky s čertem). Převrat po roce 1948 znamenal mnoho i pro dramatickou tvorbu </a:t>
            </a:r>
          </a:p>
          <a:p>
            <a:r>
              <a:rPr lang="cs-CZ" dirty="0" smtClean="0"/>
              <a:t>– odborníci nazývají tohle období jako období uměleckého propadu. Hry byly politicky </a:t>
            </a:r>
          </a:p>
          <a:p>
            <a:r>
              <a:rPr lang="cs-CZ" dirty="0" smtClean="0"/>
              <a:t>motivované, nepřátelé režimu byli zesměšňováni, oblíbené byl tzv. budovatelské drama.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59087" y="2192983"/>
            <a:ext cx="321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Miroslav Stehlík – Nositelé řádu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8621" y="2562315"/>
            <a:ext cx="358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Vašek Káňa – Parta brusiče Karhana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20542" y="2931647"/>
            <a:ext cx="288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Pavel Kohout – Zářijové noci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8337" y="3919992"/>
            <a:ext cx="401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Divadlo Satiry </a:t>
            </a:r>
            <a:r>
              <a:rPr lang="cs-CZ" dirty="0" smtClean="0"/>
              <a:t>– umělecky kvalitnější hry.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1211377" y="2562315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211377" y="4581128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163934" y="4581128"/>
            <a:ext cx="481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Josef Kainar – </a:t>
            </a:r>
            <a:r>
              <a:rPr lang="cs-CZ" b="1" dirty="0" err="1" smtClean="0"/>
              <a:t>Ubu</a:t>
            </a:r>
            <a:r>
              <a:rPr lang="cs-CZ" b="1" dirty="0" smtClean="0"/>
              <a:t> se vrací aneb Dršťky nebudou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4865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6270" y="620688"/>
            <a:ext cx="8490145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Divadelní život na přelomu 50. a 60. let byl značně ovlivněn rozvojem malých autorských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divadel, pro která se z počátku ujal zcela ne přesný název „</a:t>
            </a:r>
            <a:r>
              <a:rPr lang="cs-CZ" b="1" dirty="0" smtClean="0"/>
              <a:t>divadla malých forem</a:t>
            </a:r>
            <a:r>
              <a:rPr lang="cs-CZ" dirty="0" smtClean="0"/>
              <a:t>“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(experimentální divadla).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1376" y="2636912"/>
            <a:ext cx="8531438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 celé republice vznikly stovky profesionálních i čistě amatérských skupin, které uváděly </a:t>
            </a:r>
          </a:p>
          <a:p>
            <a:pPr>
              <a:lnSpc>
                <a:spcPct val="150000"/>
              </a:lnSpc>
            </a:pPr>
            <a:r>
              <a:rPr lang="cs-CZ" dirty="0"/>
              <a:t>v</a:t>
            </a:r>
            <a:r>
              <a:rPr lang="cs-CZ" dirty="0" smtClean="0"/>
              <a:t>esměs drobné scénické </a:t>
            </a:r>
            <a:r>
              <a:rPr lang="cs-CZ" dirty="0"/>
              <a:t>ú</a:t>
            </a:r>
            <a:r>
              <a:rPr lang="cs-CZ" dirty="0" smtClean="0"/>
              <a:t>tvary, aforismy, epigramy, krátké povídky, pantomimické etudy,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 to vše s hudbou a písničkami.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1376" y="4293096"/>
            <a:ext cx="9098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Všechna tato uskupení spojovala snaha co nejpřesvědčivěji předvést obecenstvu vlastní pohled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 svět, na své okolí i na sebe.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36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První známější scénou je skupina </a:t>
            </a:r>
            <a:r>
              <a:rPr lang="cs-CZ" b="1" dirty="0" smtClean="0"/>
              <a:t>Jiřího Suchého </a:t>
            </a:r>
            <a:r>
              <a:rPr lang="cs-CZ" b="1" dirty="0"/>
              <a:t>a </a:t>
            </a:r>
            <a:r>
              <a:rPr lang="cs-CZ" b="1" dirty="0" smtClean="0"/>
              <a:t>Ivana Vyskočila.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3275856" y="332656"/>
            <a:ext cx="31343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b="1" dirty="0" smtClean="0"/>
              <a:t>DIVADLO NA ZÁBRADLÍ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6637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2195736" y="1566084"/>
            <a:ext cx="1800200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43" y="2098754"/>
            <a:ext cx="16589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091661" y="1566084"/>
            <a:ext cx="1000619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8965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9412" y="3939877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68735" y="408424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57819" y="639230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53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41538"/>
            <a:ext cx="865692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Toto pražské divadlo stálo u zrodu tzv. text-</a:t>
            </a:r>
            <a:r>
              <a:rPr lang="cs-CZ" dirty="0" err="1" smtClean="0"/>
              <a:t>appealového</a:t>
            </a:r>
            <a:r>
              <a:rPr lang="cs-CZ" dirty="0" smtClean="0"/>
              <a:t> typu divadla. Zvláště Ivan Vyskočil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se podílel na podobě profilu divadla, vymyslel i pojem text-appeal.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192090"/>
            <a:ext cx="8562024" cy="1295868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 smtClean="0"/>
              <a:t>Text-appeal: hlavní princip divadel malých forem. Je to způsob divadla, které vzniká přímo 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před divákem, ale také zároveň s divákem – tím mizí hranice mezi jevištěm a hledištěm. 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S divákem herec komunikuje, oslovuje ho, obecenstvo vstupuje do hry.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41406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07904" y="260648"/>
            <a:ext cx="145680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SEMAFOR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08720"/>
            <a:ext cx="666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Hudebně zábavné pražské divadlo, které v roce 1959 založil </a:t>
            </a:r>
            <a:r>
              <a:rPr lang="cs-CZ" b="1" dirty="0" smtClean="0"/>
              <a:t>Jiří Suchý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46116" y="1628799"/>
            <a:ext cx="89319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/>
              <a:t>S</a:t>
            </a:r>
            <a:r>
              <a:rPr lang="cs-CZ" sz="2400" b="1" dirty="0" smtClean="0"/>
              <a:t>e</a:t>
            </a:r>
            <a:r>
              <a:rPr lang="cs-CZ" sz="2400" dirty="0" smtClean="0"/>
              <a:t>dm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84265" y="1628800"/>
            <a:ext cx="110408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Ma</a:t>
            </a:r>
            <a:r>
              <a:rPr lang="cs-CZ" sz="2400" dirty="0" smtClean="0"/>
              <a:t>lých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72149" y="1628800"/>
            <a:ext cx="98956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Fo</a:t>
            </a:r>
            <a:r>
              <a:rPr lang="cs-CZ" sz="2400" dirty="0" smtClean="0"/>
              <a:t>rem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6172" y="2333016"/>
            <a:ext cx="8020272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/>
              <a:t>Hudební komedie, jazzové koncerty, filmové produkce, poezie, pantomima, loutky </a:t>
            </a:r>
          </a:p>
          <a:p>
            <a:pPr algn="ctr"/>
            <a:r>
              <a:rPr lang="cs-CZ" b="1" i="1" dirty="0" smtClean="0"/>
              <a:t>a výtvarné umění.</a:t>
            </a:r>
            <a:endParaRPr lang="cs-CZ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84" y="3065664"/>
            <a:ext cx="4242048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315284" y="6254293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96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64014"/>
            <a:ext cx="517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Semafor se stal scénou písničkářské a herecké dvojice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5359471" y="383077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383077"/>
            <a:ext cx="106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Jiří Suchý</a:t>
            </a:r>
          </a:p>
          <a:p>
            <a:r>
              <a:rPr lang="cs-CZ" b="1" dirty="0" smtClean="0"/>
              <a:t>Jiří </a:t>
            </a:r>
            <a:r>
              <a:rPr lang="cs-CZ" b="1" dirty="0" err="1" smtClean="0"/>
              <a:t>Šlitr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88280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556642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Obr.8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52669" y="2314240"/>
            <a:ext cx="148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Člověk z půdy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52668" y="2683572"/>
            <a:ext cx="22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Zuzana je sama doma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52669" y="3052904"/>
            <a:ext cx="19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Jonáš a </a:t>
            </a:r>
            <a:r>
              <a:rPr lang="cs-CZ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tingl</a:t>
            </a:r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tangl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52669" y="3422236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Jonáš a dr. Matrace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52669" y="3791568"/>
            <a:ext cx="75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Kytice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7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603381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 roce 1967 se semafor rozšířil o variantu text-</a:t>
            </a:r>
            <a:r>
              <a:rPr lang="cs-CZ" dirty="0" err="1" smtClean="0"/>
              <a:t>appealového</a:t>
            </a:r>
            <a:r>
              <a:rPr lang="cs-CZ" dirty="0" smtClean="0"/>
              <a:t> divadla, kterou představovala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dvojice</a:t>
            </a:r>
            <a:endParaRPr lang="cs-CZ" dirty="0"/>
          </a:p>
        </p:txBody>
      </p:sp>
      <p:sp>
        <p:nvSpPr>
          <p:cNvPr id="3" name="Šipka doprava 2"/>
          <p:cNvSpPr/>
          <p:nvPr/>
        </p:nvSpPr>
        <p:spPr>
          <a:xfrm>
            <a:off x="1115616" y="809812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809812"/>
            <a:ext cx="1620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Jiří Grossman</a:t>
            </a:r>
          </a:p>
          <a:p>
            <a:r>
              <a:rPr lang="cs-CZ" b="1" dirty="0" smtClean="0"/>
              <a:t>Miloslav Šimek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811814"/>
            <a:ext cx="885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 tragickém úmrtí Jiřího </a:t>
            </a:r>
            <a:r>
              <a:rPr lang="cs-CZ" dirty="0" err="1" smtClean="0"/>
              <a:t>Šlitra</a:t>
            </a:r>
            <a:r>
              <a:rPr lang="cs-CZ" dirty="0" smtClean="0"/>
              <a:t> a Jiřího Grossmanna se Semafor rozšiřuje o další skvělá jména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323528" y="2348880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15616" y="2348880"/>
            <a:ext cx="1917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Petr Nárožný</a:t>
            </a:r>
          </a:p>
          <a:p>
            <a:r>
              <a:rPr lang="cs-CZ" b="1" dirty="0" smtClean="0"/>
              <a:t>Josef Dvořák</a:t>
            </a:r>
          </a:p>
          <a:p>
            <a:r>
              <a:rPr lang="cs-CZ" b="1" dirty="0" smtClean="0"/>
              <a:t>Miroslav Horníček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29" y="3429000"/>
            <a:ext cx="2095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13429" y="648866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18" y="2181146"/>
            <a:ext cx="219303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080305" y="5298766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Obr.10</a:t>
            </a:r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3707904" y="939447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458607" y="920383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Návštěvní den I. - III</a:t>
            </a:r>
            <a:endParaRPr lang="cs-CZ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47864" y="260648"/>
            <a:ext cx="29516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DIVADLO ZA BRANOU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908720"/>
            <a:ext cx="865647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Divadlo Za branou bylo slavné pražské divadlo, jehož činnost zakázala komunistická strana.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Tuto divadelní scénu založil Otomar Krejča.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612" y="1964899"/>
            <a:ext cx="378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Dominantou této scény byl </a:t>
            </a:r>
            <a:r>
              <a:rPr lang="cs-CZ" b="1" dirty="0" smtClean="0"/>
              <a:t>Josef Topol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8" y="1943706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823685" y="1943706"/>
            <a:ext cx="1874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Konec masopustu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Kočka na kolejích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Slavík k večeři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Hodina lásky…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14790" y="3366049"/>
            <a:ext cx="36177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DIVADLO JÁRY CIMRMANA</a:t>
            </a:r>
            <a:endParaRPr lang="cs-CZ" sz="2400" b="1" dirty="0"/>
          </a:p>
        </p:txBody>
      </p:sp>
      <p:sp>
        <p:nvSpPr>
          <p:cNvPr id="9" name="Šipka doprava 8"/>
          <p:cNvSpPr/>
          <p:nvPr/>
        </p:nvSpPr>
        <p:spPr>
          <a:xfrm rot="5400000">
            <a:off x="4183711" y="4235507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629975" y="4930918"/>
            <a:ext cx="175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Zdeněk Svěrák</a:t>
            </a:r>
          </a:p>
          <a:p>
            <a:r>
              <a:rPr lang="cs-CZ" b="1" dirty="0" smtClean="0"/>
              <a:t>Ladislav Smoljak</a:t>
            </a:r>
            <a:endParaRPr lang="cs-CZ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64" y="3856169"/>
            <a:ext cx="225011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95" y="3856169"/>
            <a:ext cx="2253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96430" y="6339575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28519" y="6339575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7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87088" y="318948"/>
            <a:ext cx="333559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b="1" dirty="0" smtClean="0"/>
              <a:t>DIVADLO NA PROVÁZKU</a:t>
            </a: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286250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98010" y="6318459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1187460"/>
            <a:ext cx="228024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r>
              <a:rPr lang="cs-CZ" i="1" dirty="0" smtClean="0"/>
              <a:t>Brněnská scéna, která </a:t>
            </a:r>
          </a:p>
          <a:p>
            <a:r>
              <a:rPr lang="cs-CZ" i="1" dirty="0" smtClean="0"/>
              <a:t>vznikla v roce 1967.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48264" y="2752899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Balada pro banditu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Šašek a královna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395536" y="815125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815125"/>
            <a:ext cx="177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Bohumil Polívka</a:t>
            </a:r>
          </a:p>
          <a:p>
            <a:r>
              <a:rPr lang="cs-CZ" b="1" dirty="0" smtClean="0"/>
              <a:t>Miroslav Donutil</a:t>
            </a:r>
          </a:p>
          <a:p>
            <a:r>
              <a:rPr lang="cs-CZ" b="1" dirty="0" smtClean="0"/>
              <a:t>Iva Bittová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42670"/>
            <a:ext cx="216376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9" y="1942461"/>
            <a:ext cx="21637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42670"/>
            <a:ext cx="21637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9511" y="4684494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47864" y="4622778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00192" y="4665557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1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33344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Divadlo 20.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století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VY_32_INOVACE_36.10.HRI.CJ.9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10. 02. 2014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70526"/>
            <a:ext cx="626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Soubory malých jevištních forem se objevovaly i v jiných městech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980728"/>
            <a:ext cx="283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Ústí nad Labem - Kladivadlo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1350060"/>
            <a:ext cx="457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Ostrava – kabaret Štafle, Divadlo Pod Okapem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59632" y="1719392"/>
            <a:ext cx="406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Olomouc – </a:t>
            </a:r>
            <a:r>
              <a:rPr lang="cs-CZ" b="1" dirty="0" err="1" smtClean="0"/>
              <a:t>Skumafka</a:t>
            </a:r>
            <a:r>
              <a:rPr lang="cs-CZ" b="1" dirty="0" smtClean="0"/>
              <a:t>, Zápalka, </a:t>
            </a:r>
            <a:r>
              <a:rPr lang="cs-CZ" b="1" dirty="0" err="1" smtClean="0"/>
              <a:t>Radionka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1880" y="332656"/>
            <a:ext cx="20343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VÁCLAV HAVEL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052736"/>
            <a:ext cx="790210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Václav Havel dosáhl svými hrami světových úspěchů již v 60.letech a patří tak mezi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nejúspěšnější dramatiky.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988840"/>
            <a:ext cx="8513549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r>
              <a:rPr lang="cs-CZ" i="1" dirty="0" smtClean="0"/>
              <a:t>Absurdní drama – předvádí člověka jako jedince, který ztratil pocit smyslu života, hry mají</a:t>
            </a:r>
          </a:p>
          <a:p>
            <a:r>
              <a:rPr lang="cs-CZ" i="1" dirty="0"/>
              <a:t>p</a:t>
            </a:r>
            <a:r>
              <a:rPr lang="cs-CZ" i="1" dirty="0" smtClean="0"/>
              <a:t>řipomínat, že lidé žijí bez naděje.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987660"/>
            <a:ext cx="6545831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Do kontaktu s divadlem přišel Václav Havel již po ukončení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vojenské služby, kdy se stal jevištním technikem v Divadle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ABC, v Divadle Na zábradlí, kde pracoval i jako režisér 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dramaturg. V roce 1967 ukončil studium na Divadelní fakultě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AMU. V době normalizace ale musel divadlo opustit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 pracoval jako pomocný dělník v trutnovském pivovaře.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letech 1979 – 1983 byl vězněn a v prosinci 1989 byl zvolen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československým prezidentem, od roku 1993 byl prezidentem České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republiky.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7" y="2780928"/>
            <a:ext cx="2800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96342" y="6020233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120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93239"/>
            <a:ext cx="9025804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Havlovy hry jsou inspirovány každodenními triviálními situacemi, v nichž se člověk představuje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jako bytost, která ztratila základní jistoty, jsou to lidé, kterým se v životě cosi hroutí a jejich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život byl podřízen zjednodušenému schématu. Konverzace se skládá z obyčejných banalit, až</a:t>
            </a:r>
          </a:p>
          <a:p>
            <a:pPr>
              <a:lnSpc>
                <a:spcPct val="150000"/>
              </a:lnSpc>
            </a:pPr>
            <a:r>
              <a:rPr lang="cs-CZ" dirty="0"/>
              <a:t>s</a:t>
            </a:r>
            <a:r>
              <a:rPr lang="cs-CZ" dirty="0" smtClean="0"/>
              <a:t>tupidně se žvaní a některé postavy jsou představovány až v trapném světle přihlouplosti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 omezenosti.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3" y="2501584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2501584"/>
            <a:ext cx="18841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Zahradní slavnost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Vyrozumění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Audience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Žebrácká opera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Vernisáž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Protest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Largo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desolato</a:t>
            </a:r>
            <a:endParaRPr lang="cs-CZ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Pokoušení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Asanace 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9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260648"/>
            <a:ext cx="30317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DRAMA PO ROCE 1969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980728"/>
            <a:ext cx="878952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Na počátku 70.let se hodnotné divadelní hry na oficiálních scénách vůbec neobjevovaly – </a:t>
            </a:r>
          </a:p>
          <a:p>
            <a:pPr>
              <a:lnSpc>
                <a:spcPct val="150000"/>
              </a:lnSpc>
            </a:pPr>
            <a:r>
              <a:rPr lang="cs-CZ" dirty="0"/>
              <a:t>d</a:t>
            </a:r>
            <a:r>
              <a:rPr lang="cs-CZ" dirty="0" smtClean="0"/>
              <a:t>ivadla uváděla hry autorů slovenských a sovětských. Kromě toho uváděla divadla adaptace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klasické české prózy – </a:t>
            </a:r>
            <a:r>
              <a:rPr lang="cs-CZ" b="1" dirty="0" smtClean="0"/>
              <a:t>Fráňa Šrámek, Vladislav Vančura, Karel Poláček…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298683"/>
            <a:ext cx="371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Drama tohoto období rozdělujeme na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06321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78347" y="2298683"/>
            <a:ext cx="2684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Oficiální drama</a:t>
            </a:r>
          </a:p>
          <a:p>
            <a:r>
              <a:rPr lang="cs-CZ" b="1" dirty="0" smtClean="0"/>
              <a:t>Drama v samizdatu a exilu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71261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440726"/>
            <a:ext cx="24737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OFICIÁLNÍ DRAMA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91918" y="1196752"/>
            <a:ext cx="392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Oldřich Daněk, Jiří Šotola, Josef Bouček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567" y="1763524"/>
            <a:ext cx="883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2.polovině 80.let se do popředí diváckého zájmu dostala dramatická díla nové vlny autorů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83" y="1204518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" y="2140622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43608" y="2140622"/>
            <a:ext cx="6676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Daniela Fischerová – </a:t>
            </a:r>
            <a:r>
              <a:rPr lang="cs-CZ" dirty="0" smtClean="0"/>
              <a:t>autorka filmových scénářů filmů Věry Chytilové</a:t>
            </a:r>
          </a:p>
          <a:p>
            <a:r>
              <a:rPr lang="cs-CZ" b="1" dirty="0" smtClean="0"/>
              <a:t>Karel </a:t>
            </a:r>
            <a:r>
              <a:rPr lang="cs-CZ" b="1" dirty="0" err="1" smtClean="0"/>
              <a:t>Steigerwald</a:t>
            </a:r>
            <a:endParaRPr lang="cs-CZ" b="1" dirty="0" smtClean="0"/>
          </a:p>
          <a:p>
            <a:r>
              <a:rPr lang="cs-CZ" b="1" dirty="0" smtClean="0"/>
              <a:t>Jan Vedral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21097" y="3501008"/>
            <a:ext cx="39832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DRAMA V SAMIZDATU A EXILU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4567" y="4149080"/>
            <a:ext cx="9166035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Změnou politického režimu z českých jevišť rychle zmizely hry </a:t>
            </a:r>
            <a:r>
              <a:rPr lang="cs-CZ" b="1" dirty="0" smtClean="0"/>
              <a:t>Václava Havla, Ivana Klímy, Pavla 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Kohouta, Milana Kundery</a:t>
            </a:r>
            <a:r>
              <a:rPr lang="cs-CZ" dirty="0" smtClean="0"/>
              <a:t>… a hledaly se cesty, jak zabránit úplnému umlčení těchto autorů.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Výsledkem byla zahraniční vydání prací těchto dramatiků. V domácím prostředí byla tato díla </a:t>
            </a:r>
          </a:p>
          <a:p>
            <a:pPr>
              <a:lnSpc>
                <a:spcPct val="150000"/>
              </a:lnSpc>
            </a:pPr>
            <a:r>
              <a:rPr lang="cs-CZ" dirty="0"/>
              <a:t>š</a:t>
            </a:r>
            <a:r>
              <a:rPr lang="cs-CZ" dirty="0" smtClean="0"/>
              <a:t>ířena samizdatovou formou, vznikala také </a:t>
            </a:r>
            <a:r>
              <a:rPr lang="cs-CZ" b="1" dirty="0" smtClean="0"/>
              <a:t>bytová divadla</a:t>
            </a:r>
            <a:r>
              <a:rPr lang="cs-CZ" dirty="0" smtClean="0"/>
              <a:t>, velmi frekventované bylo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„</a:t>
            </a:r>
            <a:r>
              <a:rPr lang="cs-CZ" b="1" dirty="0" smtClean="0"/>
              <a:t>pokrývačství“, </a:t>
            </a:r>
            <a:r>
              <a:rPr lang="cs-CZ" dirty="0" smtClean="0"/>
              <a:t>kdy místo původních autorů byla uváděna jména osob pro režim „přijatelných“.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017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František Pavlíček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5479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476672"/>
            <a:ext cx="3090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Nezapřeš nikdy ženy své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Salón paní </a:t>
            </a:r>
            <a:r>
              <a:rPr lang="cs-CZ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Telliérové</a:t>
            </a:r>
            <a:endParaRPr lang="cs-CZ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Dávno, dávno již tomu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Zpráva o pohřbívání v Čechách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Chvála prostopášnosti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66827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Milan Uhde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53" y="2668270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600945" y="2668270"/>
            <a:ext cx="1966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Hra na holuba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Krásná rána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Pán plamínků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Zubařovo potěšení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Modrý anděl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Velice tiché Ave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4941168"/>
            <a:ext cx="13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Václav Havel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91" y="4948934"/>
            <a:ext cx="676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600945" y="4941168"/>
            <a:ext cx="669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Zájem o jeho dramata byl u nás i ve světě ovlivňován i jeho politickou </a:t>
            </a:r>
          </a:p>
          <a:p>
            <a:r>
              <a:rPr lang="cs-CZ" dirty="0" smtClean="0"/>
              <a:t>činností. V jeho tvorbě se prolínala sféra osobní, tvůrčí i politická.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00945" y="5580585"/>
            <a:ext cx="1666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Spiklenci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Žebrácká opera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Audience</a:t>
            </a:r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Vernisáž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File:Milan Uhde v Desertu200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42" y="1628800"/>
            <a:ext cx="2400895" cy="31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912696" y="1259468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90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502224"/>
            <a:ext cx="81369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KOŠŤÁK, J. Literatura 3.díl – pracovní učebnice pro 6. – 9. ročník základních škol. Praha : Fortuna, 1995. ISBN 80-7168-263-2. s. 151-153.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KOŠŤÁK, J. Literatura 3.díl – pracovní učebnice pro 6. – 9. ročník základních škol. Praha : Fortuna, 1995. ISBN 80-7168-263-2.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164-165.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PROKOP, V. Přehled české literatury 20. století. Sokolov: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O.K.Soft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 2011. s. 77-81.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baseline="0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baseline="0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1489" y="188640"/>
            <a:ext cx="813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Strana 5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[Obr.1][cit.2014-02-10]. 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www: &lt;http://commons.wikimedia.org/wiki/File:Praha_2005-09-20_n%C3%A1rodn%C3%AD_divadlo.jpg&gt;.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5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Obr.2][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cit.2014-02-10]. 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File:Divadlo_na_Vinohradech.JPG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7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Obr.3][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cit.2014-02-10]. Dostupný pod licencí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commons.wikimedia.org/wiki/File:SWerichem1.jpg?uselang=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[Obr.4][cit.2014-02-10].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File:Jiri_suchy.jpg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File:Divadlo_Na_zabradli.jpg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[Obr.6][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commons.wikimedia.org/wiki/File:Ivan_Vysko%C4%8Dil_2013.JPG&gt;.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4046" y="302359"/>
            <a:ext cx="813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14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[Obr.7][cit.2014-02-10].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File:Divadlo_Semafor_v_pasazi_Alfa.jpg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15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Obr.8][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://commons.wikimedia.org/wiki/File:Ji%C5%99%C3%AD_%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C5%A0litr.jpg&gt;.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Obr.9][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commons.wikimedia.org/wiki/File:Petr_N%C3%A1ro%C5%BEn%C3%BD_2009-crop.jpg&gt;.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[Obr.10][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File:Josef_Dvorak.jpg?uselang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17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Obr.11][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commons.wikimedia.org/wiki/File:Ladislav_Smoljak_na_Sv%C4%9Btu_knihy_2010.JPG?uselang=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94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17693"/>
            <a:ext cx="8136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[Obr.12][cit.2014-02-10].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www:&lt;http://commons.wikimedia.org/wiki/File:Zden%C4%9Bk_Sv%C4%9Br%C3%A1k_2013.JPG?uselang=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 </a:t>
            </a: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18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://commons.wikimedia.org/wiki/File:Divadlo_Husa_na_prov%C3%A1zku_(6036).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jpg?uselang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19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File:Bolek_Polivka.jpg?uselang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File:Miroslav_Donutil.jpg?uselang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[Obr.16][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commons.wikimedia.org/wiki/File:IvaBittova_September2007.jpg?uselang=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DIVADLO 20. STOLETÍ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7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8640"/>
            <a:ext cx="813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21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[Obr.17][cit.2014-02-10].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www:&lt;http://commons.wikimedia.org/wiki/File:V%C3%A1clav_Havel_cut_out.jpg&gt;.</a:t>
            </a: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25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[Obr.17][cit.2014-02-10].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commons.wikimedia.org/wiki/File:Milan_Uhde_v_Desertu2009f.jpg&gt;.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489541"/>
            <a:ext cx="532859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DIVADLO NA PŘELOMU 19. A 20. STOLETÍ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314" y="1432819"/>
            <a:ext cx="91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Dramatická tvorba v tomto období je ovlivněna Národním divadlem, které se snažilo preferovat </a:t>
            </a:r>
          </a:p>
          <a:p>
            <a:r>
              <a:rPr lang="cs-CZ" dirty="0" smtClean="0"/>
              <a:t>současnou domácí produkci.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14" y="2247739"/>
            <a:ext cx="27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Vilém Mrštík a Alois Mrštík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40336" y="2247739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Maryša</a:t>
            </a:r>
            <a:endParaRPr lang="cs-CZ" b="1" dirty="0"/>
          </a:p>
        </p:txBody>
      </p:sp>
      <p:sp>
        <p:nvSpPr>
          <p:cNvPr id="6" name="Šipka doprava 5"/>
          <p:cNvSpPr/>
          <p:nvPr/>
        </p:nvSpPr>
        <p:spPr>
          <a:xfrm>
            <a:off x="3062998" y="2247739"/>
            <a:ext cx="64807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2247739"/>
            <a:ext cx="3888432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cs-CZ" i="1" dirty="0" smtClean="0"/>
              <a:t>O protikladu bohatství a citu. Vesnická tragédie, v níž se Maryša podrobí vůli otce, vzdá se chudého Francka a stane se ženou ovdovělého mlynáře Vávry. Maryša, která není ve svazku šťastná, nakonec nemilovaného muže otráví.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314" y="4293096"/>
            <a:ext cx="15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Fráňa Šrámek</a:t>
            </a:r>
            <a:endParaRPr lang="cs-CZ" b="1" dirty="0"/>
          </a:p>
        </p:txBody>
      </p:sp>
      <p:sp>
        <p:nvSpPr>
          <p:cNvPr id="9" name="Šipka doprava 8"/>
          <p:cNvSpPr/>
          <p:nvPr/>
        </p:nvSpPr>
        <p:spPr>
          <a:xfrm>
            <a:off x="1619672" y="4312159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411760" y="4293096"/>
            <a:ext cx="175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Léto</a:t>
            </a:r>
          </a:p>
          <a:p>
            <a:r>
              <a:rPr lang="cs-CZ" b="1" dirty="0" smtClean="0"/>
              <a:t>Měsíc nad řekou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14" y="52919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Viktor Dyk</a:t>
            </a:r>
            <a:endParaRPr lang="cs-CZ" b="1" dirty="0"/>
          </a:p>
        </p:txBody>
      </p:sp>
      <p:sp>
        <p:nvSpPr>
          <p:cNvPr id="12" name="Šipka doprava 11"/>
          <p:cNvSpPr/>
          <p:nvPr/>
        </p:nvSpPr>
        <p:spPr>
          <a:xfrm>
            <a:off x="1448036" y="5310979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229851" y="5291915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Zmoudření Dona </a:t>
            </a:r>
            <a:r>
              <a:rPr lang="cs-CZ" b="1" dirty="0" err="1" smtClean="0"/>
              <a:t>Quijota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9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03039"/>
            <a:ext cx="79531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DIVADLO MEZI SVĚTOVÝMI VÁLKAMI A ZA NĚMECKÉ OKUPACE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08720"/>
            <a:ext cx="7956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Dramatická tvorba mezi dvěma světovými válkami se rozběhla do tří základních linií: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7504" y="1412776"/>
            <a:ext cx="430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/>
              <a:t>Klasický repertoár, tzv. kamenná divadla</a:t>
            </a:r>
            <a:endParaRPr lang="cs-CZ" b="1" dirty="0"/>
          </a:p>
        </p:txBody>
      </p:sp>
      <p:sp>
        <p:nvSpPr>
          <p:cNvPr id="6" name="Šipka doprava 5"/>
          <p:cNvSpPr/>
          <p:nvPr/>
        </p:nvSpPr>
        <p:spPr>
          <a:xfrm>
            <a:off x="4407592" y="1412776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86641" y="1393712"/>
            <a:ext cx="171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Národní divadlo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41" y="1782108"/>
            <a:ext cx="3506784" cy="2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64093" y="4840325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053204" y="4821261"/>
            <a:ext cx="246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ivadlo </a:t>
            </a:r>
            <a:r>
              <a:rPr lang="cs-CZ" b="1" dirty="0"/>
              <a:t>n</a:t>
            </a:r>
            <a:r>
              <a:rPr lang="cs-CZ" b="1" dirty="0" smtClean="0"/>
              <a:t>a Vinohradech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01198" y="436070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528000" cy="25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82575" y="634707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2743675"/>
            <a:ext cx="4499693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r>
              <a:rPr lang="cs-CZ" i="1" dirty="0" smtClean="0"/>
              <a:t>Tyto divadelní scény hrály převážně historická </a:t>
            </a:r>
          </a:p>
          <a:p>
            <a:r>
              <a:rPr lang="cs-CZ" i="1" dirty="0" smtClean="0"/>
              <a:t>dramata a vážné hry.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0215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64014"/>
            <a:ext cx="292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/>
              <a:t>Neoficiální lidová divadla </a:t>
            </a:r>
            <a:endParaRPr lang="cs-CZ" b="1" dirty="0"/>
          </a:p>
        </p:txBody>
      </p:sp>
      <p:sp>
        <p:nvSpPr>
          <p:cNvPr id="3" name="Šipka doprava 2"/>
          <p:cNvSpPr/>
          <p:nvPr/>
        </p:nvSpPr>
        <p:spPr>
          <a:xfrm>
            <a:off x="3298540" y="383077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012526" y="364014"/>
            <a:ext cx="1704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Červená sedma</a:t>
            </a:r>
          </a:p>
          <a:p>
            <a:r>
              <a:rPr lang="cs-CZ" b="1" dirty="0" smtClean="0"/>
              <a:t>Revoluční scéna</a:t>
            </a:r>
          </a:p>
          <a:p>
            <a:r>
              <a:rPr lang="cs-CZ" b="1" dirty="0" err="1" smtClean="0"/>
              <a:t>Dědrasbor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5691896" y="644717"/>
            <a:ext cx="3291414" cy="369332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cs-CZ" i="1" dirty="0" smtClean="0"/>
              <a:t>Zábavní scény, šantány, kabarety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2092206"/>
            <a:ext cx="547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 smtClean="0"/>
              <a:t>Avantgardní scény, protějšek tzv. kamenných divadel</a:t>
            </a:r>
            <a:endParaRPr lang="cs-CZ" b="1" dirty="0"/>
          </a:p>
        </p:txBody>
      </p:sp>
      <p:sp>
        <p:nvSpPr>
          <p:cNvPr id="7" name="Šipka doprava 6"/>
          <p:cNvSpPr/>
          <p:nvPr/>
        </p:nvSpPr>
        <p:spPr>
          <a:xfrm>
            <a:off x="5940152" y="2111269"/>
            <a:ext cx="648072" cy="331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732240" y="2092206"/>
            <a:ext cx="209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Osvobozené divadlo</a:t>
            </a:r>
          </a:p>
          <a:p>
            <a:r>
              <a:rPr lang="cs-CZ" b="1" dirty="0" smtClean="0"/>
              <a:t>D 34</a:t>
            </a:r>
            <a:endParaRPr lang="cs-CZ" b="1" dirty="0"/>
          </a:p>
        </p:txBody>
      </p:sp>
      <p:pic>
        <p:nvPicPr>
          <p:cNvPr id="2050" name="Picture 2" descr="C:\Users\Hrivnova\AppData\Local\Microsoft\Windows\Temporary Internet Files\Content.IE5\FUV9KUNZ\MC9000311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37" y="4077072"/>
            <a:ext cx="23622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260648"/>
            <a:ext cx="30995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/>
              <a:t>OSVOBOZENÉ DIVADLO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980728"/>
            <a:ext cx="90225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Divadlo vzniklo oficiálně v roce 1926 jako avantgardní skupina Devětsil. Brzy se vypracovalo na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nejvýznamnější divadelní scénu meziválečného období.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Důležitý byl rok 1927, kdy se v divadle objevuje dvojice </a:t>
            </a:r>
            <a:r>
              <a:rPr lang="cs-CZ" b="1" dirty="0" smtClean="0"/>
              <a:t>Jiří Voskovec a Jan Werich.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95" y="2391642"/>
            <a:ext cx="4479338" cy="390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96195" y="6312279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8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3928" y="548680"/>
            <a:ext cx="4824536" cy="549381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 smtClean="0"/>
              <a:t>V roce 1938 divadlo svoji činnost ukončilo.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Voskovec a Werich emigrovali společně </a:t>
            </a:r>
          </a:p>
          <a:p>
            <a:pPr>
              <a:lnSpc>
                <a:spcPct val="150000"/>
              </a:lnSpc>
            </a:pPr>
            <a:r>
              <a:rPr lang="cs-CZ" i="1" dirty="0"/>
              <a:t>d</a:t>
            </a:r>
            <a:r>
              <a:rPr lang="cs-CZ" i="1" dirty="0" smtClean="0"/>
              <a:t>o USA, ale když se po válce vracejí do </a:t>
            </a:r>
          </a:p>
          <a:p>
            <a:pPr>
              <a:lnSpc>
                <a:spcPct val="150000"/>
              </a:lnSpc>
            </a:pPr>
            <a:r>
              <a:rPr lang="cs-CZ" i="1" dirty="0" smtClean="0"/>
              <a:t>vlasti, zjišťují, že nová doba nepřeje jejich</a:t>
            </a:r>
          </a:p>
          <a:p>
            <a:pPr>
              <a:lnSpc>
                <a:spcPct val="150000"/>
              </a:lnSpc>
            </a:pPr>
            <a:r>
              <a:rPr lang="cs-CZ" i="1" dirty="0"/>
              <a:t>h</a:t>
            </a:r>
            <a:r>
              <a:rPr lang="cs-CZ" i="1" dirty="0" smtClean="0"/>
              <a:t>raní (hra </a:t>
            </a:r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Divotvorný hrnec</a:t>
            </a:r>
            <a:r>
              <a:rPr lang="cs-CZ" i="1" dirty="0" smtClean="0"/>
              <a:t>). Voskovec </a:t>
            </a:r>
          </a:p>
          <a:p>
            <a:pPr>
              <a:lnSpc>
                <a:spcPct val="150000"/>
              </a:lnSpc>
            </a:pPr>
            <a:r>
              <a:rPr lang="cs-CZ" i="1" dirty="0"/>
              <a:t>p</a:t>
            </a:r>
            <a:r>
              <a:rPr lang="cs-CZ" i="1" dirty="0" smtClean="0"/>
              <a:t>oté definitivně odjíždí do USA, kde hraje</a:t>
            </a:r>
          </a:p>
          <a:p>
            <a:pPr>
              <a:lnSpc>
                <a:spcPct val="150000"/>
              </a:lnSpc>
            </a:pPr>
            <a:r>
              <a:rPr lang="cs-CZ" i="1" dirty="0"/>
              <a:t>v</a:t>
            </a:r>
            <a:r>
              <a:rPr lang="cs-CZ" i="1" dirty="0" smtClean="0"/>
              <a:t> mnoha filmech, Werich zůstává a s jistým</a:t>
            </a:r>
          </a:p>
          <a:p>
            <a:pPr>
              <a:lnSpc>
                <a:spcPct val="150000"/>
              </a:lnSpc>
            </a:pPr>
            <a:r>
              <a:rPr lang="cs-CZ" i="1" dirty="0"/>
              <a:t>p</a:t>
            </a:r>
            <a:r>
              <a:rPr lang="cs-CZ" i="1" dirty="0" smtClean="0"/>
              <a:t>olitickým omezením se věnuje literární</a:t>
            </a:r>
          </a:p>
          <a:p>
            <a:pPr>
              <a:lnSpc>
                <a:spcPct val="150000"/>
              </a:lnSpc>
            </a:pPr>
            <a:r>
              <a:rPr lang="cs-CZ" i="1" dirty="0"/>
              <a:t>a</a:t>
            </a:r>
            <a:r>
              <a:rPr lang="cs-CZ" i="1" dirty="0" smtClean="0"/>
              <a:t> herecké činnosti. V 50.letech působil</a:t>
            </a:r>
          </a:p>
          <a:p>
            <a:pPr>
              <a:lnSpc>
                <a:spcPct val="150000"/>
              </a:lnSpc>
            </a:pPr>
            <a:r>
              <a:rPr lang="cs-CZ" i="1" dirty="0"/>
              <a:t>j</a:t>
            </a:r>
            <a:r>
              <a:rPr lang="cs-CZ" i="1" dirty="0" smtClean="0"/>
              <a:t>ako ředitel </a:t>
            </a:r>
            <a:r>
              <a:rPr lang="cs-CZ" b="1" i="1" dirty="0" smtClean="0"/>
              <a:t>Divadla ABC</a:t>
            </a:r>
            <a:r>
              <a:rPr lang="cs-CZ" i="1" dirty="0" smtClean="0"/>
              <a:t>, kde byly uváděny</a:t>
            </a:r>
          </a:p>
          <a:p>
            <a:pPr>
              <a:lnSpc>
                <a:spcPct val="150000"/>
              </a:lnSpc>
            </a:pPr>
            <a:r>
              <a:rPr lang="cs-CZ" i="1" dirty="0"/>
              <a:t>u</a:t>
            </a:r>
            <a:r>
              <a:rPr lang="cs-CZ" i="1" dirty="0" smtClean="0"/>
              <a:t>pravené hry některých meziválečných</a:t>
            </a:r>
          </a:p>
          <a:p>
            <a:pPr>
              <a:lnSpc>
                <a:spcPct val="150000"/>
              </a:lnSpc>
            </a:pPr>
            <a:r>
              <a:rPr lang="cs-CZ" i="1" dirty="0"/>
              <a:t>h</a:t>
            </a:r>
            <a:r>
              <a:rPr lang="cs-CZ" i="1" dirty="0" smtClean="0"/>
              <a:t>er. Werichovým společníkem se stal </a:t>
            </a:r>
          </a:p>
          <a:p>
            <a:pPr>
              <a:lnSpc>
                <a:spcPct val="150000"/>
              </a:lnSpc>
            </a:pPr>
            <a:r>
              <a:rPr lang="cs-CZ" b="1" i="1" dirty="0" smtClean="0"/>
              <a:t>Miroslav Horníček</a:t>
            </a:r>
            <a:r>
              <a:rPr lang="cs-CZ" i="1" dirty="0" smtClean="0"/>
              <a:t>.</a:t>
            </a:r>
            <a:endParaRPr lang="cs-CZ" i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002924"/>
            <a:ext cx="19253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Vest </a:t>
            </a:r>
            <a:r>
              <a:rPr lang="cs-CZ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Pocket</a:t>
            </a:r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Revue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Smoking Revue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Golem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Caesar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Osel a stín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Těžká Barbora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Pěst na oko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Kat a blázen</a:t>
            </a:r>
          </a:p>
          <a:p>
            <a:r>
              <a:rPr lang="cs-CZ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Balada z hadrů…</a:t>
            </a:r>
            <a:endParaRPr lang="cs-CZ" b="1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6521" y="5157191"/>
            <a:ext cx="146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Písnička Ezop a brabenec</a:t>
            </a:r>
            <a:endParaRPr lang="cs-CZ" dirty="0"/>
          </a:p>
        </p:txBody>
      </p:sp>
      <p:cxnSp>
        <p:nvCxnSpPr>
          <p:cNvPr id="17" name="Pravoúhlá spojnice 16"/>
          <p:cNvCxnSpPr/>
          <p:nvPr/>
        </p:nvCxnSpPr>
        <p:spPr>
          <a:xfrm rot="5400000">
            <a:off x="-108520" y="3717032"/>
            <a:ext cx="2160240" cy="72008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962705"/>
            <a:ext cx="8980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U diváků měly velkou oblibu tzv. </a:t>
            </a:r>
            <a:r>
              <a:rPr lang="cs-CZ" b="1" dirty="0" smtClean="0"/>
              <a:t>forbíny – předscény</a:t>
            </a:r>
            <a:r>
              <a:rPr lang="cs-CZ" dirty="0" smtClean="0"/>
              <a:t>. První vznikla zcela z praktických důvodů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–  Voskovec a Werich dostali příkaz, aby zabavili diváky tak dlouho, dokud nebude jeviště </a:t>
            </a:r>
          </a:p>
          <a:p>
            <a:pPr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řipraveno na další scénu a neotevře se opona. Oba dva herci komunikovali s obecenstvem ,</a:t>
            </a:r>
          </a:p>
          <a:p>
            <a:pPr>
              <a:lnSpc>
                <a:spcPct val="150000"/>
              </a:lnSpc>
            </a:pPr>
            <a:r>
              <a:rPr lang="cs-CZ" dirty="0"/>
              <a:t>i</a:t>
            </a:r>
            <a:r>
              <a:rPr lang="cs-CZ" dirty="0" smtClean="0"/>
              <a:t>mprovizovali a tyto dialogy reagovali na aktuální politické a kulturní dění.</a:t>
            </a:r>
          </a:p>
        </p:txBody>
      </p:sp>
      <p:pic>
        <p:nvPicPr>
          <p:cNvPr id="1026" name="Picture 2" descr="C:\Users\Hrivnova\AppData\Local\Microsoft\Windows\Temporary Internet Files\Content.IE5\WH84WSO6\MP9004424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548" y="3717031"/>
            <a:ext cx="3744416" cy="28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tvorby Voskovce a Wericha nesmíme zapomenout na </a:t>
            </a:r>
            <a:r>
              <a:rPr lang="cs-CZ" b="1" dirty="0" smtClean="0"/>
              <a:t>písně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846004"/>
            <a:ext cx="15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Babička Mary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17364" y="834497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David a Goliáš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26046" y="834497"/>
            <a:ext cx="174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Ezop a brabenec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54161" y="834497"/>
            <a:ext cx="1772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Klobouk ve křoví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17615" y="834497"/>
            <a:ext cx="77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Štěně 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1234273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Stonožka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50276" y="1203531"/>
            <a:ext cx="1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Tmavomodrý svět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01427" y="1234273"/>
            <a:ext cx="201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Život je jen náhoda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19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2054</Words>
  <Application>Microsoft Office PowerPoint</Application>
  <PresentationFormat>Předvádění na obrazovce (4:3)</PresentationFormat>
  <Paragraphs>350</Paragraphs>
  <Slides>30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Prezentace aplikace PowerPoint</vt:lpstr>
      <vt:lpstr>Prezentace aplikace PowerPoint</vt:lpstr>
      <vt:lpstr>DIVADLO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36</cp:revision>
  <dcterms:created xsi:type="dcterms:W3CDTF">2014-02-09T09:14:30Z</dcterms:created>
  <dcterms:modified xsi:type="dcterms:W3CDTF">2014-03-30T08:02:13Z</dcterms:modified>
</cp:coreProperties>
</file>