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79" r:id="rId4"/>
    <p:sldId id="260" r:id="rId5"/>
    <p:sldId id="261" r:id="rId6"/>
    <p:sldId id="267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4" r:id="rId16"/>
    <p:sldId id="273" r:id="rId17"/>
    <p:sldId id="271" r:id="rId18"/>
    <p:sldId id="272" r:id="rId19"/>
    <p:sldId id="275" r:id="rId20"/>
    <p:sldId id="276" r:id="rId21"/>
    <p:sldId id="278" r:id="rId22"/>
    <p:sldId id="280" r:id="rId23"/>
    <p:sldId id="281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3BB01-FB95-46B6-90CE-18741B3BA3D6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187F6-9FA5-4F80-9817-1D6DCB419E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1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ax_Brod_signature.jpg?uselang=c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FranzKafkaGravePrague.JPG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Gertrude_Stein_1935-01-04.jp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_Scott_Fitzgerald.jp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JohnSteinbeck_crop.JP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Hemingway_portrait.jp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undesarchiv_Bild_102-10867,_Erich_Maria_Remarque.jp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ranz_Kafka_from_National_Library_Israel.jp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187F6-9FA5-4F80-9817-1D6DCB419EC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227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noProof="0" dirty="0" smtClean="0">
                <a:hlinkClick r:id="rId3"/>
              </a:rPr>
              <a:t>http://commons.wikimedia.org/wiki/File:Max_Brod_signature.jpg?uselang=cs</a:t>
            </a:r>
            <a:r>
              <a:rPr lang="cs-CZ" noProof="0" dirty="0" smtClean="0"/>
              <a:t> </a:t>
            </a:r>
            <a:r>
              <a:rPr lang="cs-CZ" dirty="0" smtClean="0"/>
              <a:t>obr. 8 (19.11.2013)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187F6-9FA5-4F80-9817-1D6DCB419EC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553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http://cs.wikipedia.org/wiki/Soubor:FranzKafkaGravePrague.JPG</a:t>
            </a:r>
            <a:r>
              <a:rPr lang="cs-CZ" dirty="0" smtClean="0"/>
              <a:t> obr. 9 (19.11.2013)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187F6-9FA5-4F80-9817-1D6DCB419EC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534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http://cs.wikipedia.org/wiki/Soubor:Gertrude_Stein_1935-01-04.jpg</a:t>
            </a:r>
            <a:r>
              <a:rPr lang="cs-CZ" dirty="0" smtClean="0"/>
              <a:t> obr.1(15.11.2013)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C7B5-0386-4C67-A8BE-DA998454B4A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997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http://cs.wikipedia.org/wiki/Soubor:William_Faulkner_01_KMJ.jpg - obr. 2 (15.11.2013)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187F6-9FA5-4F80-9817-1D6DCB419EC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384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http://commons.wikimedia.org/wiki/File:F_Scott_Fitzgerald.jpg</a:t>
            </a:r>
            <a:r>
              <a:rPr lang="cs-CZ" dirty="0" smtClean="0"/>
              <a:t> obr. 3 (15.11.2013)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187F6-9FA5-4F80-9817-1D6DCB419EC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979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>
                <a:hlinkClick r:id="rId3"/>
              </a:rPr>
              <a:t>http://commons.wikimedia.org/wiki/File:JohnSteinbeck_crop.JPG</a:t>
            </a:r>
            <a:r>
              <a:rPr lang="cs-CZ" smtClean="0"/>
              <a:t> obr.4 (15.11.2013)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187F6-9FA5-4F80-9817-1D6DCB419EC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680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http://cs.wikipedia.org/wiki/Soubor:Hemingway_portrait.jpg</a:t>
            </a:r>
            <a:r>
              <a:rPr lang="cs-CZ" dirty="0" smtClean="0"/>
              <a:t> obr. 5 (15.11.2013)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187F6-9FA5-4F80-9817-1D6DCB419EC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719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http://commons.wikimedia.org/wiki/File:Bundesarchiv_Bild_102-10867,_Erich_Maria_Remarque.jpg</a:t>
            </a:r>
            <a:r>
              <a:rPr lang="cs-CZ" dirty="0" smtClean="0"/>
              <a:t>  - obr. 6 (15.11.2013)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187F6-9FA5-4F80-9817-1D6DCB419EC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931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http://commons.wikimedia.org/wiki/File:Franz_Kafka_from_National_Library_Israel.jpg</a:t>
            </a:r>
            <a:r>
              <a:rPr lang="cs-CZ" dirty="0" smtClean="0"/>
              <a:t> obr.7 (19.11.2013)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187F6-9FA5-4F80-9817-1D6DCB419EC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002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46B3-0AB7-40A6-93F5-B1D03F3AB974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ECF0-F485-4F8A-86DD-A26478C82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05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46B3-0AB7-40A6-93F5-B1D03F3AB974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ECF0-F485-4F8A-86DD-A26478C82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16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46B3-0AB7-40A6-93F5-B1D03F3AB974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ECF0-F485-4F8A-86DD-A26478C82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9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46B3-0AB7-40A6-93F5-B1D03F3AB974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ECF0-F485-4F8A-86DD-A26478C82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99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46B3-0AB7-40A6-93F5-B1D03F3AB974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ECF0-F485-4F8A-86DD-A26478C82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5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46B3-0AB7-40A6-93F5-B1D03F3AB974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ECF0-F485-4F8A-86DD-A26478C82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43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46B3-0AB7-40A6-93F5-B1D03F3AB974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ECF0-F485-4F8A-86DD-A26478C82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82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46B3-0AB7-40A6-93F5-B1D03F3AB974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ECF0-F485-4F8A-86DD-A26478C82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49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46B3-0AB7-40A6-93F5-B1D03F3AB974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ECF0-F485-4F8A-86DD-A26478C82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80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46B3-0AB7-40A6-93F5-B1D03F3AB974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ECF0-F485-4F8A-86DD-A26478C82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52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46B3-0AB7-40A6-93F5-B1D03F3AB974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ECF0-F485-4F8A-86DD-A26478C82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23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046B3-0AB7-40A6-93F5-B1D03F3AB974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3ECF0-F485-4F8A-86DD-A26478C82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34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72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6093296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800" i="1" dirty="0" smtClean="0">
                <a:solidFill>
                  <a:schemeClr val="accent1">
                    <a:lumMod val="50000"/>
                  </a:schemeClr>
                </a:solidFill>
              </a:rPr>
              <a:t>Ernest </a:t>
            </a:r>
            <a:r>
              <a:rPr lang="cs-CZ" sz="2800" i="1" dirty="0" err="1" smtClean="0">
                <a:solidFill>
                  <a:schemeClr val="accent1">
                    <a:lumMod val="50000"/>
                  </a:schemeClr>
                </a:solidFill>
              </a:rPr>
              <a:t>Hemingway</a:t>
            </a:r>
            <a:endParaRPr lang="cs-CZ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63688" y="6812281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4662"/>
            <a:ext cx="4039200" cy="524833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chemeClr val="tx2">
                <a:lumMod val="60000"/>
                <a:lumOff val="4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660266" y="5180732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3546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2900" y="59492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800" i="1" dirty="0" smtClean="0">
                <a:solidFill>
                  <a:schemeClr val="accent1">
                    <a:lumMod val="50000"/>
                  </a:schemeClr>
                </a:solidFill>
              </a:rPr>
              <a:t>Erich Maria </a:t>
            </a:r>
            <a:r>
              <a:rPr lang="cs-CZ" sz="2800" i="1" dirty="0" err="1" smtClean="0">
                <a:solidFill>
                  <a:schemeClr val="accent1">
                    <a:lumMod val="50000"/>
                  </a:schemeClr>
                </a:solidFill>
              </a:rPr>
              <a:t>Remarque</a:t>
            </a:r>
            <a:endParaRPr lang="cs-CZ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52900" y="6669360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60648"/>
            <a:ext cx="4039200" cy="55080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chemeClr val="tx2">
                <a:lumMod val="60000"/>
                <a:lumOff val="4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539427" y="5399316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35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Pražská německá literatura</a:t>
            </a:r>
            <a:endParaRPr lang="cs-CZ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Tvoří součást německé literatury.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Jde o tvorbu autorů spojených místem narození a většinou i působení s Prahou a českou kulturou, někteří byli židovského původu a jejich izolace od českého národního života ovlivnila jejich dílo.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Spisovatelé, básníci, novináři tvořili v Praze. </a:t>
            </a:r>
            <a:r>
              <a:rPr lang="cs-CZ" dirty="0"/>
              <a:t>a</a:t>
            </a:r>
            <a:r>
              <a:rPr lang="cs-CZ" dirty="0" smtClean="0"/>
              <a:t>le psali německy.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237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Franz </a:t>
            </a:r>
            <a:r>
              <a:rPr lang="cs-CZ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cs-CZ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afka</a:t>
            </a:r>
            <a:endParaRPr lang="cs-CZ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Nejslavnější pražský spisovatel židovského původu, který byl komunistickým režimem potlačován.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4219575" cy="349567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chemeClr val="tx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536062" y="5835263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54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Narodil se na Starém Městě v Praze, kde i později žil.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Měl dva bratry (zemřeli v dětství) a tři sestry, které se staly obětmi nacistického teroru a zemřely v koncentračních táborech.</a:t>
            </a:r>
          </a:p>
          <a:p>
            <a:r>
              <a:rPr lang="cs-CZ" dirty="0" smtClean="0"/>
              <a:t>Neměl příliš šťastný vztah s otcem, což se projevilo v díle </a:t>
            </a:r>
            <a:r>
              <a:rPr lang="cs-CZ" i="1" dirty="0" smtClean="0">
                <a:solidFill>
                  <a:srgbClr val="C00000"/>
                </a:solidFill>
              </a:rPr>
              <a:t>Dopis otci</a:t>
            </a:r>
            <a:r>
              <a:rPr lang="cs-CZ" dirty="0" smtClean="0"/>
              <a:t>: „</a:t>
            </a:r>
            <a:r>
              <a:rPr lang="cs-CZ" i="1" dirty="0" smtClean="0"/>
              <a:t>V Tvé přítomnosti jsem se zajíkal, koktal, i to Ti ještě bylo příliš, nakonec jsem mlčel, nejdřív snad ze vzdoru, potom proto, že jsem před Tebou nemohl ani myslet, ani mluvit. A protože jsi byl vlastně můj jediný vychovatel, působilo to trvale v celém mém dalším životě.“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514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cs-CZ" dirty="0"/>
              <a:t>Kafkovou mateřštinou byla němčina, ale hovořil česky i </a:t>
            </a:r>
            <a:r>
              <a:rPr lang="cs-CZ" dirty="0" smtClean="0"/>
              <a:t>francouzsky.</a:t>
            </a:r>
          </a:p>
          <a:p>
            <a:endParaRPr lang="cs-CZ" dirty="0" smtClean="0"/>
          </a:p>
          <a:p>
            <a:r>
              <a:rPr lang="cs-CZ" dirty="0"/>
              <a:t>Vystudoval práva (na studiích se seznámil s životním přítelem Maxem Brodem).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84984"/>
            <a:ext cx="2189163" cy="7985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516216" y="4278424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68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 Brod</a:t>
            </a:r>
            <a:endParaRPr lang="cs-CZ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Během života Franze Kafky bylo vydáno jen několik jeho povídek, nejdůležitější díla spatřila světlo světa až po jeho smrti právě díky Maxu Brodovi.</a:t>
            </a:r>
          </a:p>
          <a:p>
            <a:r>
              <a:rPr lang="cs-CZ" dirty="0" smtClean="0"/>
              <a:t>Max Brod byl sám spisovatel, organizátor pražského kulturního života a zřejmě potomek slavného rabína </a:t>
            </a:r>
            <a:r>
              <a:rPr lang="cs-CZ" dirty="0" err="1" smtClean="0"/>
              <a:t>Löwiho</a:t>
            </a:r>
            <a:r>
              <a:rPr lang="cs-CZ" dirty="0" smtClean="0"/>
              <a:t>.</a:t>
            </a:r>
          </a:p>
          <a:p>
            <a:r>
              <a:rPr lang="cs-CZ" dirty="0" smtClean="0"/>
              <a:t>Některé kapitoly Kafkova díla byly nedokončené, sám Max Brod musel tyto nejasnosti dokončit.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059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cs-CZ" dirty="0" smtClean="0"/>
              <a:t>1917 onemocněl tuberkulózou, a proto velkou část svého života trávil v léčebnách</a:t>
            </a:r>
            <a:r>
              <a:rPr lang="cs-CZ" dirty="0"/>
              <a:t> </a:t>
            </a:r>
            <a:r>
              <a:rPr lang="cs-CZ" dirty="0" smtClean="0"/>
              <a:t>a lázních.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Velký význam v jeho životě měla </a:t>
            </a:r>
            <a:r>
              <a:rPr lang="cs-CZ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Milena Jesenská</a:t>
            </a:r>
            <a:r>
              <a:rPr lang="cs-CZ" dirty="0" smtClean="0"/>
              <a:t> – první překladatelka jeho děl do češtiny (s Kafkou vedli doživotní korespondenci).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Podle přátel byl Kafka zábavný společník, nekuřák a většinu života vegetarián.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30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779912" y="332656"/>
            <a:ext cx="4906888" cy="6336704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Pohřben </a:t>
            </a:r>
            <a:r>
              <a:rPr lang="cs-CZ" dirty="0"/>
              <a:t>je na Novém židovském hřbitově na Žižkově.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49" y="1729083"/>
            <a:ext cx="2376264" cy="338437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331640" y="4744127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65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Dílo Franze Kafky</a:t>
            </a:r>
            <a:endParaRPr lang="cs-CZ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 nejzajímavější díla  jsou považovány romány:</a:t>
            </a:r>
          </a:p>
          <a:p>
            <a:pPr marL="0" indent="0">
              <a:buNone/>
            </a:pPr>
            <a:r>
              <a:rPr lang="cs-CZ" i="1" dirty="0" smtClean="0">
                <a:solidFill>
                  <a:srgbClr val="C00000"/>
                </a:solidFill>
              </a:rPr>
              <a:t>Proces</a:t>
            </a:r>
          </a:p>
          <a:p>
            <a:pPr marL="0" indent="0">
              <a:buNone/>
            </a:pPr>
            <a:r>
              <a:rPr lang="cs-CZ" i="1" dirty="0" smtClean="0">
                <a:solidFill>
                  <a:srgbClr val="C00000"/>
                </a:solidFill>
              </a:rPr>
              <a:t>Nezvěstný (Amerika)</a:t>
            </a:r>
          </a:p>
          <a:p>
            <a:pPr marL="0" indent="0">
              <a:buNone/>
            </a:pPr>
            <a:r>
              <a:rPr lang="cs-CZ" i="1" dirty="0" smtClean="0">
                <a:solidFill>
                  <a:srgbClr val="C00000"/>
                </a:solidFill>
              </a:rPr>
              <a:t>Zámek</a:t>
            </a:r>
          </a:p>
          <a:p>
            <a:pPr marL="0" indent="0">
              <a:buNone/>
            </a:pPr>
            <a:r>
              <a:rPr lang="cs-CZ" i="1" dirty="0" smtClean="0">
                <a:solidFill>
                  <a:srgbClr val="C00000"/>
                </a:solidFill>
              </a:rPr>
              <a:t>Proměna </a:t>
            </a:r>
            <a:r>
              <a:rPr lang="cs-CZ" dirty="0" smtClean="0"/>
              <a:t>- povídka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096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542014"/>
              </p:ext>
            </p:extLst>
          </p:nvPr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Johana Hřivnová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Český 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Český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9.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Literatura 19. a 20. století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Literární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skupiny a I. světová válka 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VY_32_INOVACE_36.04.HRI.CJ.9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19. 11. 2013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5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cs-CZ" dirty="0" smtClean="0"/>
              <a:t>Hlavními motivy jeho tvorby jsou pocity vyřazenosti a izolovanosti v kontrastu s humorným a ironickým líčením.</a:t>
            </a:r>
          </a:p>
          <a:p>
            <a:r>
              <a:rPr lang="cs-CZ" dirty="0" smtClean="0"/>
              <a:t>Hlavní hrdinové se stávají předmětem ponižování.</a:t>
            </a:r>
          </a:p>
          <a:p>
            <a:r>
              <a:rPr lang="cs-CZ" dirty="0" smtClean="0"/>
              <a:t>Ukončení příběhů jsou většinou tragická </a:t>
            </a:r>
            <a:r>
              <a:rPr lang="cs-CZ" smtClean="0"/>
              <a:t>a bezvýchodná.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257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7693" y="871558"/>
            <a:ext cx="813690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PROKOP, V. Přehled světové literatury 20.století. Sokolov : O.K. - Soft, 2010. s. 18.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KOŠŤÁK, J. Literatura 2.díl pracovní učebnice pro 6. – 9. ročník základních škol. Praha : Fortuna, 1997. ISBN 80-7168-396-5. s.62.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4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Obr.1][cit.2013-11-15]. Dostupné pod licencí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na www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:&lt;http://cs.wikipedia.org/wiki/Soubor:_Gertrude_Stein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_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1935-01-04.jpg&gt;.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baseline="0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i="1" baseline="0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7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[Obr.2]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[cit.2013-11-15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]. Dostupné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www:&lt;http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://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cs.wikipedia.org/wiki/Soubor:William_Faulkner_01_KMJ.jpg&gt;.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0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8</a:t>
            </a: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[Obr.3][cit.2013-11-15]. Dostupné pod licencí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na www:&lt;http://commons.wikimedia.org/wiki/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:_F_Scott_Fitzgerald.jpg&gt;.</a:t>
            </a:r>
          </a:p>
          <a:p>
            <a:pPr marL="0" indent="0" algn="just">
              <a:buNone/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9</a:t>
            </a: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[Obr.4][cit.2013-11-15]. Dostupné pod licencí na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na www:&lt;http://commons.wikimedia.org/wiki/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:_John_Steinbeck_crop.JPG&gt;.</a:t>
            </a:r>
          </a:p>
          <a:p>
            <a:pPr marL="0" indent="0" algn="just">
              <a:buNone/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10</a:t>
            </a: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[Obr.5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[cit.2013-11-15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]. Dostupné pod licencí na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 www:&lt;http://cs.wikipedia.org/wiki/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Soubor:_Hemingway_portrait.jpg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</a:p>
          <a:p>
            <a:pPr marL="0" indent="0" algn="just">
              <a:buNone/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11</a:t>
            </a: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[Obr.6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[cit.2013-11-15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]. Dostupné pod licencí na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 www:&lt;http://commons.wikimedia.org/wiki/File:_Bundesarchiv_Bild_102-10867_Erich_Maria_Remarque.jpg&gt;.</a:t>
            </a:r>
          </a:p>
          <a:p>
            <a:pPr marL="0" indent="0" algn="just">
              <a:buNone/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13</a:t>
            </a: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[Obr.7][cit.2013-11-19]. Dostupné pod licencí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na www:&lt;http://commons.wikimedia.org/wiki/File:_Franz_Kafka_from_National_Library_Israel.jpg&gt;.</a:t>
            </a:r>
          </a:p>
          <a:p>
            <a:pPr marL="0" indent="0" algn="just">
              <a:buNone/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15</a:t>
            </a: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[Obr.8][cit.2013-11-19]. Dostupné pod licencí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na www:&lt;http://commons.wikimedia.org/wiki/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:_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Max_Brod_Signature.jpg:uselang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cs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0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18</a:t>
            </a: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[Obr.9][cit.2013-11-19]. Dostupné pod licencí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na www:&lt;http://cs.wikipedia.org/wiki/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Soubor:_Franz_Kafka_Grave_Prague.JPG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</a:p>
          <a:p>
            <a:pPr marL="0" indent="0">
              <a:buNone/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5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Literární skupiny a I. světová válka</a:t>
            </a:r>
            <a:endParaRPr lang="cs-CZ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1412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Ztracená generace – </a:t>
            </a:r>
            <a:r>
              <a:rPr lang="cs-CZ" i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Lost</a:t>
            </a:r>
            <a:r>
              <a:rPr lang="cs-CZ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</a:t>
            </a:r>
            <a:endParaRPr lang="cs-CZ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95936" y="1412776"/>
            <a:ext cx="4690864" cy="5184576"/>
          </a:xfrm>
        </p:spPr>
        <p:txBody>
          <a:bodyPr/>
          <a:lstStyle/>
          <a:p>
            <a:r>
              <a:rPr lang="cs-CZ" dirty="0" smtClean="0"/>
              <a:t>Poprvé použila tento název </a:t>
            </a:r>
            <a:r>
              <a:rPr lang="cs-CZ" i="1" dirty="0" err="1" smtClean="0">
                <a:solidFill>
                  <a:schemeClr val="accent1">
                    <a:lumMod val="50000"/>
                  </a:schemeClr>
                </a:solidFill>
              </a:rPr>
              <a:t>Gertrude</a:t>
            </a:r>
            <a:r>
              <a:rPr lang="cs-CZ" i="1" dirty="0" smtClean="0">
                <a:solidFill>
                  <a:schemeClr val="accent1">
                    <a:lumMod val="50000"/>
                  </a:schemeClr>
                </a:solidFill>
              </a:rPr>
              <a:t> Steinová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Označila takto skupinu amerických spisovatelů, kteří se narodili kolem roku 1900 a prožili I. světovou válku, kterou také zobrazovali ve svých knihách.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312368" cy="38164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1560" y="5579948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66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cs-CZ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Autoři Ztracené generace vyjadřují pocity vojáků, kteří se vrátili z války a nejsou schopni zařadit se do běžného života.</a:t>
            </a:r>
          </a:p>
          <a:p>
            <a:pPr marL="0" indent="0">
              <a:buNone/>
            </a:pPr>
            <a:r>
              <a:rPr lang="cs-CZ" i="1" dirty="0" smtClean="0">
                <a:solidFill>
                  <a:schemeClr val="accent1">
                    <a:lumMod val="50000"/>
                  </a:schemeClr>
                </a:solidFill>
              </a:rPr>
              <a:t>Hlavní znaky ztracené generace:</a:t>
            </a:r>
          </a:p>
          <a:p>
            <a:r>
              <a:rPr lang="cs-CZ" dirty="0"/>
              <a:t>z</a:t>
            </a:r>
            <a:r>
              <a:rPr lang="cs-CZ" dirty="0" smtClean="0"/>
              <a:t>ákladní tématem je zklamání a skepse,</a:t>
            </a:r>
          </a:p>
          <a:p>
            <a:r>
              <a:rPr lang="cs-CZ" dirty="0"/>
              <a:t>v</a:t>
            </a:r>
            <a:r>
              <a:rPr lang="cs-CZ" dirty="0" smtClean="0"/>
              <a:t>ýchodiska jsou hledána v útěku do přírody nebo kultury, hrdinové jsou introvertní, plní apatie, nejsou schopni komunikovat s dávnými přáteli,</a:t>
            </a:r>
          </a:p>
          <a:p>
            <a:r>
              <a:rPr lang="cs-CZ" dirty="0"/>
              <a:t>h</a:t>
            </a:r>
            <a:r>
              <a:rPr lang="cs-CZ" dirty="0" smtClean="0"/>
              <a:t>lavní hrdinové nejsou schopni vytvořit si zázemí.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78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Historie vzniku pojmu „ZG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 smtClean="0"/>
              <a:t>Gertrude</a:t>
            </a:r>
            <a:r>
              <a:rPr lang="cs-CZ" dirty="0" smtClean="0"/>
              <a:t> Steinová zavezla svůj automobil do opravny a svěřila jej mladému mechanikovi, ale práce nebyla včas hotova. Majitel autoopravny se omlouval: „</a:t>
            </a:r>
            <a:r>
              <a:rPr lang="cs-CZ" i="1" dirty="0" smtClean="0"/>
              <a:t>Nezlobte se, madame, to víte, je z těch, kteří prodělali válku. To je zkrátka ta ztracená generace…“</a:t>
            </a:r>
          </a:p>
          <a:p>
            <a:pPr marL="0" indent="0">
              <a:buNone/>
            </a:pPr>
            <a:r>
              <a:rPr lang="cs-CZ" dirty="0" smtClean="0"/>
              <a:t>Ještě tento večer vyprávěla Gertruda Steinová tento příběh svým přátelům, kteří označení přijali a rozšířili.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538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87860" y="5805264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800" i="1" dirty="0" smtClean="0">
                <a:solidFill>
                  <a:schemeClr val="accent1">
                    <a:lumMod val="50000"/>
                  </a:schemeClr>
                </a:solidFill>
              </a:rPr>
              <a:t>William </a:t>
            </a:r>
            <a:r>
              <a:rPr lang="cs-CZ" sz="2800" i="1" dirty="0" err="1" smtClean="0">
                <a:solidFill>
                  <a:schemeClr val="accent1">
                    <a:lumMod val="50000"/>
                  </a:schemeClr>
                </a:solidFill>
              </a:rPr>
              <a:t>Faulkner</a:t>
            </a:r>
            <a:endParaRPr lang="cs-CZ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87860" y="6525344"/>
            <a:ext cx="5486400" cy="78904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sp>
        <p:nvSpPr>
          <p:cNvPr id="7" name="Zástupný symbol pro obrázek 6"/>
          <p:cNvSpPr>
            <a:spLocks noGrp="1"/>
          </p:cNvSpPr>
          <p:nvPr>
            <p:ph type="pic" idx="1"/>
          </p:nvPr>
        </p:nvSpPr>
        <p:spPr/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038600" cy="54006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chemeClr val="tx2">
                <a:lumMod val="60000"/>
                <a:lumOff val="4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450359" y="5435932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204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7766" y="6093296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800" i="1" dirty="0" smtClean="0">
                <a:solidFill>
                  <a:schemeClr val="accent1">
                    <a:lumMod val="50000"/>
                  </a:schemeClr>
                </a:solidFill>
              </a:rPr>
              <a:t>Francis </a:t>
            </a:r>
            <a:r>
              <a:rPr lang="cs-CZ" sz="2800" i="1" dirty="0" err="1" smtClean="0">
                <a:solidFill>
                  <a:schemeClr val="accent1">
                    <a:lumMod val="50000"/>
                  </a:schemeClr>
                </a:solidFill>
              </a:rPr>
              <a:t>Scott</a:t>
            </a:r>
            <a:r>
              <a:rPr lang="cs-CZ" sz="2800" i="1" dirty="0" smtClean="0">
                <a:solidFill>
                  <a:schemeClr val="accent1">
                    <a:lumMod val="50000"/>
                  </a:schemeClr>
                </a:solidFill>
              </a:rPr>
              <a:t> Fitzgerald</a:t>
            </a:r>
            <a:endParaRPr lang="cs-CZ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 flipV="1">
            <a:off x="1792288" y="6741367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3886364" cy="54000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chemeClr val="tx2">
                <a:lumMod val="60000"/>
                <a:lumOff val="4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514148" y="5341651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02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8613" y="6021288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800" i="1" dirty="0" smtClean="0">
                <a:solidFill>
                  <a:schemeClr val="accent1">
                    <a:lumMod val="50000"/>
                  </a:schemeClr>
                </a:solidFill>
              </a:rPr>
              <a:t>John </a:t>
            </a:r>
            <a:r>
              <a:rPr lang="cs-CZ" sz="2800" i="1" dirty="0" err="1" smtClean="0">
                <a:solidFill>
                  <a:schemeClr val="accent1">
                    <a:lumMod val="50000"/>
                  </a:schemeClr>
                </a:solidFill>
              </a:rPr>
              <a:t>Steinbeck</a:t>
            </a:r>
            <a:endParaRPr lang="cs-CZ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38613" y="6669360"/>
            <a:ext cx="5486400" cy="78904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332656"/>
            <a:ext cx="4039200" cy="5461582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chemeClr val="tx2">
                <a:lumMod val="60000"/>
                <a:lumOff val="4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501413" y="5424906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730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1020</Words>
  <Application>Microsoft Office PowerPoint</Application>
  <PresentationFormat>Předvádění na obrazovce (4:3)</PresentationFormat>
  <Paragraphs>154</Paragraphs>
  <Slides>23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systému Office</vt:lpstr>
      <vt:lpstr>Prezentace aplikace PowerPoint</vt:lpstr>
      <vt:lpstr>Prezentace aplikace PowerPoint</vt:lpstr>
      <vt:lpstr>Literární skupiny a I. světová válka</vt:lpstr>
      <vt:lpstr>Ztracená generace – Lost generation</vt:lpstr>
      <vt:lpstr>Prezentace aplikace PowerPoint</vt:lpstr>
      <vt:lpstr>Historie vzniku pojmu „ZG“</vt:lpstr>
      <vt:lpstr>William Faulkner</vt:lpstr>
      <vt:lpstr>Francis Scott Fitzgerald</vt:lpstr>
      <vt:lpstr>John Steinbeck</vt:lpstr>
      <vt:lpstr>Ernest Hemingway</vt:lpstr>
      <vt:lpstr>Erich Maria Remarque</vt:lpstr>
      <vt:lpstr>Pražská německá literatura</vt:lpstr>
      <vt:lpstr>Franz Kafka</vt:lpstr>
      <vt:lpstr>Prezentace aplikace PowerPoint</vt:lpstr>
      <vt:lpstr>Prezentace aplikace PowerPoint</vt:lpstr>
      <vt:lpstr>Max Brod</vt:lpstr>
      <vt:lpstr>Prezentace aplikace PowerPoint</vt:lpstr>
      <vt:lpstr>Prezentace aplikace PowerPoint</vt:lpstr>
      <vt:lpstr>Dílo Franze Kafky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Hrivnova</dc:creator>
  <cp:lastModifiedBy>Hrivnova</cp:lastModifiedBy>
  <cp:revision>31</cp:revision>
  <dcterms:created xsi:type="dcterms:W3CDTF">2013-11-14T11:59:05Z</dcterms:created>
  <dcterms:modified xsi:type="dcterms:W3CDTF">2014-01-22T11:24:16Z</dcterms:modified>
</cp:coreProperties>
</file>