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6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4" r:id="rId16"/>
    <p:sldId id="270" r:id="rId17"/>
    <p:sldId id="271" r:id="rId18"/>
    <p:sldId id="272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E4D31-502E-452E-AF34-144A5F9200E7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A8B0-5956-41B0-B4D6-BA61283125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043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Karel_Hlavacek_1895.jpg?uselang=cs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ommons.wikimedia.org/wiki/File:Antonin_Sova.jpg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quote.org/wiki/Anton%C3%ADn_Sova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aul_Gauguin_-_Parau_Api._What_News_-_Google_Art_Project.jp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Karel4_kozak.jp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Voln%C3%BD_ver%C5%A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Carjat_Arthur_Rimbaud_1872_n2.jpg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rezina_otokar.jpg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ommons.wikimedia.org/wiki/File:Viktor_Dyk.jpg?uselang=c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http://commons.wikimedia.org/wiki/File:Karel_Hlavacek_1895.jpg?uselang=cs</a:t>
            </a:r>
            <a:r>
              <a:rPr lang="cs-CZ" dirty="0" smtClean="0"/>
              <a:t>  - obr.9 (11.10.2013)</a:t>
            </a:r>
          </a:p>
          <a:p>
            <a:r>
              <a:rPr lang="cs-CZ" dirty="0" smtClean="0">
                <a:hlinkClick r:id="rId4"/>
              </a:rPr>
              <a:t>http</a:t>
            </a:r>
            <a:r>
              <a:rPr lang="cs-CZ" smtClean="0">
                <a:hlinkClick r:id="rId4"/>
              </a:rPr>
              <a:t>://commons.wikimedia.org/wiki/File:Antonin_Sova.jpg</a:t>
            </a:r>
            <a:r>
              <a:rPr lang="cs-CZ" smtClean="0"/>
              <a:t> – obr.10 </a:t>
            </a:r>
            <a:r>
              <a:rPr lang="cs-CZ" dirty="0" smtClean="0"/>
              <a:t>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70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 nejlepší z poezie</a:t>
            </a:r>
            <a:r>
              <a:rPr lang="cs-CZ" baseline="0" dirty="0" smtClean="0"/>
              <a:t> 19.století, </a:t>
            </a:r>
            <a:r>
              <a:rPr lang="cs-CZ" baseline="0" dirty="0" err="1" smtClean="0"/>
              <a:t>Lukelová</a:t>
            </a:r>
            <a:r>
              <a:rPr lang="cs-CZ" baseline="0" dirty="0" smtClean="0"/>
              <a:t>, Ivana, Levné knihy, 2005, s.333.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69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http://cs.wikiquote.org/wiki/Anton%C3%ADn_Sova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61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http://commons.wikimedia.org/wiki/File:Paul_gauguin.jpg – obr.1 (11.10.2013)</a:t>
            </a:r>
          </a:p>
          <a:p>
            <a:r>
              <a:rPr lang="cs-CZ" dirty="0" smtClean="0"/>
              <a:t>http://commons.wikimedia.org/wiki/File:Paul_Gauguin_111.jpg– obr.3 (11.10.2013)</a:t>
            </a:r>
          </a:p>
          <a:p>
            <a:r>
              <a:rPr lang="cs-CZ" dirty="0" smtClean="0">
                <a:hlinkClick r:id="rId3"/>
              </a:rPr>
              <a:t>http://commons.wikimedia.org/wiki/File:Paul_Gauguin_-_Parau_Api._What_News_-_Google_Art_Project.jpg</a:t>
            </a:r>
            <a:r>
              <a:rPr lang="cs-CZ" dirty="0" smtClean="0"/>
              <a:t> – obr.2 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91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http://commons.wikimedia.org/wiki/File:Karel4_kozak.jpg</a:t>
            </a:r>
            <a:r>
              <a:rPr lang="cs-CZ" dirty="0" smtClean="0"/>
              <a:t> – obr.4 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1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http://cs.wikipedia.org/wiki/Voln%C3%BD_ver%C5%A1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40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http://commons.wikimedia.org/wiki/File:Mallarme.jpg  - obr.5 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475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Čítanka 1 pro 1.</a:t>
            </a:r>
            <a:r>
              <a:rPr lang="cs-CZ" baseline="0" dirty="0" smtClean="0"/>
              <a:t> a 2.ročník středních škol, Alois Bauer, Olomouc, </a:t>
            </a:r>
            <a:r>
              <a:rPr lang="cs-CZ" baseline="0" dirty="0" err="1" smtClean="0"/>
              <a:t>Rubico</a:t>
            </a:r>
            <a:r>
              <a:rPr lang="cs-CZ" baseline="0" dirty="0" smtClean="0"/>
              <a:t>, 2003, ISBN 80-85839-91-1, s.158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603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http://cs.wikipedia.org/wiki/Soubor:Carjat_Arthur_Rimbaud_1872_n2.jpg</a:t>
            </a:r>
            <a:r>
              <a:rPr lang="cs-CZ" dirty="0" smtClean="0"/>
              <a:t> – obr.6  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308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http://commons.wikimedia.org/wiki/File:Brezina_otokar.jpg</a:t>
            </a:r>
            <a:r>
              <a:rPr lang="cs-CZ" dirty="0" smtClean="0"/>
              <a:t>  - obr.7 (11.10.2013)</a:t>
            </a:r>
          </a:p>
          <a:p>
            <a:r>
              <a:rPr lang="cs-CZ" dirty="0" smtClean="0">
                <a:hlinkClick r:id="rId4"/>
              </a:rPr>
              <a:t>http://commons.wikimedia.org/wiki/File:Viktor_Dyk.jpg?uselang=cs</a:t>
            </a:r>
            <a:r>
              <a:rPr lang="cs-CZ" dirty="0" smtClean="0"/>
              <a:t> – obr.8  (11.10.2013)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A8B0-5956-41B0-B4D6-BA612831250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65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10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63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695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4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0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28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98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1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8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CFD61-AA26-40B1-B01B-6A3534DC3DF3}" type="datetimeFigureOut">
              <a:rPr lang="cs-CZ" smtClean="0"/>
              <a:t>22.1.2014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F8AC8-98E9-4EC1-A375-6EEE8465D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7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revue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Časopis, k</a:t>
            </a:r>
            <a:r>
              <a:rPr lang="fr-FR" dirty="0"/>
              <a:t>terý </a:t>
            </a:r>
            <a:r>
              <a:rPr lang="cs-CZ" dirty="0"/>
              <a:t>vycházel v letech 1894 – </a:t>
            </a:r>
            <a:r>
              <a:rPr lang="cs-CZ" dirty="0" smtClean="0"/>
              <a:t>1925. Působili v něm básníci symbolistické a dekadentní generace.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Nebyl to časopis, ve kterém byly tištěny jen texty, ale i grafiky</a:t>
            </a:r>
            <a:r>
              <a:rPr lang="cs-CZ" dirty="0"/>
              <a:t> </a:t>
            </a:r>
            <a:r>
              <a:rPr lang="cs-CZ" dirty="0" smtClean="0"/>
              <a:t>a kresby.</a:t>
            </a:r>
          </a:p>
          <a:p>
            <a:endParaRPr lang="cs-CZ" dirty="0"/>
          </a:p>
          <a:p>
            <a:r>
              <a:rPr lang="cs-CZ" dirty="0" smtClean="0"/>
              <a:t>Zdůrazňoval ideál svobodného, nespoutaného jedince, odmítal všechny mravní a estetické normy, hlásal volnou lásku a legitimitu homosexuality.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9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Světoví autoři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Verlaine</a:t>
            </a:r>
            <a:endParaRPr lang="cs-CZ" dirty="0" smtClean="0"/>
          </a:p>
          <a:p>
            <a:r>
              <a:rPr lang="cs-CZ" dirty="0" smtClean="0"/>
              <a:t>Arthur Rimbaud</a:t>
            </a:r>
          </a:p>
          <a:p>
            <a:r>
              <a:rPr lang="cs-CZ" dirty="0" smtClean="0"/>
              <a:t>Charles Baudelaire</a:t>
            </a:r>
          </a:p>
          <a:p>
            <a:r>
              <a:rPr lang="cs-CZ" dirty="0" err="1" smtClean="0"/>
              <a:t>Stéphane</a:t>
            </a:r>
            <a:r>
              <a:rPr lang="cs-CZ" dirty="0" smtClean="0"/>
              <a:t> </a:t>
            </a:r>
            <a:r>
              <a:rPr lang="cs-CZ" dirty="0" err="1" smtClean="0"/>
              <a:t>Mallarmé</a:t>
            </a:r>
            <a:endParaRPr lang="cs-CZ" dirty="0" smtClean="0"/>
          </a:p>
          <a:p>
            <a:r>
              <a:rPr lang="cs-CZ" dirty="0" smtClean="0"/>
              <a:t>Alexandr Blok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373" y="2204864"/>
            <a:ext cx="22002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492373" y="5321834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Arthur Rimbaud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Samohlásky</a:t>
            </a:r>
          </a:p>
          <a:p>
            <a:pPr marL="0" indent="0" algn="ctr">
              <a:buNone/>
            </a:pPr>
            <a:r>
              <a:rPr lang="cs-CZ" dirty="0" smtClean="0"/>
              <a:t>A čerň, E běl, I nach, O modř, U zeleň hlásek,</a:t>
            </a:r>
          </a:p>
          <a:p>
            <a:pPr marL="0" indent="0" algn="ctr">
              <a:buNone/>
            </a:pPr>
            <a:r>
              <a:rPr lang="cs-CZ" dirty="0" smtClean="0"/>
              <a:t>Já jednou vypovím váš různý vznik a druh.</a:t>
            </a:r>
          </a:p>
          <a:p>
            <a:pPr marL="0" indent="0" algn="ctr">
              <a:buNone/>
            </a:pPr>
            <a:r>
              <a:rPr lang="cs-CZ" dirty="0" smtClean="0"/>
              <a:t>A, černý korzet, plný rudých much,</a:t>
            </a:r>
          </a:p>
          <a:p>
            <a:pPr marL="0" indent="0" algn="ctr">
              <a:buNone/>
            </a:pPr>
            <a:r>
              <a:rPr lang="cs-CZ" dirty="0" smtClean="0"/>
              <a:t>Jež bzučí kolem páchnoucích a krutých pasek,</a:t>
            </a:r>
          </a:p>
          <a:p>
            <a:pPr marL="0" indent="0" algn="ctr">
              <a:buNone/>
            </a:pPr>
            <a:r>
              <a:rPr lang="cs-CZ" dirty="0" smtClean="0"/>
              <a:t>Zátoka stínů, E, běl stanů, čirý vzduch,</a:t>
            </a:r>
          </a:p>
          <a:p>
            <a:pPr marL="0" indent="0" algn="ctr">
              <a:buNone/>
            </a:pPr>
            <a:r>
              <a:rPr lang="cs-CZ" dirty="0" smtClean="0"/>
              <a:t>Šíp ker a bílých králů, chvění vrásek;</a:t>
            </a:r>
          </a:p>
          <a:p>
            <a:pPr marL="0" indent="0" algn="ctr">
              <a:buNone/>
            </a:pPr>
            <a:r>
              <a:rPr lang="cs-CZ" dirty="0" smtClean="0"/>
              <a:t>I, purpur, krev a smích, jenž tryská ze rtů krásek</a:t>
            </a:r>
          </a:p>
          <a:p>
            <a:pPr marL="0" indent="0" algn="ctr">
              <a:buNone/>
            </a:pPr>
            <a:r>
              <a:rPr lang="cs-CZ" dirty="0" smtClean="0"/>
              <a:t>Ve hněvu, anebo kajícný bludný kruh.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1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U, božské vibrace, U, zeleň moří s vesly,</a:t>
            </a:r>
          </a:p>
          <a:p>
            <a:pPr marL="0" indent="0" algn="ctr">
              <a:buNone/>
            </a:pPr>
            <a:r>
              <a:rPr lang="cs-CZ" dirty="0" smtClean="0"/>
              <a:t>Mír pastvin s dobytkem, mír vrásek, které kreslí,</a:t>
            </a:r>
          </a:p>
          <a:p>
            <a:pPr marL="0" indent="0" algn="ctr">
              <a:buNone/>
            </a:pPr>
            <a:r>
              <a:rPr lang="cs-CZ" dirty="0" smtClean="0"/>
              <a:t>Prst alchymie pilným čelům vševědů;</a:t>
            </a:r>
          </a:p>
          <a:p>
            <a:pPr marL="0" indent="0" algn="ctr">
              <a:buNone/>
            </a:pPr>
            <a:r>
              <a:rPr lang="cs-CZ" dirty="0" smtClean="0"/>
              <a:t>O, zvučná polnice, klid vesmírného vřídla,</a:t>
            </a:r>
          </a:p>
          <a:p>
            <a:pPr marL="0" indent="0" algn="ctr">
              <a:buNone/>
            </a:pPr>
            <a:r>
              <a:rPr lang="cs-CZ" dirty="0" smtClean="0"/>
              <a:t>Jímž poletují planety a archandělská křídla.</a:t>
            </a:r>
          </a:p>
          <a:p>
            <a:pPr marL="0" indent="0" algn="ctr">
              <a:buNone/>
            </a:pPr>
            <a:r>
              <a:rPr lang="cs-CZ" dirty="0" smtClean="0"/>
              <a:t>- O, modrý paprsek jejího pohledu.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9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Arthur Rimbaud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Jean Arthur Rimbaud </a:t>
            </a:r>
            <a:r>
              <a:rPr lang="cs-CZ" sz="2800" dirty="0" smtClean="0"/>
              <a:t>(1854 – 1891</a:t>
            </a:r>
            <a:r>
              <a:rPr lang="cs-CZ" dirty="0" smtClean="0"/>
              <a:t>)</a:t>
            </a:r>
          </a:p>
          <a:p>
            <a:r>
              <a:rPr lang="cs-CZ" dirty="0" smtClean="0"/>
              <a:t>Své dokonalé básnické díl vytvořil 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e svých 15 – 19 letech.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Jeho poezie byla budována na bezprostředním osobním zážitku a fantazii, kritizuje měšťáckou společnost.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2098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660232" y="3506794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28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Iluminace – sbírka, která vyšla po jeho smrti (</a:t>
            </a:r>
            <a:r>
              <a:rPr lang="cs-CZ" dirty="0" err="1" smtClean="0"/>
              <a:t>P.Verlaine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Opilý koráb – sám nikdy neviděl moře, proto je tato sbírka charakterizována jako „snová, fantazijní“. Obsahuje i báseň Samohlásky – viz. Výše.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26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Čeští autoři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Otokar Březina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96752"/>
            <a:ext cx="2409825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77072"/>
            <a:ext cx="1819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543214" y="3491715"/>
            <a:ext cx="2368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Viktor Dyk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79911" y="4774251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Obr.7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72200" y="6165304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55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Karel Hlaváček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76672"/>
            <a:ext cx="194421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1008"/>
            <a:ext cx="196496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67430" y="5940569"/>
            <a:ext cx="2847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Antonín Sova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23079" y="3538201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Obr.9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5" y="3100318"/>
            <a:ext cx="807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29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Antonín Sova</a:t>
            </a:r>
            <a:br>
              <a:rPr lang="cs-CZ" dirty="0" smtClean="0"/>
            </a:br>
            <a:r>
              <a:rPr lang="cs-CZ" sz="3100" dirty="0" smtClean="0"/>
              <a:t>(1864 – 1928)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Impresionista a symbolista, který ve svém díle často a rád opěvoval českou krajinu.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 jeho tvorbě můžeme nalézt impresionistické sbírky, symbolistické sbírky, i tvorbu prozaickou.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4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- symbolismus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Zpěvy </a:t>
            </a:r>
            <a:r>
              <a:rPr lang="cs-CZ" dirty="0" smtClean="0"/>
              <a:t>domova (1918)- reakce na I. světovou válku, vyznání lásky k domovu, odpor k válce.</a:t>
            </a:r>
            <a:endParaRPr lang="cs-CZ" dirty="0"/>
          </a:p>
          <a:p>
            <a:r>
              <a:rPr lang="cs-CZ" dirty="0"/>
              <a:t>Údolí nového království (1900</a:t>
            </a:r>
            <a:r>
              <a:rPr lang="cs-CZ" dirty="0" smtClean="0"/>
              <a:t>) – popisuje svoji vidinu nové společnosti.</a:t>
            </a:r>
            <a:endParaRPr lang="cs-CZ" dirty="0"/>
          </a:p>
          <a:p>
            <a:r>
              <a:rPr lang="cs-CZ" dirty="0" smtClean="0"/>
              <a:t>Ještě jednou se vrátíme  (1900) </a:t>
            </a:r>
          </a:p>
        </p:txBody>
      </p:sp>
    </p:spTree>
    <p:extLst>
      <p:ext uri="{BB962C8B-B14F-4D97-AF65-F5344CB8AC3E}">
        <p14:creationId xmlns:p14="http://schemas.microsoft.com/office/powerpoint/2010/main" val="39520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61871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Johana Hřivnová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jazyková komunikace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Literatura 19. a 20. století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Symbolismus v literatuře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VY_32_INOVACE_36.02.HRI.CJ.9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07. 10. 2013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7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vám tak zcuchal tmavé vlasy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dirty="0" smtClean="0"/>
              <a:t>Když ona přišla na můj sad, vše právě odkvétalo.</a:t>
            </a:r>
          </a:p>
          <a:p>
            <a:pPr marL="0" indent="0" algn="ctr">
              <a:buNone/>
            </a:pPr>
            <a:r>
              <a:rPr lang="cs-CZ" sz="3000" dirty="0" smtClean="0"/>
              <a:t>Tak nevrle a tulácky v obzoru slunce spalo.</a:t>
            </a:r>
          </a:p>
          <a:p>
            <a:pPr marL="0" indent="0" algn="ctr">
              <a:buNone/>
            </a:pPr>
            <a:r>
              <a:rPr lang="cs-CZ" sz="3000" dirty="0" smtClean="0"/>
              <a:t>Ó, proč tak pozdě? </a:t>
            </a:r>
            <a:r>
              <a:rPr lang="cs-CZ" sz="3000" dirty="0"/>
              <a:t>ř</a:t>
            </a:r>
            <a:r>
              <a:rPr lang="cs-CZ" sz="3000" dirty="0" smtClean="0"/>
              <a:t>ek jsem k ní. Poslední slunce na sítí, zvony mi v mlhách umlkly, jsou ptáci v travách ukrytí,</a:t>
            </a:r>
          </a:p>
          <a:p>
            <a:pPr marL="0" indent="0" algn="ctr">
              <a:buNone/>
            </a:pPr>
            <a:r>
              <a:rPr lang="cs-CZ" sz="3000" dirty="0"/>
              <a:t>m</a:t>
            </a:r>
            <a:r>
              <a:rPr lang="cs-CZ" sz="3000" dirty="0" smtClean="0"/>
              <a:t>é louky teskní vůní mdlou a vody zešeřeny jsou,</a:t>
            </a:r>
          </a:p>
          <a:p>
            <a:pPr marL="0" indent="0" algn="ctr">
              <a:buNone/>
            </a:pPr>
            <a:r>
              <a:rPr lang="cs-CZ" sz="3000" dirty="0"/>
              <a:t>a</a:t>
            </a:r>
            <a:r>
              <a:rPr lang="cs-CZ" sz="3000" dirty="0" smtClean="0"/>
              <a:t> přes přívozy stíny jdou a všecko planou je už hrou – </a:t>
            </a:r>
          </a:p>
          <a:p>
            <a:pPr marL="0" indent="0" algn="ctr">
              <a:buNone/>
            </a:pPr>
            <a:r>
              <a:rPr lang="cs-CZ" sz="3000" dirty="0"/>
              <a:t>ž</a:t>
            </a:r>
            <a:r>
              <a:rPr lang="cs-CZ" sz="3000" dirty="0" smtClean="0"/>
              <a:t>e do daleka odplout chci kams na zelené ostrovy</a:t>
            </a:r>
          </a:p>
          <a:p>
            <a:pPr marL="0" indent="0" algn="ctr">
              <a:buNone/>
            </a:pPr>
            <a:r>
              <a:rPr lang="cs-CZ" sz="3000" dirty="0"/>
              <a:t>a</a:t>
            </a:r>
            <a:r>
              <a:rPr lang="cs-CZ" sz="3000" dirty="0" smtClean="0"/>
              <a:t> zdvihám vlajky na stožár a bílé plachty, lanoví.</a:t>
            </a:r>
          </a:p>
          <a:p>
            <a:pPr marL="0" indent="0" algn="ctr">
              <a:buNone/>
            </a:pPr>
            <a:r>
              <a:rPr lang="cs-CZ" sz="3000" dirty="0"/>
              <a:t>Vás tenkrát zjara čekal jsem… V obzoru modrý zvučel jas</a:t>
            </a:r>
            <a:r>
              <a:rPr lang="cs-CZ" sz="2800" dirty="0" smtClean="0"/>
              <a:t>.</a:t>
            </a:r>
            <a:endParaRPr lang="cs-CZ" sz="3000" dirty="0" smtClean="0"/>
          </a:p>
          <a:p>
            <a:pPr marL="0" indent="0" algn="ctr">
              <a:buNone/>
            </a:pPr>
            <a:endParaRPr lang="cs-CZ" sz="3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64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800" dirty="0" smtClean="0"/>
              <a:t>Já napjal struny z paprsků, by echem chyt se v nich váš hlas.</a:t>
            </a:r>
          </a:p>
          <a:p>
            <a:pPr marL="0" indent="0" algn="ctr">
              <a:buNone/>
            </a:pPr>
            <a:r>
              <a:rPr lang="cs-CZ" sz="2800" dirty="0" smtClean="0"/>
              <a:t>Nuž </a:t>
            </a:r>
            <a:r>
              <a:rPr lang="cs-CZ" sz="2800" dirty="0" err="1" smtClean="0"/>
              <a:t>rcete</a:t>
            </a:r>
            <a:r>
              <a:rPr lang="cs-CZ" sz="2800" dirty="0" smtClean="0"/>
              <a:t>, kde jste tenkrát byla? A pod jakými zeměpásy?</a:t>
            </a:r>
          </a:p>
          <a:p>
            <a:pPr marL="0" indent="0" algn="ctr">
              <a:buNone/>
            </a:pPr>
            <a:r>
              <a:rPr lang="cs-CZ" sz="2800" dirty="0" smtClean="0"/>
              <a:t>Nuž </a:t>
            </a:r>
            <a:r>
              <a:rPr lang="cs-CZ" sz="2800" dirty="0" err="1" smtClean="0"/>
              <a:t>rcete</a:t>
            </a:r>
            <a:r>
              <a:rPr lang="cs-CZ" sz="2800" dirty="0" smtClean="0"/>
              <a:t>, čí jste jaro žila? Kdo vám tak zcuchal tmavé vlasy?</a:t>
            </a:r>
          </a:p>
          <a:p>
            <a:pPr marL="0" indent="0" algn="ctr">
              <a:buNone/>
            </a:pPr>
            <a:r>
              <a:rPr lang="cs-CZ" sz="2800" dirty="0" smtClean="0"/>
              <a:t>Kde horké noci zpívaly vám okna otevřená?</a:t>
            </a:r>
          </a:p>
          <a:p>
            <a:pPr marL="0" indent="0" algn="ctr">
              <a:buNone/>
            </a:pPr>
            <a:r>
              <a:rPr lang="cs-CZ" sz="2800" dirty="0" smtClean="0"/>
              <a:t>Má duše marně toužila tím tichem uděšená.</a:t>
            </a:r>
          </a:p>
          <a:p>
            <a:pPr marL="0" indent="0" algn="ctr">
              <a:buNone/>
            </a:pPr>
            <a:r>
              <a:rPr lang="cs-CZ" sz="2800" dirty="0" smtClean="0"/>
              <a:t>A teď! Kdy nevzpomněl jsem snad, vše se tu chystám zanechat,</a:t>
            </a:r>
          </a:p>
          <a:p>
            <a:pPr marL="0" indent="0" algn="ctr">
              <a:buNone/>
            </a:pPr>
            <a:r>
              <a:rPr lang="cs-CZ" sz="2800" dirty="0" smtClean="0"/>
              <a:t>Na plavbu bych se vydal rád, proč jdete vadnout na můj sad?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319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41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smtClean="0"/>
              <a:t>Pro nás tu slunce nehoří a nevýskají pohoří.</a:t>
            </a:r>
          </a:p>
          <a:p>
            <a:pPr marL="0" indent="0" algn="ctr">
              <a:buNone/>
            </a:pPr>
            <a:r>
              <a:rPr lang="cs-CZ" sz="2800" dirty="0" smtClean="0"/>
              <a:t>Nám nikde louky nevoní, zpěv nezní v našem pomoří,</a:t>
            </a:r>
          </a:p>
          <a:p>
            <a:pPr marL="0" indent="0" algn="ctr">
              <a:buNone/>
            </a:pPr>
            <a:r>
              <a:rPr lang="cs-CZ" sz="2800" dirty="0" smtClean="0"/>
              <a:t>Chci odplout sám a poslouchám podzimu pohádkové hlasy – </a:t>
            </a:r>
          </a:p>
          <a:p>
            <a:pPr marL="0" indent="0" algn="ctr">
              <a:buNone/>
            </a:pPr>
            <a:r>
              <a:rPr lang="cs-CZ" sz="2800" dirty="0" smtClean="0"/>
              <a:t>Jdu hledat Nové království. Kdo vám tak zcuchal tmavé vlasy?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19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cs-CZ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cs-CZ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Hledat lidi, které byste milovali…to je tajemství a úspěch celého života.</a:t>
            </a: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(Antonín Sova, Lyrické vteřiny duše)</a:t>
            </a: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49081" y="2820417"/>
            <a:ext cx="81369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BAUER, A. Čítanka 1 pro 1. a 2. ročník středních škol. Olomouc 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Rubico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2003. ISBN 80-85839-91-1. s. 158.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SOCHROVÁ, M. Literatura v kostce pro střední školy. Praha : Fragment, 1996. ISBN 80-85768-95-X. s. 45.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LUKELOVÁ, I. To nejlepší z poezie 19. století. Levné knihy, 2005. ISBN 80-7309-280-8. s.333.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cs.wikipedia.org/wiki/Symbolismus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Použité zdroje:</a:t>
            </a:r>
          </a:p>
          <a:p>
            <a:pPr marL="0" indent="0">
              <a:buNone/>
            </a:pPr>
            <a:endParaRPr lang="cs-CZ" sz="16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5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[Obr.1][cit.2013-10-11]. Dostupný pod licencí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File:Paul_gauguin.jpg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[Obr.2][cit.2013-10-11]. Dostupný pod licencí na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File:Paul_Gaugin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_–_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Paran</a:t>
            </a:r>
            <a:r>
              <a:rPr lang="cs-CZ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What_Neus-Google_Art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Project.jpg&gt;.</a:t>
            </a:r>
          </a:p>
          <a:p>
            <a:pPr marL="0" indent="0" algn="just">
              <a:buNone/>
            </a:pPr>
            <a:endParaRPr lang="cs-CZ" sz="16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[Obr.3][cit.2013-10-11]. Dostupný pod licencí na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Creatice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commons.wikimedia.org/wiki/File:Paul_Gauguin_111.jpg&gt;.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6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[Obr.4][cit.2013-10-11]. Dostupný pod licencí na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Ceratice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www:&lt;http://commons.wikimedia.org/wiki/File:Karel4_Kozak.jpg&gt;.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11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[Obr.5][cit.2013-10-11]. Dostupný pod licencí na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File:Mallarme.jpg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14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[Obr.6][cit.2013-10-11]. Dostupný pod licencí na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www:&lt;http://cs.wikipedia.org/wiki/Soubor:Carjat_Arthur_Rimbaud_1872_n2.jpg&gt;.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16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[Obr.7][cit.2013-10-11]. Dostupný pod licencí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File:Brezina_Otokar.jpg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27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[Obr.8][cit.2013-10-11]. Dostupný pod licencí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File:Viktor_Dyk.jpg?uselang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Strana 17</a:t>
            </a: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[Obr.9][cit.2013-10-11]. Dostupný pod licencí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www:&lt;http://commons.wikimedia.org/wiki/File:Karel_Hlavacek_1895.jpg?uselang=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</a:p>
          <a:p>
            <a:pPr marL="0" indent="0" algn="just">
              <a:buNone/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[Obr.10][cit.2013-10-11]. Dostupný pod licencí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Creative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 www:&lt;http://commons.wikimedia.org/wiki/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File:Antonin_Sova.jpg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94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 19. </a:t>
            </a:r>
            <a:r>
              <a:rPr lang="cs-CZ" dirty="0"/>
              <a:t>A</a:t>
            </a:r>
            <a:r>
              <a:rPr lang="cs-CZ" dirty="0" smtClean="0"/>
              <a:t> 20. STOLETÍ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SYMBOLISMUS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1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Umělecké hnutí, které vzniklo ve Francii roku 1886.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Cílem symbolistů bylo zobrazovat věci, které nelze racionálně popsat, tedy zobrazit nezobrazitelné  (nálady, emoce, myšlenky, city apod.)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2060848"/>
            <a:ext cx="1738312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3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Výtvarné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Gaugin</a:t>
            </a:r>
            <a:r>
              <a:rPr lang="cs-CZ" dirty="0" smtClean="0"/>
              <a:t> (Francie)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20288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242220"/>
            <a:ext cx="2028825" cy="255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89956"/>
            <a:ext cx="1143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3949475"/>
            <a:ext cx="3096344" cy="255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4858961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55785" y="6145838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94334" y="4799856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02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Čeští malíři a sochaři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 Švabinský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Jan Zrzavý</a:t>
            </a:r>
          </a:p>
          <a:p>
            <a:r>
              <a:rPr lang="cs-CZ" dirty="0" smtClean="0"/>
              <a:t>Ladislav </a:t>
            </a:r>
            <a:r>
              <a:rPr lang="cs-CZ" dirty="0" err="1" smtClean="0"/>
              <a:t>Šaloun</a:t>
            </a:r>
            <a:r>
              <a:rPr lang="cs-CZ" dirty="0" smtClean="0"/>
              <a:t> (sochař)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98981"/>
            <a:ext cx="187220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508104" y="4612486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9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Odraz v literatuře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Spisovatelé využívali pro svá díla báje, mýty a pohádky.</a:t>
            </a:r>
          </a:p>
          <a:p>
            <a:endParaRPr lang="cs-CZ" dirty="0"/>
          </a:p>
          <a:p>
            <a:r>
              <a:rPr lang="cs-CZ" dirty="0" smtClean="0"/>
              <a:t>Tajemství – symbol, které bylo ukryté v nitru věci, bylo vyjádřeno nepřímo – metaforou.</a:t>
            </a:r>
          </a:p>
          <a:p>
            <a:endParaRPr lang="cs-CZ" dirty="0"/>
          </a:p>
          <a:p>
            <a:r>
              <a:rPr lang="cs-CZ" dirty="0" smtClean="0"/>
              <a:t>Ve verších byl kladen velký důraz na hudebnost verše (často vedlo k nesrozumitelnosti a nepochopitelnosti).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3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Hlavní záminkou autora bylo zapůsobit, nezáleželo mu na pochopení textu.</a:t>
            </a:r>
          </a:p>
          <a:p>
            <a:endParaRPr lang="cs-CZ" dirty="0" smtClean="0"/>
          </a:p>
          <a:p>
            <a:r>
              <a:rPr lang="cs-CZ" dirty="0" smtClean="0"/>
              <a:t>V  básních dominoval „volný verš“, který symbolisté užívali jako první.</a:t>
            </a:r>
          </a:p>
          <a:p>
            <a:endParaRPr lang="cs-CZ" dirty="0"/>
          </a:p>
          <a:p>
            <a:r>
              <a:rPr lang="cs-CZ" dirty="0" smtClean="0"/>
              <a:t>Volný verš - nepracuje </a:t>
            </a:r>
            <a:r>
              <a:rPr lang="cs-CZ" dirty="0"/>
              <a:t>s žádnými obvyklými prvky </a:t>
            </a:r>
            <a:r>
              <a:rPr lang="cs-CZ" dirty="0" smtClean="0"/>
              <a:t>stavby verše, </a:t>
            </a:r>
            <a:r>
              <a:rPr lang="cs-CZ" dirty="0"/>
              <a:t>tj. ani s </a:t>
            </a:r>
            <a:r>
              <a:rPr lang="cs-CZ" dirty="0" smtClean="0"/>
              <a:t>přízvukem, ani </a:t>
            </a:r>
            <a:r>
              <a:rPr lang="cs-CZ" dirty="0"/>
              <a:t>s </a:t>
            </a:r>
            <a:r>
              <a:rPr lang="cs-CZ" dirty="0" smtClean="0"/>
              <a:t>délkou samohlásek, </a:t>
            </a:r>
            <a:r>
              <a:rPr lang="cs-CZ" dirty="0"/>
              <a:t>ani se v něm nevyskytuje </a:t>
            </a:r>
            <a:r>
              <a:rPr lang="cs-CZ" dirty="0" smtClean="0"/>
              <a:t>konstantní</a:t>
            </a:r>
            <a:r>
              <a:rPr lang="cs-CZ" dirty="0"/>
              <a:t> počet </a:t>
            </a:r>
            <a:r>
              <a:rPr lang="cs-CZ" dirty="0" smtClean="0"/>
              <a:t>slabik</a:t>
            </a:r>
            <a:r>
              <a:rPr lang="cs-CZ" dirty="0"/>
              <a:t> ve verši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6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Vilém Závada: Poslední rozloučení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/>
              <a:t>Ale i v noci pracuje centrála hlavy.</a:t>
            </a:r>
            <a:br>
              <a:rPr lang="cs-CZ" i="1" dirty="0"/>
            </a:br>
            <a:r>
              <a:rPr lang="cs-CZ" i="1" dirty="0"/>
              <a:t>Drnčí v ní telefony a svítí signály.</a:t>
            </a:r>
            <a:br>
              <a:rPr lang="cs-CZ" i="1" dirty="0"/>
            </a:br>
            <a:r>
              <a:rPr lang="cs-CZ" i="1" dirty="0"/>
              <a:t>Tvé srdce všechno slyší a cítí.</a:t>
            </a:r>
            <a:br>
              <a:rPr lang="cs-CZ" i="1" dirty="0"/>
            </a:br>
            <a:r>
              <a:rPr lang="cs-CZ" i="1" dirty="0"/>
              <a:t>Nepřestřihl jsi dosud drát</a:t>
            </a:r>
            <a:br>
              <a:rPr lang="cs-CZ" i="1" dirty="0"/>
            </a:br>
            <a:r>
              <a:rPr lang="cs-CZ" i="1" dirty="0"/>
              <a:t>a v zubech nepřekousl pupeční šňůru.</a:t>
            </a:r>
            <a:br>
              <a:rPr lang="cs-CZ" i="1" dirty="0"/>
            </a:br>
            <a:r>
              <a:rPr lang="cs-CZ" i="1" dirty="0"/>
              <a:t>A život jednou prožitý tak rychle nezhasne.</a:t>
            </a:r>
            <a:br>
              <a:rPr lang="cs-CZ" i="1" dirty="0"/>
            </a:br>
            <a:r>
              <a:rPr lang="cs-CZ" i="1" dirty="0"/>
              <a:t>Doznívá dlouho, bolí, sálá a žhne.</a:t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1305</Words>
  <Application>Microsoft Office PowerPoint</Application>
  <PresentationFormat>Předvádění na obrazovce (4:3)</PresentationFormat>
  <Paragraphs>215</Paragraphs>
  <Slides>26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Prezentace aplikace PowerPoint</vt:lpstr>
      <vt:lpstr>Prezentace aplikace PowerPoint</vt:lpstr>
      <vt:lpstr>LITERATURA 19. A 20. STOLETÍ</vt:lpstr>
      <vt:lpstr>Charakteristika období</vt:lpstr>
      <vt:lpstr>Výtvarné umění</vt:lpstr>
      <vt:lpstr>Čeští malíři a sochaři</vt:lpstr>
      <vt:lpstr>Odraz v literatuře</vt:lpstr>
      <vt:lpstr>Prezentace aplikace PowerPoint</vt:lpstr>
      <vt:lpstr>Vilém Závada: Poslední rozloučení</vt:lpstr>
      <vt:lpstr>Moderní revue</vt:lpstr>
      <vt:lpstr>Světoví autoři</vt:lpstr>
      <vt:lpstr>Arthur Rimbaud</vt:lpstr>
      <vt:lpstr>Prezentace aplikace PowerPoint</vt:lpstr>
      <vt:lpstr>Arthur Rimbaud</vt:lpstr>
      <vt:lpstr>Tvorba</vt:lpstr>
      <vt:lpstr>Čeští autoři</vt:lpstr>
      <vt:lpstr>Prezentace aplikace PowerPoint</vt:lpstr>
      <vt:lpstr>Antonín Sova (1864 – 1928)</vt:lpstr>
      <vt:lpstr>Tvorba - symbolismus</vt:lpstr>
      <vt:lpstr>Kdo vám tak zcuchal tmavé vlasy 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Hrivnova</dc:creator>
  <cp:lastModifiedBy>Hrivnova</cp:lastModifiedBy>
  <cp:revision>29</cp:revision>
  <dcterms:created xsi:type="dcterms:W3CDTF">2013-10-09T12:38:02Z</dcterms:created>
  <dcterms:modified xsi:type="dcterms:W3CDTF">2014-01-22T11:19:48Z</dcterms:modified>
</cp:coreProperties>
</file>