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3"/>
  </p:notesMasterIdLst>
  <p:sldIdLst>
    <p:sldId id="269" r:id="rId2"/>
    <p:sldId id="272" r:id="rId3"/>
    <p:sldId id="256" r:id="rId4"/>
    <p:sldId id="257" r:id="rId5"/>
    <p:sldId id="275" r:id="rId6"/>
    <p:sldId id="261" r:id="rId7"/>
    <p:sldId id="258" r:id="rId8"/>
    <p:sldId id="260" r:id="rId9"/>
    <p:sldId id="262" r:id="rId10"/>
    <p:sldId id="263" r:id="rId11"/>
    <p:sldId id="264" r:id="rId12"/>
    <p:sldId id="265" r:id="rId13"/>
    <p:sldId id="276" r:id="rId14"/>
    <p:sldId id="277" r:id="rId15"/>
    <p:sldId id="266" r:id="rId16"/>
    <p:sldId id="273" r:id="rId17"/>
    <p:sldId id="274" r:id="rId18"/>
    <p:sldId id="268" r:id="rId19"/>
    <p:sldId id="279" r:id="rId20"/>
    <p:sldId id="280" r:id="rId21"/>
    <p:sldId id="281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58DC9-5128-4C06-AE64-8DFD27F43156}" type="datetimeFigureOut">
              <a:rPr lang="cs-CZ" smtClean="0"/>
              <a:t>22.1.2014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765ED-4641-4D62-B627-C34DDCAF0B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8560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laude_Monet,_Impression,_soleil_levant,_1872.jpg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onet_-_Sonnenaufgang_bei_Etretat.jpg?uselang=cs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ommons.wikimedia.org/wiki/File:Monet_-_Regen_bei_Eretat.jpg?uselang=cs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Paul_Verlaine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http://commons.wikimedia.org/wiki/File:Claude_Monet,_Impression,_soleil_levant,_1872.jpg</a:t>
            </a:r>
            <a:r>
              <a:rPr lang="cs-CZ" dirty="0" smtClean="0"/>
              <a:t>  - obr.1</a:t>
            </a:r>
            <a:r>
              <a:rPr lang="cs-CZ" baseline="0" dirty="0" smtClean="0"/>
              <a:t> </a:t>
            </a:r>
            <a:r>
              <a:rPr lang="cs-CZ" dirty="0" smtClean="0"/>
              <a:t>(30.9.2013)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65ED-4641-4D62-B627-C34DDCAF0BE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9643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http://commons.wikimedia.org/wiki/File:Claude_Monet_1899_Nadar.jpg  - obr.2 (30.9.2013)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65ED-4641-4D62-B627-C34DDCAF0BE8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0953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http://commons.wikimedia.org/wiki/File:Monet_-_Sonnenaufgang_bei_Etretat.jpg?uselang=cs</a:t>
            </a:r>
            <a:r>
              <a:rPr lang="cs-CZ" dirty="0" smtClean="0"/>
              <a:t> – obr.3 (30.9.2013)</a:t>
            </a:r>
          </a:p>
          <a:p>
            <a:r>
              <a:rPr lang="cs-CZ" dirty="0" smtClean="0">
                <a:hlinkClick r:id="rId4"/>
              </a:rPr>
              <a:t>http://commons.wikimedia.org/wiki/File:Monet_-_Regen_bei_Eretat.jpg?uselang=cs</a:t>
            </a:r>
            <a:r>
              <a:rPr lang="cs-CZ" dirty="0" smtClean="0"/>
              <a:t> –obr.4 (30.9.2013)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65ED-4641-4D62-B627-C34DDCAF0BE8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6167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http://commons.wikimedia.org/wiki/File:Netsurf17_-_Paul_Verlaine.png</a:t>
            </a:r>
            <a:r>
              <a:rPr lang="cs-CZ" baseline="0" dirty="0" smtClean="0"/>
              <a:t> – obr.5 </a:t>
            </a:r>
            <a:r>
              <a:rPr lang="cs-CZ" dirty="0" smtClean="0"/>
              <a:t>(30.9.2013)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65ED-4641-4D62-B627-C34DDCAF0BE8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9366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http://cs.wikipedia.org/wiki/Paul_Verlaine</a:t>
            </a:r>
            <a:endParaRPr lang="cs-CZ" dirty="0" smtClean="0"/>
          </a:p>
          <a:p>
            <a:r>
              <a:rPr lang="cs-CZ" dirty="0" smtClean="0"/>
              <a:t>Báseň: KOŠŤÁK, J. Literatura 2.díl. Praha : Fortuna, 1997, ISBN</a:t>
            </a:r>
            <a:r>
              <a:rPr lang="cs-CZ" baseline="0" dirty="0" smtClean="0"/>
              <a:t> 80-7168-396-5. </a:t>
            </a:r>
            <a:r>
              <a:rPr lang="cs-CZ" baseline="0" smtClean="0"/>
              <a:t>s.26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65ED-4641-4D62-B627-C34DDCAF0BE8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53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http://commons.wikimedia.org/wiki/File:Sova_portret01.jpg – obr.6 (30.9.2013)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65ED-4641-4D62-B627-C34DDCAF0BE8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5164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45F7-9E50-4148-8905-7CEAEC8EF747}" type="datetimeFigureOut">
              <a:rPr lang="cs-CZ" smtClean="0"/>
              <a:t>22.1.2014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30D6-BEB2-49CE-8F15-3A3B990169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5170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45F7-9E50-4148-8905-7CEAEC8EF747}" type="datetimeFigureOut">
              <a:rPr lang="cs-CZ" smtClean="0"/>
              <a:t>22.1.2014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30D6-BEB2-49CE-8F15-3A3B990169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3338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45F7-9E50-4148-8905-7CEAEC8EF747}" type="datetimeFigureOut">
              <a:rPr lang="cs-CZ" smtClean="0"/>
              <a:t>22.1.2014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30D6-BEB2-49CE-8F15-3A3B990169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3473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45F7-9E50-4148-8905-7CEAEC8EF747}" type="datetimeFigureOut">
              <a:rPr lang="cs-CZ" smtClean="0"/>
              <a:t>22.1.2014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30D6-BEB2-49CE-8F15-3A3B990169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6653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45F7-9E50-4148-8905-7CEAEC8EF747}" type="datetimeFigureOut">
              <a:rPr lang="cs-CZ" smtClean="0"/>
              <a:t>22.1.2014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30D6-BEB2-49CE-8F15-3A3B990169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7271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45F7-9E50-4148-8905-7CEAEC8EF747}" type="datetimeFigureOut">
              <a:rPr lang="cs-CZ" smtClean="0"/>
              <a:t>22.1.2014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30D6-BEB2-49CE-8F15-3A3B990169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8553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45F7-9E50-4148-8905-7CEAEC8EF747}" type="datetimeFigureOut">
              <a:rPr lang="cs-CZ" smtClean="0"/>
              <a:t>22.1.2014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30D6-BEB2-49CE-8F15-3A3B990169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565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45F7-9E50-4148-8905-7CEAEC8EF747}" type="datetimeFigureOut">
              <a:rPr lang="cs-CZ" smtClean="0"/>
              <a:t>22.1.2014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30D6-BEB2-49CE-8F15-3A3B990169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9404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45F7-9E50-4148-8905-7CEAEC8EF747}" type="datetimeFigureOut">
              <a:rPr lang="cs-CZ" smtClean="0"/>
              <a:t>22.1.2014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30D6-BEB2-49CE-8F15-3A3B990169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9403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45F7-9E50-4148-8905-7CEAEC8EF747}" type="datetimeFigureOut">
              <a:rPr lang="cs-CZ" smtClean="0"/>
              <a:t>22.1.2014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30D6-BEB2-49CE-8F15-3A3B990169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2876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45F7-9E50-4148-8905-7CEAEC8EF747}" type="datetimeFigureOut">
              <a:rPr lang="cs-CZ" smtClean="0"/>
              <a:t>22.1.2014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30D6-BEB2-49CE-8F15-3A3B990169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07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845F7-9E50-4148-8905-7CEAEC8EF747}" type="datetimeFigureOut">
              <a:rPr lang="cs-CZ" smtClean="0"/>
              <a:t>22.1.2014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130D6-BEB2-49CE-8F15-3A3B990169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589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51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Claude Monet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Francouzský malíř, který je považován za impresionistu tzv. „tělem i duší“ .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Proslavil se svými cykly, ve kterých </a:t>
            </a:r>
          </a:p>
          <a:p>
            <a:pPr marL="0" indent="0">
              <a:buNone/>
            </a:pPr>
            <a:r>
              <a:rPr lang="cs-CZ" dirty="0" smtClean="0"/>
              <a:t>stejný námět zachycoval v různé denní</a:t>
            </a:r>
          </a:p>
          <a:p>
            <a:pPr marL="0" indent="0">
              <a:buNone/>
            </a:pPr>
            <a:r>
              <a:rPr lang="cs-CZ" dirty="0" smtClean="0"/>
              <a:t>či roční době.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132856"/>
            <a:ext cx="20955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886128" y="5548590"/>
            <a:ext cx="659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</a:t>
            </a:r>
            <a:r>
              <a:rPr lang="cs-CZ" dirty="0" smtClean="0"/>
              <a:t>br.2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246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Západ slunce </a:t>
            </a:r>
            <a:r>
              <a:rPr lang="cs-CZ" dirty="0" err="1" smtClean="0"/>
              <a:t>Etretat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4" y="2643764"/>
            <a:ext cx="4040180" cy="3013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text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Déšť v </a:t>
            </a:r>
            <a:r>
              <a:rPr lang="cs-CZ" dirty="0" err="1" smtClean="0"/>
              <a:t>Etretat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36912"/>
            <a:ext cx="4038972" cy="300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83359" y="5627518"/>
            <a:ext cx="659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</a:t>
            </a:r>
            <a:r>
              <a:rPr lang="cs-CZ" dirty="0" smtClean="0"/>
              <a:t>br.3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44008" y="5603994"/>
            <a:ext cx="659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</a:t>
            </a:r>
            <a:r>
              <a:rPr lang="cs-CZ" dirty="0" smtClean="0"/>
              <a:t>br.4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197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Impresionismus v literatuře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Autorům šlo o sdělení: 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1. bezprostředního subjektivního dojmu;</a:t>
            </a:r>
          </a:p>
          <a:p>
            <a:pPr marL="0" indent="0">
              <a:buNone/>
            </a:pPr>
            <a:r>
              <a:rPr lang="cs-CZ" dirty="0" smtClean="0"/>
              <a:t>2. vyjádření okamžité nálady, neopakovatelné chvíle.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Byly upřednostňovány lyrické žánry.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450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PAUL VERLAINE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Francouzský básník ( 1844 – 1896)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Seznámil se s Rimbaudem,</a:t>
            </a:r>
            <a:r>
              <a:rPr lang="cs-CZ" dirty="0"/>
              <a:t> </a:t>
            </a:r>
            <a:r>
              <a:rPr lang="cs-CZ" dirty="0" smtClean="0"/>
              <a:t>opustil </a:t>
            </a:r>
          </a:p>
          <a:p>
            <a:pPr marL="0" indent="0">
              <a:buNone/>
            </a:pPr>
            <a:r>
              <a:rPr lang="cs-CZ" dirty="0" smtClean="0"/>
              <a:t>rodinu </a:t>
            </a:r>
            <a:r>
              <a:rPr lang="cs-CZ" dirty="0"/>
              <a:t>a začal s ním žít; byl na něm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velmi </a:t>
            </a:r>
            <a:r>
              <a:rPr lang="cs-CZ" dirty="0"/>
              <a:t>závislý a velmi ho obdivoval.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Postupně </a:t>
            </a:r>
            <a:r>
              <a:rPr lang="cs-CZ" dirty="0"/>
              <a:t>propadl tuláctví a </a:t>
            </a:r>
            <a:r>
              <a:rPr lang="cs-CZ" dirty="0" smtClean="0"/>
              <a:t>alkoholu. </a:t>
            </a:r>
          </a:p>
          <a:p>
            <a:pPr marL="0" indent="0">
              <a:buNone/>
            </a:pPr>
            <a:r>
              <a:rPr lang="cs-CZ" dirty="0" smtClean="0"/>
              <a:t>1873 došlo k potyčce s Rimbaudem -rozešli se, </a:t>
            </a:r>
            <a:r>
              <a:rPr lang="cs-CZ" dirty="0"/>
              <a:t>za to byl odsouzen na 2 roky, ve </a:t>
            </a:r>
            <a:r>
              <a:rPr lang="cs-CZ" dirty="0" smtClean="0"/>
              <a:t>vězení</a:t>
            </a:r>
            <a:r>
              <a:rPr lang="cs-CZ" dirty="0"/>
              <a:t> </a:t>
            </a:r>
            <a:r>
              <a:rPr lang="cs-CZ" dirty="0" smtClean="0"/>
              <a:t>prodělal </a:t>
            </a:r>
            <a:r>
              <a:rPr lang="cs-CZ" dirty="0"/>
              <a:t>léčbu, uchýlil se k víře, ale po čase se vrátil ke svému způsobu </a:t>
            </a:r>
            <a:r>
              <a:rPr lang="cs-CZ" dirty="0" smtClean="0"/>
              <a:t>života.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556792"/>
            <a:ext cx="18573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948264" y="4029716"/>
            <a:ext cx="71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</a:t>
            </a:r>
            <a:r>
              <a:rPr lang="cs-CZ" dirty="0" smtClean="0"/>
              <a:t>br. 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872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Báseň Bělostný měsíc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dirty="0" smtClean="0"/>
              <a:t>Toť krásné oko pod závojem,</a:t>
            </a:r>
          </a:p>
          <a:p>
            <a:pPr marL="0" indent="0" algn="ctr">
              <a:buNone/>
            </a:pPr>
            <a:r>
              <a:rPr lang="cs-CZ" dirty="0"/>
              <a:t>p</a:t>
            </a:r>
            <a:r>
              <a:rPr lang="cs-CZ" dirty="0" smtClean="0"/>
              <a:t>olední slunce s chvěním duh,</a:t>
            </a:r>
          </a:p>
          <a:p>
            <a:pPr marL="0" indent="0" algn="ctr">
              <a:buNone/>
            </a:pPr>
            <a:r>
              <a:rPr lang="cs-CZ" dirty="0"/>
              <a:t>p</a:t>
            </a:r>
            <a:r>
              <a:rPr lang="cs-CZ" dirty="0" smtClean="0"/>
              <a:t>odzimní nebe, chladný vzduch,</a:t>
            </a:r>
          </a:p>
          <a:p>
            <a:pPr marL="0" indent="0" algn="ctr">
              <a:buNone/>
            </a:pPr>
            <a:r>
              <a:rPr lang="cs-CZ" dirty="0"/>
              <a:t>v</a:t>
            </a:r>
            <a:r>
              <a:rPr lang="cs-CZ" dirty="0" smtClean="0"/>
              <a:t> němž blýská se to hvězdným rojem.</a:t>
            </a:r>
          </a:p>
          <a:p>
            <a:pPr marL="0" indent="0" algn="ctr">
              <a:buNone/>
            </a:pPr>
            <a:r>
              <a:rPr lang="cs-CZ" dirty="0" smtClean="0"/>
              <a:t>My chceme básnit odstínem,</a:t>
            </a:r>
          </a:p>
          <a:p>
            <a:pPr marL="0" indent="0" algn="ctr">
              <a:buNone/>
            </a:pPr>
            <a:r>
              <a:rPr lang="cs-CZ" dirty="0"/>
              <a:t>n</a:t>
            </a:r>
            <a:r>
              <a:rPr lang="cs-CZ" dirty="0" smtClean="0"/>
              <a:t>ikoli barvou. V odstínu je,</a:t>
            </a:r>
          </a:p>
          <a:p>
            <a:pPr marL="0" indent="0" algn="ctr">
              <a:buNone/>
            </a:pPr>
            <a:r>
              <a:rPr lang="cs-CZ" dirty="0"/>
              <a:t>c</a:t>
            </a:r>
            <a:r>
              <a:rPr lang="cs-CZ" dirty="0" smtClean="0"/>
              <a:t>o lesní rohy zasnubuje</a:t>
            </a:r>
          </a:p>
          <a:p>
            <a:pPr marL="0" indent="0" algn="ctr">
              <a:buNone/>
            </a:pPr>
            <a:r>
              <a:rPr lang="cs-CZ" dirty="0"/>
              <a:t>j</a:t>
            </a:r>
            <a:r>
              <a:rPr lang="cs-CZ" dirty="0" smtClean="0"/>
              <a:t>en flétnám a snu zas je sen.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108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ANTONÍN SOVA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1864 – 1928</a:t>
            </a:r>
          </a:p>
          <a:p>
            <a:r>
              <a:rPr lang="cs-CZ" dirty="0" smtClean="0"/>
              <a:t>Čtenářsky nejpřístupnější a nejsrozumitelnější básník tohoto období.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Každá jeho sbírka je impresionistická a </a:t>
            </a:r>
          </a:p>
          <a:p>
            <a:pPr marL="0" indent="0">
              <a:buNone/>
            </a:pPr>
            <a:r>
              <a:rPr lang="cs-CZ" dirty="0" smtClean="0"/>
              <a:t>     velice senzitivní, upřímná.</a:t>
            </a:r>
          </a:p>
          <a:p>
            <a:endParaRPr lang="cs-CZ" dirty="0" smtClean="0"/>
          </a:p>
          <a:p>
            <a:r>
              <a:rPr lang="cs-CZ" dirty="0" smtClean="0"/>
              <a:t>Mnohé jeho verše jsou intimní.</a:t>
            </a:r>
          </a:p>
          <a:p>
            <a:endParaRPr lang="cs-CZ" dirty="0" smtClean="0"/>
          </a:p>
          <a:p>
            <a:r>
              <a:rPr lang="cs-CZ" dirty="0" smtClean="0"/>
              <a:t>Sova je básníkem podzimu, v jeho verších </a:t>
            </a:r>
          </a:p>
          <a:p>
            <a:pPr marL="0" indent="0">
              <a:buNone/>
            </a:pPr>
            <a:r>
              <a:rPr lang="cs-CZ" dirty="0" smtClean="0"/>
              <a:t>se setkáváme s melancholií a tesknotou.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420888"/>
            <a:ext cx="21431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804248" y="5836793"/>
            <a:ext cx="659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</a:t>
            </a:r>
            <a:r>
              <a:rPr lang="cs-CZ" dirty="0" smtClean="0"/>
              <a:t>br.5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838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Literární tvorba – poezie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Květy intimních nálad (1891)</a:t>
            </a:r>
          </a:p>
          <a:p>
            <a:r>
              <a:rPr lang="cs-CZ" dirty="0" smtClean="0"/>
              <a:t>Z mého kraje (1892)</a:t>
            </a:r>
          </a:p>
          <a:p>
            <a:r>
              <a:rPr lang="cs-CZ" dirty="0" smtClean="0"/>
              <a:t>Soucit a vzdor (1894)</a:t>
            </a:r>
          </a:p>
          <a:p>
            <a:r>
              <a:rPr lang="cs-CZ" dirty="0" smtClean="0"/>
              <a:t>Vybouřené smutky (1897)</a:t>
            </a:r>
          </a:p>
          <a:p>
            <a:r>
              <a:rPr lang="cs-CZ" dirty="0" smtClean="0"/>
              <a:t>Ještě jednou se vrátíme (1900)</a:t>
            </a:r>
          </a:p>
          <a:p>
            <a:r>
              <a:rPr lang="cs-CZ" dirty="0" smtClean="0"/>
              <a:t>Básníkovo jaro (1921)</a:t>
            </a:r>
          </a:p>
          <a:p>
            <a:r>
              <a:rPr lang="cs-CZ" dirty="0" smtClean="0"/>
              <a:t>Drsná láska (1927)</a:t>
            </a:r>
          </a:p>
        </p:txBody>
      </p:sp>
    </p:spTree>
    <p:extLst>
      <p:ext uri="{BB962C8B-B14F-4D97-AF65-F5344CB8AC3E}">
        <p14:creationId xmlns:p14="http://schemas.microsoft.com/office/powerpoint/2010/main" val="16905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Literární tvorba – próza: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Ivův román </a:t>
            </a:r>
          </a:p>
          <a:p>
            <a:r>
              <a:rPr lang="cs-CZ" dirty="0" smtClean="0"/>
              <a:t>Pankrác </a:t>
            </a:r>
            <a:r>
              <a:rPr lang="cs-CZ" dirty="0" err="1" smtClean="0"/>
              <a:t>Budecius</a:t>
            </a:r>
            <a:r>
              <a:rPr lang="cs-CZ" dirty="0" smtClean="0"/>
              <a:t>, kantor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300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Slunce, ó slunce, mohlo by někdy </a:t>
            </a:r>
            <a:r>
              <a:rPr lang="cs-CZ" dirty="0" err="1"/>
              <a:t>zapomníti</a:t>
            </a:r>
            <a:r>
              <a:rPr lang="cs-CZ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 smtClean="0"/>
              <a:t>Na stráních žlutých jeřáby rudě se ještě smějí,</a:t>
            </a:r>
          </a:p>
          <a:p>
            <a:pPr marL="0" indent="0">
              <a:buNone/>
            </a:pPr>
            <a:r>
              <a:rPr lang="cs-CZ" dirty="0"/>
              <a:t>o</a:t>
            </a:r>
            <a:r>
              <a:rPr lang="cs-CZ" dirty="0" smtClean="0"/>
              <a:t>lova tíže však z nehybných mraků na zem padá.</a:t>
            </a:r>
          </a:p>
          <a:p>
            <a:pPr marL="0" indent="0">
              <a:buNone/>
            </a:pPr>
            <a:r>
              <a:rPr lang="cs-CZ" dirty="0" smtClean="0"/>
              <a:t>Chladná a prázdná, němá dolina neradostná,</a:t>
            </a:r>
          </a:p>
          <a:p>
            <a:pPr marL="0" indent="0">
              <a:buNone/>
            </a:pPr>
            <a:r>
              <a:rPr lang="cs-CZ" dirty="0" smtClean="0"/>
              <a:t>Churavá </a:t>
            </a:r>
            <a:r>
              <a:rPr lang="cs-CZ" dirty="0" err="1" smtClean="0"/>
              <a:t>chmouří</a:t>
            </a:r>
            <a:r>
              <a:rPr lang="cs-CZ" dirty="0" smtClean="0"/>
              <a:t> se víc a nezvratně mře a zvadá.</a:t>
            </a:r>
          </a:p>
          <a:p>
            <a:pPr marL="0" indent="0">
              <a:buNone/>
            </a:pPr>
            <a:r>
              <a:rPr lang="cs-CZ" dirty="0" smtClean="0"/>
              <a:t>Žlutě skvrnaté háje vyčnívají v mlhu,</a:t>
            </a:r>
          </a:p>
          <a:p>
            <a:pPr marL="0" indent="0">
              <a:buNone/>
            </a:pPr>
            <a:r>
              <a:rPr lang="cs-CZ" dirty="0" smtClean="0"/>
              <a:t>Jako by zřídlými barvami chválu lásek svých pěly,</a:t>
            </a:r>
          </a:p>
          <a:p>
            <a:pPr marL="0" indent="0">
              <a:buNone/>
            </a:pPr>
            <a:r>
              <a:rPr lang="cs-CZ" dirty="0" smtClean="0"/>
              <a:t>Strávené v radostech síly vybouřené vášně,</a:t>
            </a:r>
          </a:p>
          <a:p>
            <a:pPr marL="0" indent="0">
              <a:buNone/>
            </a:pPr>
            <a:r>
              <a:rPr lang="cs-CZ" dirty="0" smtClean="0"/>
              <a:t>Jako by v mlčícím tichu ozvati se chtěly.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 smtClean="0"/>
              <a:t>Ze srdce prolomit touží se ono mlčící ticho</a:t>
            </a:r>
          </a:p>
          <a:p>
            <a:pPr marL="0" indent="0">
              <a:buNone/>
            </a:pPr>
            <a:r>
              <a:rPr lang="cs-CZ" dirty="0" smtClean="0"/>
              <a:t>Zavřené, děsící, které zdá se, že vesmír hlídá.</a:t>
            </a:r>
          </a:p>
          <a:p>
            <a:pPr marL="0" indent="0">
              <a:buNone/>
            </a:pPr>
            <a:r>
              <a:rPr lang="cs-CZ" dirty="0" smtClean="0"/>
              <a:t>Něco jak vroucnosti ptáče naivně zapíplo v duši,</a:t>
            </a:r>
          </a:p>
          <a:p>
            <a:pPr marL="0" indent="0">
              <a:buNone/>
            </a:pPr>
            <a:r>
              <a:rPr lang="cs-CZ" dirty="0" smtClean="0"/>
              <a:t>Ale umlká záhy, nikde nic neodpovídá.</a:t>
            </a:r>
          </a:p>
          <a:p>
            <a:pPr marL="0" indent="0">
              <a:buNone/>
            </a:pPr>
            <a:r>
              <a:rPr lang="cs-CZ" dirty="0" smtClean="0"/>
              <a:t>V potoku mrtvé tůně bílými oblázky studí,</a:t>
            </a:r>
          </a:p>
          <a:p>
            <a:pPr marL="0" indent="0">
              <a:buNone/>
            </a:pPr>
            <a:r>
              <a:rPr lang="cs-CZ" dirty="0" smtClean="0"/>
              <a:t>Syrová, nevzhledná tráva na bažinách bují.</a:t>
            </a:r>
          </a:p>
          <a:p>
            <a:pPr marL="0" indent="0">
              <a:buNone/>
            </a:pPr>
            <a:r>
              <a:rPr lang="cs-CZ" dirty="0" smtClean="0"/>
              <a:t>Zpožděné, divoké kachny s nataženými krky nad osamělým krajem údery vesel plují.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844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67692" y="1733329"/>
            <a:ext cx="8280771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PROKOP, V. Literatura 19. a počátku 20. století (od romantiků po buřiče). Sokolov: O.K. Soft, 2000. s. 56.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Obrazový materiál je použit z galerie obrázků a klipartů Microsoft Office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8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[Obr.1][cit.2013-09-30].</a:t>
            </a:r>
            <a:r>
              <a:rPr lang="cs-CZ" altLang="cs-CZ" sz="1600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Dostupný pod licencí </a:t>
            </a:r>
            <a:r>
              <a:rPr lang="cs-CZ" altLang="cs-CZ" sz="1600" i="1" dirty="0" err="1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Creative</a:t>
            </a:r>
            <a:r>
              <a:rPr lang="cs-CZ" altLang="cs-CZ" sz="1600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lang="cs-CZ" altLang="cs-CZ" sz="1600" i="1" dirty="0" err="1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Commons</a:t>
            </a:r>
            <a:r>
              <a:rPr lang="cs-CZ" altLang="cs-CZ" sz="1600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r>
              <a:rPr lang="cs-CZ" alt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www: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&lt;http://commons.wikimedia.org/wiki/File:Claude_Monet -Impression_soleil_levant_1872.jpg&gt;.</a:t>
            </a:r>
            <a:endParaRPr lang="cs-CZ" sz="1600" i="1" dirty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02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011010"/>
              </p:ext>
            </p:extLst>
          </p:nvPr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Johana Hřivnová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Jazyk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a jazyková komunikace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Český jazyk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Český jazyk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9.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Literatura 19.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a </a:t>
                      </a: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20.století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Impresionismus v literatuře 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VY_32_INOVACE_36.01.HRI.CJ.9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30. 9. 2013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162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683568" y="474345"/>
            <a:ext cx="777686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10</a:t>
            </a:r>
            <a:endParaRPr lang="cs-CZ" sz="1600" i="1" dirty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Obr.2] [cit.2013-09-30]. </a:t>
            </a:r>
            <a:r>
              <a:rPr lang="cs-CZ" altLang="cs-CZ" sz="1600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</a:t>
            </a:r>
            <a:r>
              <a:rPr lang="cs-CZ" altLang="cs-CZ" sz="1600" i="1" dirty="0" err="1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Creative</a:t>
            </a:r>
            <a:r>
              <a:rPr lang="cs-CZ" altLang="cs-CZ" sz="1600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lang="cs-CZ" altLang="cs-CZ" sz="1600" i="1" dirty="0" err="1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Commons</a:t>
            </a:r>
            <a:r>
              <a:rPr lang="cs-CZ" altLang="cs-CZ" sz="1600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lang="cs-CZ" alt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na </a:t>
            </a:r>
            <a:r>
              <a:rPr lang="cs-CZ" altLang="cs-CZ" sz="1600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www: </a:t>
            </a:r>
            <a:r>
              <a:rPr lang="cs-CZ" alt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&lt;http</a:t>
            </a:r>
            <a:r>
              <a:rPr lang="cs-CZ" altLang="cs-CZ" sz="1600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://</a:t>
            </a:r>
            <a:r>
              <a:rPr lang="cs-CZ" alt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commons.wikimedia.org/wiki/File:Claude_Monet_1899_Nadar.jpg&gt;.</a:t>
            </a:r>
            <a:endParaRPr lang="cs-CZ" sz="1600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11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[Obr.3] [cit.2013-09-30]. Dostupný pod licencí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Creative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Commons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www:&lt;http://commons.wikimedia.org/wiki/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File:Monet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_–_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Sonnenaufgang_bei_Etretat.jpg?uselang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=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cs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&gt;.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11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[Obr.4][cit.2013-09-30]. Dostupný pod licencí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Creative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Commons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www:&lt;http://commons.wikimedia.org/wiki/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File:Monet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_–_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Regen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bei_Etretat.jpg?uselang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=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cs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&gt;.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13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[Obr.5][cit.2013-09-30]. Dostupný pod licencí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Creative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Commons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www:&lt;http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://commons.wikimedia.org/wiki/File:Netsurf17_-_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Paul_Verlaine.png&gt;.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339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332656"/>
            <a:ext cx="813690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15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[Obr.6] [cit.2013-09-30]. Dostupný 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Creatice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Commons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www:&lt;http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://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commons.wikimedia.org/wiki/File:Sova_portret01.jpg&gt;.</a:t>
            </a:r>
            <a:endParaRPr lang="cs-CZ" sz="1600" i="1" dirty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48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LITERATURA 19. A 20. STOLETÍ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IMPRESIONISMUS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824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 období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Druhá polovina 19.století, Francie.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Tento směr nejdříve zasáhl malířství, slovo </a:t>
            </a:r>
            <a:r>
              <a:rPr lang="cs-CZ" dirty="0" err="1" smtClean="0"/>
              <a:t>l´impression</a:t>
            </a:r>
            <a:r>
              <a:rPr lang="cs-CZ" dirty="0" smtClean="0"/>
              <a:t> znamená dojem a umělci si kladli za cíl vylíčit osobní dojmy z pozorovaného předmětu.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1026" name="Picture 2" descr="C:\Program Files (x86)\Microsoft Office\MEDIA\CAGCAT10\j0157763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4567238"/>
            <a:ext cx="1795462" cy="181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19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cs-CZ" dirty="0"/>
              <a:t>Můžeme sledovat odklon od realismu, který se už „vyčerpal“ a neuměl postihnout složitost doby, barvitost lidských pocitů a myšlenek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/>
              <a:t>Docházelo </a:t>
            </a:r>
            <a:r>
              <a:rPr lang="cs-CZ" dirty="0" smtClean="0"/>
              <a:t>k </a:t>
            </a:r>
            <a:r>
              <a:rPr lang="cs-CZ" dirty="0"/>
              <a:t>velkým změnám, které vedly ke katastrofickým představám, chaosu a dezorientaci.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344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 životě lidé vítězilo rychlé životní tempo, mezi obchodníky konkurenční boj – tříštily se dřívější vztahy ve společnosti a narůstaly sociální problémy, které vytvářely klima plné pesimismu a beznaděje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Celkově je toto období spojováno s nejistotou, neklidem, krizí myšlení i kultury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Tento složitý proces ve společnosti tvaruje i literaturu.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01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Odraz v literatuře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Snaha spisovatele vyjádřit ve svém díle odpor ke společnosti, k její morálce a vkusu.</a:t>
            </a:r>
          </a:p>
          <a:p>
            <a:r>
              <a:rPr lang="cs-CZ" u="sng" dirty="0" smtClean="0"/>
              <a:t>V literárních dílech se zdůrazňuje</a:t>
            </a:r>
            <a:r>
              <a:rPr lang="cs-CZ" dirty="0" smtClean="0"/>
              <a:t>:</a:t>
            </a:r>
          </a:p>
          <a:p>
            <a:r>
              <a:rPr lang="cs-CZ" dirty="0" smtClean="0"/>
              <a:t>vnitřní život člověka, </a:t>
            </a:r>
          </a:p>
          <a:p>
            <a:r>
              <a:rPr lang="cs-CZ" dirty="0" smtClean="0"/>
              <a:t>senzibilita, </a:t>
            </a:r>
          </a:p>
          <a:p>
            <a:r>
              <a:rPr lang="cs-CZ" dirty="0" smtClean="0"/>
              <a:t>svoboda jedince – tzv. individualismus,</a:t>
            </a:r>
          </a:p>
          <a:p>
            <a:r>
              <a:rPr lang="cs-CZ" dirty="0"/>
              <a:t>o</a:t>
            </a:r>
            <a:r>
              <a:rPr lang="cs-CZ" dirty="0" smtClean="0"/>
              <a:t>sobité vidění světa,</a:t>
            </a:r>
          </a:p>
          <a:p>
            <a:r>
              <a:rPr lang="cs-CZ" dirty="0"/>
              <a:t>p</a:t>
            </a:r>
            <a:r>
              <a:rPr lang="cs-CZ" dirty="0" smtClean="0"/>
              <a:t>ravdivé vyjádření osobních zkušeností, prožitků, nálad...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119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IMPRESIONISMUS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307038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015700" y="6123375"/>
            <a:ext cx="4794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Claude Monet, </a:t>
            </a:r>
            <a:r>
              <a:rPr lang="cs-CZ" dirty="0" smtClean="0"/>
              <a:t>Imprese, Východ slunce, 1872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403648" y="5754043"/>
            <a:ext cx="659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471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5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Slovo pochází z latiny -  </a:t>
            </a:r>
            <a:r>
              <a:rPr lang="cs-CZ" dirty="0" err="1" smtClean="0"/>
              <a:t>impressio</a:t>
            </a:r>
            <a:r>
              <a:rPr lang="cs-CZ" dirty="0" smtClean="0"/>
              <a:t> = dojem.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Snaha zachytit co nejvěrněji skutečnost.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Impresionisté se soustředili svoji pozornost na jeden okamžik, na atmosféru, dojem.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Celý směr byl pojmenován podle obrazu Clauda Moneta – </a:t>
            </a:r>
            <a:r>
              <a:rPr lang="cs-CZ" dirty="0" err="1" smtClean="0"/>
              <a:t>Impression</a:t>
            </a:r>
            <a:r>
              <a:rPr lang="cs-CZ" dirty="0" smtClean="0"/>
              <a:t>, </a:t>
            </a:r>
            <a:r>
              <a:rPr lang="cs-CZ" dirty="0" err="1" smtClean="0"/>
              <a:t>soleil</a:t>
            </a:r>
            <a:r>
              <a:rPr lang="cs-CZ" dirty="0" smtClean="0"/>
              <a:t> </a:t>
            </a:r>
            <a:r>
              <a:rPr lang="cs-CZ" dirty="0" err="1" smtClean="0"/>
              <a:t>levant</a:t>
            </a:r>
            <a:r>
              <a:rPr lang="cs-CZ" dirty="0" smtClean="0"/>
              <a:t> (Dojem, východ slunce).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466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</TotalTime>
  <Words>1006</Words>
  <Application>Microsoft Office PowerPoint</Application>
  <PresentationFormat>Předvádění na obrazovce (4:3)</PresentationFormat>
  <Paragraphs>194</Paragraphs>
  <Slides>21</Slides>
  <Notes>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Motiv systému Office</vt:lpstr>
      <vt:lpstr>Prezentace aplikace PowerPoint</vt:lpstr>
      <vt:lpstr>Prezentace aplikace PowerPoint</vt:lpstr>
      <vt:lpstr>LITERATURA 19. A 20. STOLETÍ</vt:lpstr>
      <vt:lpstr>Charakteristika období</vt:lpstr>
      <vt:lpstr>Prezentace aplikace PowerPoint</vt:lpstr>
      <vt:lpstr>Prezentace aplikace PowerPoint</vt:lpstr>
      <vt:lpstr>Odraz v literatuře</vt:lpstr>
      <vt:lpstr>IMPRESIONISMUS</vt:lpstr>
      <vt:lpstr>Prezentace aplikace PowerPoint</vt:lpstr>
      <vt:lpstr>Claude Monet</vt:lpstr>
      <vt:lpstr>Prezentace aplikace PowerPoint</vt:lpstr>
      <vt:lpstr>Impresionismus v literatuře</vt:lpstr>
      <vt:lpstr>PAUL VERLAINE</vt:lpstr>
      <vt:lpstr>Báseň Bělostný měsíc</vt:lpstr>
      <vt:lpstr>ANTONÍN SOVA</vt:lpstr>
      <vt:lpstr>Literární tvorba – poezie</vt:lpstr>
      <vt:lpstr>Literární tvorba – próza:</vt:lpstr>
      <vt:lpstr>Slunce, ó slunce, mohlo by někdy zapomníti?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LITERÁRNÍ SMĚRY 90.LET 19.STOLETÍ</dc:title>
  <dc:creator>Hrivnova</dc:creator>
  <cp:lastModifiedBy>Hrivnova</cp:lastModifiedBy>
  <cp:revision>44</cp:revision>
  <dcterms:created xsi:type="dcterms:W3CDTF">2013-09-29T05:48:08Z</dcterms:created>
  <dcterms:modified xsi:type="dcterms:W3CDTF">2014-01-22T11:17:39Z</dcterms:modified>
</cp:coreProperties>
</file>