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  <p:sldMasterId id="2147483864" r:id="rId3"/>
  </p:sldMasterIdLst>
  <p:notesMasterIdLst>
    <p:notesMasterId r:id="rId15"/>
  </p:notesMasterIdLst>
  <p:sldIdLst>
    <p:sldId id="256" r:id="rId4"/>
    <p:sldId id="258" r:id="rId5"/>
    <p:sldId id="294" r:id="rId6"/>
    <p:sldId id="295" r:id="rId7"/>
    <p:sldId id="296" r:id="rId8"/>
    <p:sldId id="297" r:id="rId9"/>
    <p:sldId id="298" r:id="rId10"/>
    <p:sldId id="299" r:id="rId11"/>
    <p:sldId id="264" r:id="rId12"/>
    <p:sldId id="269" r:id="rId13"/>
    <p:sldId id="28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747"/>
    <a:srgbClr val="BF6E0D"/>
    <a:srgbClr val="000000"/>
    <a:srgbClr val="850915"/>
    <a:srgbClr val="952336"/>
    <a:srgbClr val="9E1A30"/>
    <a:srgbClr val="9F3342"/>
    <a:srgbClr val="A3322F"/>
    <a:srgbClr val="C63D3A"/>
    <a:srgbClr val="FF8F8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>
        <p:scale>
          <a:sx n="66" d="100"/>
          <a:sy n="66" d="100"/>
        </p:scale>
        <p:origin x="-145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8D8B7-FD54-4E01-A29C-4CD4AA503784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60C38-1C98-4BF4-A6F8-CDA4DEB408D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hyperlink" Target="http://www.zs-mozartova.cz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Josef_II." TargetMode="External"/><Relationship Id="rId2" Type="http://schemas.openxmlformats.org/officeDocument/2006/relationships/hyperlink" Target="http://cs.wikipedia.org/wiki/Marie_Terezie" TargetMode="Externa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zs-mozartova.cz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5" Type="http://schemas.openxmlformats.org/officeDocument/2006/relationships/hyperlink" Target="http://commons.wikimedia.org/wiki/File:Maria_Theresa,_Queen_of_Hungary.jpeg?uselang=cs" TargetMode="External"/><Relationship Id="rId4" Type="http://schemas.openxmlformats.org/officeDocument/2006/relationships/hyperlink" Target="http://www.zs-mozartova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771800" y="620688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2276872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83568" y="4005064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95536" y="4609003"/>
            <a:ext cx="83529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cs-CZ" sz="160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908720"/>
            <a:ext cx="82089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Strana 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95536" y="2780928"/>
            <a:ext cx="84249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Strana 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4</a:t>
            </a: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95536" y="1484784"/>
            <a:ext cx="849694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[OBR.2][cit.2014-04-21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]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 Dostupný pod licencí 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Creative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Commons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na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WWW: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2"/>
              </a:rPr>
              <a:t>http://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2"/>
              </a:rPr>
              <a:t>cs.wikipedia.org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2"/>
              </a:rPr>
              <a:t>/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2"/>
              </a:rPr>
              <a:t>wiki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2"/>
              </a:rPr>
              <a:t>/Marie_Terezie#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2"/>
              </a:rPr>
              <a:t>mediaviewer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2"/>
              </a:rPr>
              <a:t>/Soubor:Maria_Theresia11.jpg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&gt;.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95536" y="3429000"/>
            <a:ext cx="849694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[OBR.3][cit.2014-04-21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]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 Dostupný pod licencí 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Creative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Commons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na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WWW: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http://cs.wikipedia.org/wiki/Josef_II.#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mediaviewer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/Soubor: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Joseph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_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II.jpg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&gt;.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i="1" dirty="0" smtClean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[OBR.4][cit.2014-04-21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3"/>
              </a:rPr>
              <a:t>http://cs.wikipedia.org/wiki/Josef_II.#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3"/>
              </a:rPr>
              <a:t>mediaviewer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3"/>
              </a:rPr>
              <a:t>/Soubor: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3"/>
              </a:rPr>
              <a:t>Crown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3"/>
              </a:rPr>
              <a:t>_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3"/>
              </a:rPr>
              <a:t>of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3"/>
              </a:rPr>
              <a:t>_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3"/>
              </a:rPr>
              <a:t>Joseph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3"/>
              </a:rPr>
              <a:t>_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3"/>
              </a:rPr>
              <a:t>II.jpg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&gt;.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539552" y="836712"/>
            <a:ext cx="8136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Nečíslovaný obrazový materiál je použit z kolekce programu Microsoft PowerPoint.</a:t>
            </a:r>
            <a:endParaRPr lang="en-US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endParaRPr lang="en-US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lvl="0"/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Andrea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Justová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jeho svět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Vlastivěda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Vlastivěda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4.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České dějiny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Marie Terezie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VY_32_INOVACE_35.20.JUS.VL.4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26. 05. 2014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lna 4"/>
          <p:cNvSpPr/>
          <p:nvPr/>
        </p:nvSpPr>
        <p:spPr>
          <a:xfrm>
            <a:off x="1691680" y="1052736"/>
            <a:ext cx="5976664" cy="1152128"/>
          </a:xfrm>
          <a:prstGeom prst="wave">
            <a:avLst/>
          </a:prstGeom>
          <a:gradFill flip="none" rotWithShape="1">
            <a:gsLst>
              <a:gs pos="0">
                <a:srgbClr val="FF4747">
                  <a:shade val="30000"/>
                  <a:satMod val="115000"/>
                </a:srgbClr>
              </a:gs>
              <a:gs pos="50000">
                <a:srgbClr val="FF4747">
                  <a:shade val="67500"/>
                  <a:satMod val="115000"/>
                </a:srgbClr>
              </a:gs>
              <a:gs pos="100000">
                <a:srgbClr val="FF4747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Algerian" pitchFamily="82" charset="0"/>
              </a:rPr>
              <a:t>Marie  </a:t>
            </a:r>
            <a:r>
              <a:rPr lang="cs-CZ" sz="4000" b="1" dirty="0" err="1" smtClean="0">
                <a:solidFill>
                  <a:schemeClr val="tx1"/>
                </a:solidFill>
                <a:latin typeface="Algerian" pitchFamily="82" charset="0"/>
              </a:rPr>
              <a:t>terezie</a:t>
            </a:r>
            <a:endParaRPr lang="cs-CZ" sz="40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pic>
        <p:nvPicPr>
          <p:cNvPr id="4" name="Obrázek 3" descr="557px-Maria_Theresa,_Queen_of_Hungary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2852936"/>
            <a:ext cx="2952328" cy="3113187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5724128" y="60932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Obr.1</a:t>
            </a:r>
            <a:endParaRPr lang="cs-CZ" dirty="0"/>
          </a:p>
        </p:txBody>
      </p:sp>
    </p:spTree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3131840" y="908720"/>
            <a:ext cx="5760640" cy="1080120"/>
          </a:xfrm>
          <a:prstGeom prst="ellipse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Algerian" pitchFamily="82" charset="0"/>
              </a:rPr>
              <a:t>Marie  </a:t>
            </a:r>
            <a:r>
              <a:rPr lang="cs-CZ" sz="4000" b="1" dirty="0" err="1" smtClean="0">
                <a:solidFill>
                  <a:schemeClr val="tx1"/>
                </a:solidFill>
                <a:latin typeface="Algerian" pitchFamily="82" charset="0"/>
              </a:rPr>
              <a:t>terezie</a:t>
            </a:r>
            <a:endParaRPr lang="cs-CZ" sz="40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563888" y="2420888"/>
            <a:ext cx="5256584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CÍSAŘOVNA  ČESKÁ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POCHÁZELA  Z  RODU  </a:t>
            </a:r>
          </a:p>
          <a:p>
            <a:r>
              <a:rPr lang="cs-CZ" sz="2800" b="1" dirty="0" smtClean="0">
                <a:latin typeface="Algerian" pitchFamily="82" charset="0"/>
              </a:rPr>
              <a:t>      HABSBURKŮ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DCERA  CÍSAŘE  KARLA  VI.</a:t>
            </a:r>
            <a:endParaRPr lang="cs-CZ" sz="2800" b="1" dirty="0">
              <a:latin typeface="Algerian" pitchFamily="82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475656" y="4581128"/>
            <a:ext cx="5904656" cy="95410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Algerian" pitchFamily="82" charset="0"/>
              </a:rPr>
              <a:t> PANOVNÍCI  OKOLNÍCH  ZEMÍ  </a:t>
            </a:r>
          </a:p>
          <a:p>
            <a:pPr algn="ctr"/>
            <a:r>
              <a:rPr lang="cs-CZ" sz="2800" b="1" dirty="0" smtClean="0">
                <a:latin typeface="Algerian" pitchFamily="82" charset="0"/>
              </a:rPr>
              <a:t>SE  CHTĚLI  ŘÍŠE  ZMOCNIT</a:t>
            </a:r>
            <a:endParaRPr lang="cs-CZ" sz="2800" b="1" dirty="0">
              <a:latin typeface="Algerian" pitchFamily="82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339752" y="5877272"/>
            <a:ext cx="4320480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lgerian" pitchFamily="82" charset="0"/>
              </a:rPr>
              <a:t>NEPODAŘILO  SE  JIM  TO</a:t>
            </a:r>
            <a:endParaRPr lang="cs-CZ" sz="2800" b="1" dirty="0">
              <a:latin typeface="Algerian" pitchFamily="82" charset="0"/>
            </a:endParaRPr>
          </a:p>
        </p:txBody>
      </p:sp>
      <p:pic>
        <p:nvPicPr>
          <p:cNvPr id="8" name="Obrázek 7" descr="Maria_Theresia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692696"/>
            <a:ext cx="2426208" cy="36576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9" name="TextovéPole 8"/>
          <p:cNvSpPr txBox="1"/>
          <p:nvPr/>
        </p:nvSpPr>
        <p:spPr>
          <a:xfrm>
            <a:off x="323528" y="43651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Obr.2</a:t>
            </a:r>
            <a:endParaRPr lang="cs-CZ" dirty="0"/>
          </a:p>
        </p:txBody>
      </p:sp>
    </p:spTree>
  </p:cSld>
  <p:clrMapOvr>
    <a:masterClrMapping/>
  </p:clrMapOvr>
  <p:transition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467544" y="764704"/>
            <a:ext cx="5832648" cy="1008112"/>
          </a:xfrm>
          <a:prstGeom prst="ellipse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Algerian" pitchFamily="82" charset="0"/>
              </a:rPr>
              <a:t>MARIE  TEREZIE</a:t>
            </a:r>
            <a:endParaRPr lang="cs-CZ" sz="40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55576" y="1628800"/>
            <a:ext cx="6912768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Algerian" pitchFamily="82" charset="0"/>
              </a:rPr>
              <a:t>PROVEDLA  V  ZEMI  MNOHO  ZMĚN :</a:t>
            </a:r>
            <a:endParaRPr lang="cs-CZ" sz="3200" b="1" dirty="0">
              <a:latin typeface="Algerian" pitchFamily="82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3528" y="2564904"/>
            <a:ext cx="8496944" cy="403187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ROZVOJ  VÝROBY  -  POTRAVINY</a:t>
            </a:r>
          </a:p>
          <a:p>
            <a:r>
              <a:rPr lang="cs-CZ" sz="2800" b="1" dirty="0" smtClean="0">
                <a:latin typeface="Algerian" pitchFamily="82" charset="0"/>
              </a:rPr>
              <a:t>                                        -  ZBRANĚ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OMEZENÍ  MOCI  ŠLECHTY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ULEHČILA  ŽIVOT  PODDANÝM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ROBOTA  -  3 DNY  V  TÝDNU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TRESTY  -  UDĚLOVALY  ŘÁDNÉ  STÁTNÍ  SOUDY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VÝSTAVBA  SILNIC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ZAKLÁDÁNÍ  VELKÝCH  DÍLEN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</a:t>
            </a:r>
            <a:r>
              <a:rPr lang="cs-CZ" sz="3200" b="1" u="sng" dirty="0" smtClean="0">
                <a:latin typeface="Algerian" pitchFamily="82" charset="0"/>
              </a:rPr>
              <a:t>ZAVEDLA  POVINNOU  ŠKOLNÍ  DOCHÁZKU</a:t>
            </a:r>
            <a:endParaRPr lang="cs-CZ" sz="3200" b="1" u="sng" dirty="0">
              <a:latin typeface="Algerian" pitchFamily="82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539552" y="548680"/>
            <a:ext cx="5040560" cy="100811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Algerian" pitchFamily="82" charset="0"/>
              </a:rPr>
              <a:t>JOSEF  II.</a:t>
            </a:r>
            <a:endParaRPr lang="cs-CZ" sz="40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1988840"/>
            <a:ext cx="6624736" cy="26776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NEJSTARŠÍ  SYN  MARIE  TEREZIE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STAL  SE  JEJÍM  SPOLUVLADAŘEM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PO  PŘEVZETÍ  VLÁDY  </a:t>
            </a:r>
          </a:p>
          <a:p>
            <a:r>
              <a:rPr lang="cs-CZ" sz="2800" b="1" dirty="0" smtClean="0">
                <a:latin typeface="Algerian" pitchFamily="82" charset="0"/>
              </a:rPr>
              <a:t>                         </a:t>
            </a:r>
            <a:r>
              <a:rPr lang="cs-CZ" sz="2800" b="1" dirty="0" smtClean="0">
                <a:latin typeface="Algerian" pitchFamily="82" charset="0"/>
              </a:rPr>
              <a:t>           -  </a:t>
            </a:r>
            <a:r>
              <a:rPr lang="cs-CZ" sz="2800" b="1" dirty="0" smtClean="0">
                <a:latin typeface="Algerian" pitchFamily="82" charset="0"/>
              </a:rPr>
              <a:t>POKRAČOVAL</a:t>
            </a:r>
          </a:p>
          <a:p>
            <a:r>
              <a:rPr lang="cs-CZ" sz="2800" b="1" dirty="0" smtClean="0">
                <a:latin typeface="Algerian" pitchFamily="82" charset="0"/>
              </a:rPr>
              <a:t>                              </a:t>
            </a:r>
            <a:r>
              <a:rPr lang="cs-CZ" sz="2800" b="1" dirty="0" smtClean="0">
                <a:latin typeface="Algerian" pitchFamily="82" charset="0"/>
              </a:rPr>
              <a:t>         </a:t>
            </a:r>
            <a:r>
              <a:rPr lang="cs-CZ" sz="2800" b="1" dirty="0" smtClean="0">
                <a:latin typeface="Algerian" pitchFamily="82" charset="0"/>
              </a:rPr>
              <a:t>V  POKROKOVÝCH</a:t>
            </a:r>
          </a:p>
          <a:p>
            <a:r>
              <a:rPr lang="cs-CZ" sz="2800" b="1" dirty="0" smtClean="0">
                <a:latin typeface="Algerian" pitchFamily="82" charset="0"/>
              </a:rPr>
              <a:t>                              </a:t>
            </a:r>
            <a:r>
              <a:rPr lang="cs-CZ" sz="2800" b="1" dirty="0" smtClean="0">
                <a:latin typeface="Algerian" pitchFamily="82" charset="0"/>
              </a:rPr>
              <a:t>         </a:t>
            </a:r>
            <a:r>
              <a:rPr lang="cs-CZ" sz="2800" b="1" dirty="0" smtClean="0">
                <a:latin typeface="Algerian" pitchFamily="82" charset="0"/>
              </a:rPr>
              <a:t>ZMĚNÁCH</a:t>
            </a:r>
            <a:endParaRPr lang="cs-CZ" sz="2800" b="1" dirty="0">
              <a:latin typeface="Algerian" pitchFamily="82" charset="0"/>
            </a:endParaRPr>
          </a:p>
        </p:txBody>
      </p:sp>
      <p:sp>
        <p:nvSpPr>
          <p:cNvPr id="6" name="Vývojový diagram: ukončení 5"/>
          <p:cNvSpPr/>
          <p:nvPr/>
        </p:nvSpPr>
        <p:spPr>
          <a:xfrm>
            <a:off x="2339752" y="4581128"/>
            <a:ext cx="6264696" cy="648072"/>
          </a:xfrm>
          <a:prstGeom prst="flowChartTerminator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Algerian" pitchFamily="82" charset="0"/>
              </a:rPr>
              <a:t>„OSVÍCENSKÝ  PANOVNÍK“</a:t>
            </a:r>
            <a:endParaRPr lang="cs-CZ" sz="36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979712" y="5229200"/>
            <a:ext cx="6912768" cy="1384995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3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3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Algerian" pitchFamily="82" charset="0"/>
              </a:rPr>
              <a:t>„LIDÉ  SE  MUSÍ  OSVÍTIT  VĚDĚNÍM,  ABY  MOHLI  CO  NEJVÍCE  UŽÍVAT  SVÉHO  ROZUMU.“</a:t>
            </a:r>
            <a:endParaRPr lang="cs-CZ" sz="2800" b="1" dirty="0">
              <a:latin typeface="Algerian" pitchFamily="82" charset="0"/>
            </a:endParaRPr>
          </a:p>
        </p:txBody>
      </p:sp>
      <p:pic>
        <p:nvPicPr>
          <p:cNvPr id="8" name="Obrázek 7" descr="220px-Crown_of_Joseph_I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5013176"/>
            <a:ext cx="1296144" cy="1416844"/>
          </a:xfrm>
          <a:prstGeom prst="rect">
            <a:avLst/>
          </a:prstGeom>
        </p:spPr>
      </p:pic>
      <p:pic>
        <p:nvPicPr>
          <p:cNvPr id="9" name="Obrázek 8" descr="Joseph_I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36296" y="548680"/>
            <a:ext cx="1728192" cy="3888432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8279904" y="43651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Obr.3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971600" y="630932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Obr.4</a:t>
            </a:r>
            <a:endParaRPr lang="cs-CZ" dirty="0"/>
          </a:p>
        </p:txBody>
      </p:sp>
    </p:spTree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251520" y="764704"/>
            <a:ext cx="5904656" cy="936104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Algerian" pitchFamily="82" charset="0"/>
              </a:rPr>
              <a:t>CÍSAŘ  JOSEF  II.</a:t>
            </a:r>
            <a:endParaRPr lang="cs-CZ" sz="40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5" name="Vlna 4"/>
          <p:cNvSpPr/>
          <p:nvPr/>
        </p:nvSpPr>
        <p:spPr>
          <a:xfrm>
            <a:off x="5940152" y="1196752"/>
            <a:ext cx="2304256" cy="792088"/>
          </a:xfrm>
          <a:prstGeom prst="wav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Algerian" pitchFamily="82" charset="0"/>
              </a:rPr>
              <a:t>ZMĚNY</a:t>
            </a:r>
            <a:endParaRPr lang="cs-CZ" sz="36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55576" y="2564904"/>
            <a:ext cx="7632848" cy="397031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ZRUŠIL  NEVOLNICTVÍ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VYHLÁSIL  NÁBOŽENSKOU  SVOBODU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PODDANÍ  MOHLI  *  VOLNĚ  SE  STĚHOVAT</a:t>
            </a:r>
          </a:p>
          <a:p>
            <a:r>
              <a:rPr lang="cs-CZ" sz="2800" b="1" dirty="0" smtClean="0">
                <a:latin typeface="Algerian" pitchFamily="82" charset="0"/>
              </a:rPr>
              <a:t>                                      *  VYBRAT  SI   </a:t>
            </a:r>
          </a:p>
          <a:p>
            <a:r>
              <a:rPr lang="cs-CZ" sz="2800" b="1" dirty="0" smtClean="0">
                <a:latin typeface="Algerian" pitchFamily="82" charset="0"/>
              </a:rPr>
              <a:t>                                          SVOBODNĚ  ŘEMESLO</a:t>
            </a:r>
          </a:p>
          <a:p>
            <a:r>
              <a:rPr lang="cs-CZ" sz="2800" b="1" dirty="0" smtClean="0">
                <a:latin typeface="Algerian" pitchFamily="82" charset="0"/>
              </a:rPr>
              <a:t>                                      *   STUDOVAT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 ZŮSTALA  JIM  *  POVINNOST  ROBOTY</a:t>
            </a:r>
          </a:p>
          <a:p>
            <a:r>
              <a:rPr lang="cs-CZ" sz="2800" b="1" dirty="0" smtClean="0">
                <a:latin typeface="Algerian" pitchFamily="82" charset="0"/>
              </a:rPr>
              <a:t>                                    *  ODVÁDĚNÍ  DÁVEK   </a:t>
            </a:r>
          </a:p>
          <a:p>
            <a:r>
              <a:rPr lang="cs-CZ" sz="2800" b="1" dirty="0" smtClean="0">
                <a:latin typeface="Algerian" pitchFamily="82" charset="0"/>
              </a:rPr>
              <a:t>                                        VRCHNOSTI  </a:t>
            </a:r>
            <a:endParaRPr lang="cs-CZ" sz="2800" b="1" dirty="0">
              <a:latin typeface="Algerian" pitchFamily="82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údaje 4"/>
          <p:cNvSpPr/>
          <p:nvPr/>
        </p:nvSpPr>
        <p:spPr>
          <a:xfrm>
            <a:off x="2627784" y="908720"/>
            <a:ext cx="3744416" cy="576064"/>
          </a:xfrm>
          <a:prstGeom prst="flowChartInputOutpu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Algerian" pitchFamily="82" charset="0"/>
              </a:rPr>
              <a:t>NĚMČINA</a:t>
            </a:r>
            <a:endParaRPr lang="cs-CZ" sz="36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796136" y="1196752"/>
            <a:ext cx="2880320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lgerian" pitchFamily="82" charset="0"/>
              </a:rPr>
              <a:t>ÚŘEDNÍ  JAZYK</a:t>
            </a:r>
            <a:endParaRPr lang="cs-CZ" sz="2800" b="1" dirty="0">
              <a:latin typeface="Algerian" pitchFamily="82" charset="0"/>
            </a:endParaRPr>
          </a:p>
        </p:txBody>
      </p:sp>
      <p:sp>
        <p:nvSpPr>
          <p:cNvPr id="7" name="Vlna 6"/>
          <p:cNvSpPr/>
          <p:nvPr/>
        </p:nvSpPr>
        <p:spPr>
          <a:xfrm>
            <a:off x="2123728" y="2492896"/>
            <a:ext cx="4392488" cy="864096"/>
          </a:xfrm>
          <a:prstGeom prst="wav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Algerian" pitchFamily="82" charset="0"/>
              </a:rPr>
              <a:t>ČEŠTÍ  VLASTENCI</a:t>
            </a:r>
            <a:endParaRPr lang="cs-CZ" sz="36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8" name="Násobení 7"/>
          <p:cNvSpPr/>
          <p:nvPr/>
        </p:nvSpPr>
        <p:spPr>
          <a:xfrm>
            <a:off x="3707904" y="1484784"/>
            <a:ext cx="1440160" cy="1152128"/>
          </a:xfrm>
          <a:prstGeom prst="mathMultiply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95536" y="3356992"/>
            <a:ext cx="7992888" cy="181588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VYDÁVALI  KNIHY  V  ČESKÉM  JAZYCE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DO  ČEŠTINY  PŘEKLÁDALI  DÍLA   </a:t>
            </a:r>
          </a:p>
          <a:p>
            <a:r>
              <a:rPr lang="cs-CZ" sz="2800" b="1" dirty="0" smtClean="0">
                <a:latin typeface="Algerian" pitchFamily="82" charset="0"/>
              </a:rPr>
              <a:t>     VÝZNAMNÝCH  SVĚTOVÝCH  SPISOVATELŮ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ČESKÉ  DIVADLO</a:t>
            </a:r>
            <a:endParaRPr lang="cs-CZ" sz="2800" b="1" dirty="0">
              <a:latin typeface="Algerian" pitchFamily="82" charset="0"/>
            </a:endParaRPr>
          </a:p>
        </p:txBody>
      </p:sp>
      <p:sp>
        <p:nvSpPr>
          <p:cNvPr id="11" name="Šipka dolů 10"/>
          <p:cNvSpPr/>
          <p:nvPr/>
        </p:nvSpPr>
        <p:spPr>
          <a:xfrm>
            <a:off x="4355976" y="4725144"/>
            <a:ext cx="576064" cy="864096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ývojový diagram: ukončení 11"/>
          <p:cNvSpPr/>
          <p:nvPr/>
        </p:nvSpPr>
        <p:spPr>
          <a:xfrm>
            <a:off x="1763688" y="5589240"/>
            <a:ext cx="5832648" cy="1080120"/>
          </a:xfrm>
          <a:prstGeom prst="flowChartTerminator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Algerian" pitchFamily="82" charset="0"/>
              </a:rPr>
              <a:t>NOVÉ  OBDOBÍ  NÁRODNÍHO  OBROZENÍ</a:t>
            </a:r>
            <a:endParaRPr lang="cs-CZ" sz="3600" b="1" dirty="0">
              <a:solidFill>
                <a:schemeClr val="tx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1"/>
          <p:cNvSpPr txBox="1">
            <a:spLocks/>
          </p:cNvSpPr>
          <p:nvPr/>
        </p:nvSpPr>
        <p:spPr bwMode="auto">
          <a:xfrm>
            <a:off x="2627784" y="548680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5536" y="2676402"/>
            <a:ext cx="8352928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HARNA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,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J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Obrazy ze starších českých dějin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: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Alter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,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2011. ISBN 978-80-7245-228-6. s.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5</a:t>
            </a:r>
            <a:r>
              <a:rPr lang="en-US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4</a:t>
            </a:r>
            <a:r>
              <a:rPr lang="cs-CZ" sz="1600" i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-57</a:t>
            </a:r>
            <a:r>
              <a:rPr kumimoji="0" lang="cs-CZ" sz="16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Strana 1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 lvl="0"/>
            <a:endParaRPr lang="cs-CZ" sz="1600" i="1" dirty="0" smtClean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95536" y="4941168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[OBR.1][cit.2014-04-21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5"/>
              </a:rPr>
              <a:t>http://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commons.wikimedia.org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5"/>
              </a:rPr>
              <a:t>/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wiki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5"/>
              </a:rPr>
              <a:t>/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File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5"/>
              </a:rPr>
              <a:t>:Maria_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Theresa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5"/>
              </a:rPr>
              <a:t>,_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Queen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5"/>
              </a:rPr>
              <a:t>_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of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5"/>
              </a:rPr>
              <a:t>_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Hungary.jpeg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5"/>
              </a:rPr>
              <a:t>?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uselang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5"/>
              </a:rPr>
              <a:t>=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cs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&gt;.</a:t>
            </a:r>
            <a:endParaRPr lang="cs-CZ" sz="1600" i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3805</TotalTime>
  <Words>405</Words>
  <Application>Microsoft Office PowerPoint</Application>
  <PresentationFormat>Předvádění na obrazovce (4:3)</PresentationFormat>
  <Paragraphs>106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Tok</vt:lpstr>
      <vt:lpstr>Motiv sady Office</vt:lpstr>
      <vt:lpstr>1_Motiv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Andrea Justová</dc:creator>
  <cp:lastModifiedBy>Andrea Justová</cp:lastModifiedBy>
  <cp:revision>389</cp:revision>
  <dcterms:created xsi:type="dcterms:W3CDTF">2014-01-19T19:47:44Z</dcterms:created>
  <dcterms:modified xsi:type="dcterms:W3CDTF">2014-05-30T10:25:09Z</dcterms:modified>
</cp:coreProperties>
</file>