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  <p:sldMasterId id="2147483864" r:id="rId2"/>
  </p:sldMasterIdLst>
  <p:notesMasterIdLst>
    <p:notesMasterId r:id="rId17"/>
  </p:notesMasterIdLst>
  <p:sldIdLst>
    <p:sldId id="256" r:id="rId3"/>
    <p:sldId id="258" r:id="rId4"/>
    <p:sldId id="288" r:id="rId5"/>
    <p:sldId id="289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64" r:id="rId14"/>
    <p:sldId id="269" r:id="rId15"/>
    <p:sldId id="28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3D5E"/>
    <a:srgbClr val="FF9F9F"/>
    <a:srgbClr val="C63D3A"/>
    <a:srgbClr val="000000"/>
    <a:srgbClr val="850915"/>
    <a:srgbClr val="FF4747"/>
    <a:srgbClr val="E6002C"/>
    <a:srgbClr val="FF8F8F"/>
    <a:srgbClr val="740000"/>
    <a:srgbClr val="FF696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D8B7-FD54-4E01-A29C-4CD4AA503784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0C38-1C98-4BF4-A6F8-CDA4DEB40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http://www.zs-mozartova.cz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upload.wikimedia.org/wikipedia/commons/4/43/Musketeers.jpg?uselang=cs" TargetMode="External"/><Relationship Id="rId4" Type="http://schemas.openxmlformats.org/officeDocument/2006/relationships/hyperlink" Target="http://www.zs-mozartova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liska_hlava.jpg?uselang=cs" TargetMode="External"/><Relationship Id="rId2" Type="http://schemas.openxmlformats.org/officeDocument/2006/relationships/hyperlink" Target="http://cs.wikipedia.org/wiki/Bitva_na_B%C3%ADl%C3%A9_ho%C5%99e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cs.wikipedia.org/wiki/T%C5%99icetilet%C3%A1_v%C3%A1lka" TargetMode="External"/><Relationship Id="rId4" Type="http://schemas.openxmlformats.org/officeDocument/2006/relationships/hyperlink" Target="http://cs.wikipedia.org/wiki/Jan_Amos_Komensk%C3%BD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Jan_Kozina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771800" y="620688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276872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3568" y="4005064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soúhelník 1"/>
          <p:cNvSpPr/>
          <p:nvPr/>
        </p:nvSpPr>
        <p:spPr>
          <a:xfrm>
            <a:off x="179512" y="764704"/>
            <a:ext cx="7560840" cy="648072"/>
          </a:xfrm>
          <a:prstGeom prst="parallelogram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lgerian" pitchFamily="82" charset="0"/>
              </a:rPr>
              <a:t>ŽIVOT  V  ČESKÝCH  ZEMÍCH  </a:t>
            </a:r>
            <a:endParaRPr lang="cs-CZ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Kosoúhelník 2"/>
          <p:cNvSpPr/>
          <p:nvPr/>
        </p:nvSpPr>
        <p:spPr>
          <a:xfrm>
            <a:off x="2339752" y="1412776"/>
            <a:ext cx="6804248" cy="720080"/>
          </a:xfrm>
          <a:prstGeom prst="parallelogram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lgerian" pitchFamily="82" charset="0"/>
              </a:rPr>
              <a:t>PO  TŘICETILETÉ  VÁLCE</a:t>
            </a:r>
            <a:endParaRPr lang="cs-CZ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0504" y="2420888"/>
            <a:ext cx="8893496" cy="35394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VELKÝ  ÚBYTEK  OBYVATELSTVA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ŠLECHTA – POTŘEBOVALA  PRACOVNÍ  SÍLY 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NA  OBDĚLÁVÁNÍ  POLÍ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PODDANÍ  -  ZÁKAZ  STĚHOVÁNÍ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-  NESMĚLI  STUDOVAT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-  NESMĚLI  SE  ŽENIT  A  VDÁVAT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BEZ  SVOLENÍ  VRCHNOSTI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-  MUSELI  UZNÁVAT  KATOLICKOU </a:t>
            </a:r>
            <a:r>
              <a:rPr lang="cs-CZ" sz="2800" b="1" dirty="0" smtClean="0">
                <a:latin typeface="Algerian" pitchFamily="82" charset="0"/>
              </a:rPr>
              <a:t>VÍRU     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6" name="Plaketa 5"/>
          <p:cNvSpPr/>
          <p:nvPr/>
        </p:nvSpPr>
        <p:spPr>
          <a:xfrm>
            <a:off x="971600" y="6093296"/>
            <a:ext cx="2808312" cy="620688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lgerian" pitchFamily="82" charset="0"/>
              </a:rPr>
              <a:t>VZPOURY  </a:t>
            </a:r>
            <a:endParaRPr lang="cs-CZ" sz="32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7" name="Šipka dolů 6"/>
          <p:cNvSpPr/>
          <p:nvPr/>
        </p:nvSpPr>
        <p:spPr>
          <a:xfrm rot="20620131">
            <a:off x="1597203" y="5129424"/>
            <a:ext cx="447938" cy="928795"/>
          </a:xfrm>
          <a:prstGeom prst="downArrow">
            <a:avLst>
              <a:gd name="adj1" fmla="val 36976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uložená data 1"/>
          <p:cNvSpPr/>
          <p:nvPr/>
        </p:nvSpPr>
        <p:spPr>
          <a:xfrm>
            <a:off x="323528" y="332656"/>
            <a:ext cx="6048672" cy="792088"/>
          </a:xfrm>
          <a:prstGeom prst="flowChartOnlineStora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lgerian" pitchFamily="82" charset="0"/>
              </a:rPr>
              <a:t>VZPOURA  CHODŮ</a:t>
            </a:r>
            <a:endParaRPr lang="cs-CZ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268760"/>
            <a:ext cx="7920880" cy="267765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NEJZNÁMĚJŠÍ  VZPORA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ODEHRÁLA  SE  NA  ZÁPADNÍCH  HRANICÍCH   </a:t>
            </a:r>
          </a:p>
          <a:p>
            <a:r>
              <a:rPr lang="cs-CZ" sz="2800" b="1" dirty="0" smtClean="0">
                <a:latin typeface="Algerian" pitchFamily="82" charset="0"/>
              </a:rPr>
              <a:t>      ZEMĚ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BYLA  KRUTĚ  POTLAČENA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VÚDCE  -  JAN  SLADKÝ  KOZINA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-  BYL  POPRAVEN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99592" y="4221088"/>
            <a:ext cx="6192688" cy="584775"/>
          </a:xfrm>
          <a:prstGeom prst="rect">
            <a:avLst/>
          </a:prstGeom>
          <a:gradFill flip="none" rotWithShape="1">
            <a:gsLst>
              <a:gs pos="0">
                <a:srgbClr val="FF9F9F">
                  <a:shade val="30000"/>
                  <a:satMod val="115000"/>
                </a:srgbClr>
              </a:gs>
              <a:gs pos="50000">
                <a:srgbClr val="FF9F9F">
                  <a:shade val="67500"/>
                  <a:satMod val="115000"/>
                </a:srgbClr>
              </a:gs>
              <a:gs pos="100000">
                <a:srgbClr val="FF9F9F">
                  <a:shade val="100000"/>
                  <a:satMod val="115000"/>
                </a:srgbClr>
              </a:gs>
            </a:gsLst>
            <a:lin ang="189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Algerian" pitchFamily="82" charset="0"/>
              </a:rPr>
              <a:t>ŠLECHTA  -  ŽILA  V  PŘEPYCHU</a:t>
            </a:r>
            <a:endParaRPr lang="cs-CZ" sz="3200" b="1" dirty="0">
              <a:latin typeface="Algerian" pitchFamily="82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4869160"/>
            <a:ext cx="7848872" cy="181588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JAZYK  -  NĚMČINA – SPOLEČENSKÉ  VRSTVY 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LATINA    -  VZDĚLANCI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ČEŠTINA  -  LIDOVÉ  VRSTVY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        -  ČESKÁ  LITERATURA</a:t>
            </a:r>
            <a:endParaRPr lang="cs-CZ" sz="2800" b="1" dirty="0">
              <a:latin typeface="Algerian" pitchFamily="82" charset="0"/>
            </a:endParaRPr>
          </a:p>
        </p:txBody>
      </p:sp>
      <p:pic>
        <p:nvPicPr>
          <p:cNvPr id="6" name="Obrázek 5" descr="220px-Jan_Vilímek_-_Jan_Sladký_Kozi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2492896"/>
            <a:ext cx="1901056" cy="198767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7" name="TextovéPole 6"/>
          <p:cNvSpPr txBox="1"/>
          <p:nvPr/>
        </p:nvSpPr>
        <p:spPr>
          <a:xfrm>
            <a:off x="8172400" y="4437112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Obr.5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2627784" y="548680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676402"/>
            <a:ext cx="835292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HARNA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J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Obrazy ze starších českých dějin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: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Alter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2011. ISBN 978-80-7245-228-6. s. </a:t>
            </a:r>
            <a:r>
              <a:rPr lang="cs-CZ" sz="1600" i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48-53</a:t>
            </a:r>
            <a:r>
              <a:rPr kumimoji="0" lang="cs-CZ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1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/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3528" y="4970293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[OBR.1][cit.2014-04-21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]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na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WWW: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5"/>
              </a:rPr>
              <a:t>http://upload.wikimedia.org/wikipedia/commons/4/43/Musketeers.jpg?uselang=cs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&gt;.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536" y="4609003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620688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3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256490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4</a:t>
            </a: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OBR.3][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cit.2014-04-21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http://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cs.wikipedia.org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/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wiki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/Bitva_na_B%C3%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ADl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%C3%A9_ho%C5%99e#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mediaviewer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/Soubor: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Schlacht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am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Wei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%C3%9Fen_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Berg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_C-K_063.jpg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4509120"/>
            <a:ext cx="842493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[OBR.4][cit.2014-0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4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-2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1]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3"/>
              </a:rPr>
              <a:t> na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4"/>
              </a:rPr>
              <a:t>http://cs.wikipedia.org/wiki/Jan_Amos_Komensk%C3%BD#mediaviewer/Soubor:Johan_amos_comenius_1592-1671.jpg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95536" y="1196752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[OBR.2][cit.2014-04-21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http://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cs.wikipedia.org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/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wiki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/T%C5%99icetilet%C3%A1_v%C3%A1lka#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mediaviewer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/Soubor:Prager.Fenstersturz.1618.jpg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2636912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3573016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692696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9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600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][cit.2014-0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-2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1]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http://cs.wikipedia.org/wiki/Jan_Kozina#mediaviewer/Soubor:Jan_Vil%C3%ADmek_-_Jan_Sladk%C3%BD_Kozina.jpg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Andrea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Justová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 dějiny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Třicetiletá válka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VY_32_INOVACE_35.18.JUS.VL.4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12.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05. 2014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1187624" y="1412776"/>
            <a:ext cx="7056784" cy="1296144"/>
          </a:xfrm>
          <a:prstGeom prst="horizontalScroll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lgerian" pitchFamily="82" charset="0"/>
              </a:rPr>
              <a:t>TŘICETILETÁ  VÁLKA  1</a:t>
            </a:r>
            <a:endParaRPr lang="cs-CZ" sz="4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pic>
        <p:nvPicPr>
          <p:cNvPr id="3" name="Obrázek 2" descr="800px-Muskete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356992"/>
            <a:ext cx="6948264" cy="2852936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TextovéPole 4"/>
          <p:cNvSpPr txBox="1"/>
          <p:nvPr/>
        </p:nvSpPr>
        <p:spPr>
          <a:xfrm>
            <a:off x="7236296" y="594928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467544" y="764704"/>
            <a:ext cx="5184576" cy="100811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lgerian" pitchFamily="82" charset="0"/>
              </a:rPr>
              <a:t>FERDINAND  II.</a:t>
            </a:r>
            <a:endParaRPr lang="cs-CZ" sz="4000" b="1" dirty="0">
              <a:solidFill>
                <a:schemeClr val="accent2">
                  <a:lumMod val="40000"/>
                  <a:lumOff val="60000"/>
                </a:schemeClr>
              </a:solidFill>
              <a:latin typeface="Algerian" pitchFamily="82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2132856"/>
            <a:ext cx="8640960" cy="27392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3200" b="1" dirty="0" smtClean="0">
                <a:latin typeface="Algerian" pitchFamily="82" charset="0"/>
              </a:rPr>
              <a:t>  </a:t>
            </a:r>
            <a:r>
              <a:rPr lang="cs-CZ" sz="2800" b="1" dirty="0" smtClean="0">
                <a:latin typeface="Algerian" pitchFamily="82" charset="0"/>
              </a:rPr>
              <a:t>ČESKÝ  KRÁL  a  CÍSAŘ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SÍDLIL  VE  VÍDNI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V ČESKÝCH ZEMÍCH  VYBÍRAL PŘEDEVŠÍM DANĚ</a:t>
            </a:r>
          </a:p>
          <a:p>
            <a:r>
              <a:rPr lang="cs-CZ" sz="2800" b="1" dirty="0" smtClean="0">
                <a:latin typeface="Algerian" pitchFamily="82" charset="0"/>
              </a:rPr>
              <a:t>     A NEDBAL  NA  POTŘEBY  OBYVATELSTVA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V  PRAZE  MÍSTO  NĚJ  VLÁDLI  JEHO     </a:t>
            </a:r>
          </a:p>
          <a:p>
            <a:r>
              <a:rPr lang="cs-CZ" sz="2800" b="1" dirty="0" smtClean="0">
                <a:latin typeface="Algerian" pitchFamily="82" charset="0"/>
              </a:rPr>
              <a:t>     ÚŘEDNÍCI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87624" y="5013176"/>
            <a:ext cx="6912768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Algerian" pitchFamily="82" charset="0"/>
              </a:rPr>
              <a:t>PORUŠOVÁNÍ  </a:t>
            </a:r>
          </a:p>
          <a:p>
            <a:pPr algn="ctr"/>
            <a:r>
              <a:rPr lang="cs-CZ" sz="3200" b="1" dirty="0" smtClean="0">
                <a:latin typeface="Algerian" pitchFamily="82" charset="0"/>
              </a:rPr>
              <a:t>STARÝCH  PRÁV  ČESKÝCH  ZEMÍ</a:t>
            </a:r>
            <a:endParaRPr lang="cs-CZ" sz="3200" b="1" dirty="0">
              <a:latin typeface="Algerian" pitchFamily="82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619672" y="6165304"/>
            <a:ext cx="5904656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NESPOKOJENOST  OBYVATELSTVA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9" name="Šipka doprava 8"/>
          <p:cNvSpPr/>
          <p:nvPr/>
        </p:nvSpPr>
        <p:spPr>
          <a:xfrm>
            <a:off x="323528" y="5373216"/>
            <a:ext cx="792088" cy="3600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323528" y="6237312"/>
            <a:ext cx="792088" cy="40466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4283968" y="4365104"/>
            <a:ext cx="360040" cy="57606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412032" y="1781200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980728"/>
            <a:ext cx="6768752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Algerian" pitchFamily="82" charset="0"/>
              </a:rPr>
              <a:t>NESPOKOJENOST  OBYVATELSTVA</a:t>
            </a:r>
            <a:endParaRPr lang="cs-CZ" sz="3200" b="1" dirty="0">
              <a:latin typeface="Algerian" pitchFamily="82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1916832"/>
            <a:ext cx="6552728" cy="35394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ZÁSTUPCI  ČESKÝCH  STAVŮ     </a:t>
            </a:r>
          </a:p>
          <a:p>
            <a:r>
              <a:rPr lang="cs-CZ" sz="2800" b="1" dirty="0" smtClean="0">
                <a:latin typeface="Algerian" pitchFamily="82" charset="0"/>
              </a:rPr>
              <a:t>      </a:t>
            </a:r>
            <a:r>
              <a:rPr lang="cs-CZ" sz="2800" b="1" dirty="0" smtClean="0">
                <a:latin typeface="Algerian" pitchFamily="82" charset="0"/>
              </a:rPr>
              <a:t>                   - </a:t>
            </a:r>
            <a:r>
              <a:rPr lang="cs-CZ" sz="2800" b="1" dirty="0" smtClean="0">
                <a:latin typeface="Algerian" pitchFamily="82" charset="0"/>
              </a:rPr>
              <a:t>ŽÁDALI O NÁPRAVU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PŘI  JEDNÁNÍ  DOŠLO  KE  SPORU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 - </a:t>
            </a:r>
            <a:r>
              <a:rPr lang="cs-CZ" sz="2800" b="1" u="sng" dirty="0" smtClean="0">
                <a:latin typeface="Algerian" pitchFamily="82" charset="0"/>
              </a:rPr>
              <a:t>2. ČESKÁ  DEFENESTRACE</a:t>
            </a:r>
            <a:r>
              <a:rPr lang="cs-CZ" sz="2800" b="1" dirty="0" smtClean="0">
                <a:latin typeface="Algerian" pitchFamily="82" charset="0"/>
              </a:rPr>
              <a:t>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(VYHOZENÍ  DVOU  CÍSAŘSKÝCH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ÚŘEDNÍKŮ  Z  OKNA  </a:t>
            </a:r>
            <a:r>
              <a:rPr lang="cs-CZ" sz="2800" b="1" dirty="0" err="1" smtClean="0">
                <a:latin typeface="Algerian" pitchFamily="82" charset="0"/>
              </a:rPr>
              <a:t>PraŽského</a:t>
            </a:r>
            <a:r>
              <a:rPr lang="cs-CZ" sz="2800" b="1" dirty="0" smtClean="0">
                <a:latin typeface="Algerian" pitchFamily="82" charset="0"/>
              </a:rPr>
              <a:t>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hradu)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</a:t>
            </a:r>
            <a:r>
              <a:rPr lang="cs-CZ" sz="2800" b="1" dirty="0" err="1" smtClean="0">
                <a:latin typeface="Algerian" pitchFamily="82" charset="0"/>
              </a:rPr>
              <a:t>chtĚli</a:t>
            </a:r>
            <a:r>
              <a:rPr lang="cs-CZ" sz="2800" b="1" dirty="0" smtClean="0">
                <a:latin typeface="Algerian" pitchFamily="82" charset="0"/>
              </a:rPr>
              <a:t>  si  zvolit  jiného  krále  </a:t>
            </a:r>
            <a:endParaRPr lang="cs-CZ" sz="2800" b="1" dirty="0">
              <a:latin typeface="Algerian" pitchFamily="82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5517232"/>
            <a:ext cx="8064896" cy="95410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latin typeface="Algerian" pitchFamily="82" charset="0"/>
              </a:rPr>
              <a:t>CísaŘ</a:t>
            </a:r>
            <a:r>
              <a:rPr lang="cs-CZ" sz="2800" b="1" dirty="0" smtClean="0">
                <a:latin typeface="Algerian" pitchFamily="82" charset="0"/>
              </a:rPr>
              <a:t>  vypravil  proti  Českým  </a:t>
            </a:r>
            <a:r>
              <a:rPr lang="cs-CZ" sz="2800" b="1" dirty="0" err="1" smtClean="0">
                <a:latin typeface="Algerian" pitchFamily="82" charset="0"/>
              </a:rPr>
              <a:t>povstalcŮm</a:t>
            </a:r>
            <a:r>
              <a:rPr lang="cs-CZ" sz="2800" b="1" dirty="0" smtClean="0">
                <a:latin typeface="Algerian" pitchFamily="82" charset="0"/>
              </a:rPr>
              <a:t>  vojsko</a:t>
            </a:r>
            <a:endParaRPr lang="cs-CZ" sz="2800" b="1" dirty="0">
              <a:latin typeface="Algerian" pitchFamily="82" charset="0"/>
            </a:endParaRPr>
          </a:p>
        </p:txBody>
      </p:sp>
      <p:pic>
        <p:nvPicPr>
          <p:cNvPr id="9" name="Obrázek 8" descr="300px-Prager.Fenstersturz.16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1916832"/>
            <a:ext cx="1872208" cy="3456384"/>
          </a:xfrm>
          <a:prstGeom prst="rect">
            <a:avLst/>
          </a:prstGeom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TextovéPole 9"/>
          <p:cNvSpPr txBox="1"/>
          <p:nvPr/>
        </p:nvSpPr>
        <p:spPr>
          <a:xfrm>
            <a:off x="8351912" y="53732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vojový diagram: uložená data 3"/>
          <p:cNvSpPr/>
          <p:nvPr/>
        </p:nvSpPr>
        <p:spPr>
          <a:xfrm>
            <a:off x="0" y="836712"/>
            <a:ext cx="8352928" cy="864096"/>
          </a:xfrm>
          <a:prstGeom prst="flowChartOnlineStorage">
            <a:avLst/>
          </a:prstGeom>
          <a:solidFill>
            <a:srgbClr val="C63D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lgerian" pitchFamily="82" charset="0"/>
              </a:rPr>
              <a:t>BITVA  NA  BÍLÉ  HOŘE</a:t>
            </a:r>
            <a:endParaRPr lang="cs-CZ" sz="4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2060848"/>
            <a:ext cx="5832648" cy="26776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ROKU  1620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STŘET  VOJSKA  ČESKÝCH  </a:t>
            </a:r>
          </a:p>
          <a:p>
            <a:r>
              <a:rPr lang="cs-CZ" sz="2800" b="1" dirty="0" smtClean="0">
                <a:latin typeface="Algerian" pitchFamily="82" charset="0"/>
              </a:rPr>
              <a:t>      PÁNŮ  S  CÍSAŘSKÝMI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BITVA  TRVALA  JEN  DVĚ  </a:t>
            </a:r>
          </a:p>
          <a:p>
            <a:r>
              <a:rPr lang="cs-CZ" sz="2800" b="1" dirty="0" smtClean="0">
                <a:latin typeface="Algerian" pitchFamily="82" charset="0"/>
              </a:rPr>
              <a:t>      HODINY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CÍSAŘSKÉ  VOJSKO  ZVÍTĚZILO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4941168"/>
            <a:ext cx="8136904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Algerian" pitchFamily="82" charset="0"/>
              </a:rPr>
              <a:t>ČEŠTÍ  PÁNI – ŽÁDALI  CÍSAŘE  O  MILOST</a:t>
            </a:r>
            <a:endParaRPr lang="cs-CZ" sz="3200" b="1" dirty="0">
              <a:latin typeface="Algerian" pitchFamily="82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55576" y="5733256"/>
            <a:ext cx="763284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Algerian" pitchFamily="82" charset="0"/>
              </a:rPr>
              <a:t>CÍSAŘ  </a:t>
            </a:r>
          </a:p>
          <a:p>
            <a:pPr algn="ctr"/>
            <a:r>
              <a:rPr lang="cs-CZ" sz="2800" b="1" dirty="0" smtClean="0">
                <a:latin typeface="Algerian" pitchFamily="82" charset="0"/>
              </a:rPr>
              <a:t>JIM  </a:t>
            </a:r>
            <a:r>
              <a:rPr lang="cs-CZ" sz="2800" b="1" u="sng" dirty="0" smtClean="0">
                <a:latin typeface="Algerian" pitchFamily="82" charset="0"/>
              </a:rPr>
              <a:t>NEVYHOVĚL</a:t>
            </a:r>
            <a:r>
              <a:rPr lang="cs-CZ" sz="2800" b="1" dirty="0" smtClean="0">
                <a:latin typeface="Algerian" pitchFamily="82" charset="0"/>
              </a:rPr>
              <a:t>  A  KRUTĚ  JE  </a:t>
            </a:r>
            <a:r>
              <a:rPr lang="cs-CZ" sz="2800" b="1" u="sng" dirty="0" smtClean="0">
                <a:latin typeface="Algerian" pitchFamily="82" charset="0"/>
              </a:rPr>
              <a:t>POTRESTAL</a:t>
            </a:r>
            <a:endParaRPr lang="cs-CZ" sz="2800" b="1" u="sng" dirty="0">
              <a:latin typeface="Algerian" pitchFamily="82" charset="0"/>
            </a:endParaRPr>
          </a:p>
        </p:txBody>
      </p:sp>
      <p:pic>
        <p:nvPicPr>
          <p:cNvPr id="8" name="Obrázek 7" descr="350px-Schlacht_am_Weißen_Berg_C-K_06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1772816"/>
            <a:ext cx="2664296" cy="28194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9" name="TextovéPole 8"/>
          <p:cNvSpPr txBox="1"/>
          <p:nvPr/>
        </p:nvSpPr>
        <p:spPr>
          <a:xfrm>
            <a:off x="8279904" y="45091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251520" y="1052736"/>
            <a:ext cx="7200800" cy="9361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lgerian" pitchFamily="82" charset="0"/>
              </a:rPr>
              <a:t>TREST  CÍSAŘE  FERDINANDA  II.</a:t>
            </a:r>
            <a:endParaRPr lang="cs-CZ" sz="36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6" name="Blesk 5"/>
          <p:cNvSpPr/>
          <p:nvPr/>
        </p:nvSpPr>
        <p:spPr>
          <a:xfrm>
            <a:off x="4967536" y="0"/>
            <a:ext cx="4176464" cy="1800200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2420888"/>
            <a:ext cx="8640960" cy="39703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DAL  POPRAVIT  27  VŮDCŮ  ČESKÉHO   </a:t>
            </a:r>
          </a:p>
          <a:p>
            <a:r>
              <a:rPr lang="cs-CZ" sz="2800" b="1" dirty="0" smtClean="0">
                <a:latin typeface="Algerian" pitchFamily="82" charset="0"/>
              </a:rPr>
              <a:t>      POVSTÁNÍ  V  PRAZE  NA  STAROMĚSTSKÉM  </a:t>
            </a:r>
          </a:p>
          <a:p>
            <a:r>
              <a:rPr lang="cs-CZ" sz="2800" b="1" dirty="0" smtClean="0">
                <a:latin typeface="Algerian" pitchFamily="82" charset="0"/>
              </a:rPr>
              <a:t>      NÁMĚSTÍ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JEJICH  RODINÁM  SEBRAL  VŠECHEN  </a:t>
            </a:r>
            <a:r>
              <a:rPr lang="cs-CZ" sz="2800" b="1" dirty="0" smtClean="0">
                <a:latin typeface="Algerian" pitchFamily="82" charset="0"/>
              </a:rPr>
              <a:t>MAJETEK  </a:t>
            </a:r>
            <a:endParaRPr lang="cs-CZ" sz="2800" b="1" dirty="0" smtClean="0">
              <a:latin typeface="Algerian" pitchFamily="82" charset="0"/>
            </a:endParaRP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V  ČECHÁCH  A  NA  MORAVĚ  POVOLIL  JEDINÉ   </a:t>
            </a:r>
          </a:p>
          <a:p>
            <a:r>
              <a:rPr lang="cs-CZ" sz="2800" b="1" dirty="0" smtClean="0">
                <a:latin typeface="Algerian" pitchFamily="82" charset="0"/>
              </a:rPr>
              <a:t>      NÁBOŽENSTVÍ  </a:t>
            </a:r>
            <a:r>
              <a:rPr lang="cs-CZ" sz="2800" b="1" u="sng" dirty="0" smtClean="0">
                <a:latin typeface="Algerian" pitchFamily="82" charset="0"/>
              </a:rPr>
              <a:t>VYZNÁNÍ  KATOLICKÉ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MNOHO  LIDÍ  SE  ODSTĚHOVALO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MAJETEK  PŘIDĚLIL  SVÝM  VĚRNÝM  (CIZÍM   </a:t>
            </a:r>
          </a:p>
          <a:p>
            <a:r>
              <a:rPr lang="cs-CZ" sz="2800" b="1" dirty="0" smtClean="0">
                <a:latin typeface="Algerian" pitchFamily="82" charset="0"/>
              </a:rPr>
              <a:t>      ŠLECHTICŮM)</a:t>
            </a:r>
            <a:endParaRPr lang="cs-CZ" sz="2800" b="1" dirty="0">
              <a:latin typeface="Algerian" pitchFamily="82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osoúhelník 3"/>
          <p:cNvSpPr/>
          <p:nvPr/>
        </p:nvSpPr>
        <p:spPr>
          <a:xfrm>
            <a:off x="1043608" y="836712"/>
            <a:ext cx="6768752" cy="792088"/>
          </a:xfrm>
          <a:prstGeom prst="parallelogram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lgerian" pitchFamily="82" charset="0"/>
              </a:rPr>
              <a:t>TŘICETILETÁ  VÁLKA</a:t>
            </a:r>
            <a:endParaRPr lang="cs-CZ" sz="4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7776864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TRVALA  30  LET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PUSTOŠILA  ROZSÁHLÉ  KRAJINY  STŘEDNÍ</a:t>
            </a:r>
          </a:p>
          <a:p>
            <a:r>
              <a:rPr lang="cs-CZ" sz="2800" b="1" dirty="0" smtClean="0">
                <a:latin typeface="Algerian" pitchFamily="82" charset="0"/>
              </a:rPr>
              <a:t>      EVROPY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ZPOČÁTKU – BOJ  HABSBURKŮ  PROTI   </a:t>
            </a:r>
          </a:p>
          <a:p>
            <a:r>
              <a:rPr lang="cs-CZ" sz="2800" b="1" dirty="0" smtClean="0">
                <a:latin typeface="Algerian" pitchFamily="82" charset="0"/>
              </a:rPr>
              <a:t>     ČECHŮM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POZDĚJI – BOJE  I  V  JINÝCH  ZEMÍCH  </a:t>
            </a:r>
          </a:p>
          <a:p>
            <a:r>
              <a:rPr lang="cs-CZ" sz="2800" b="1" dirty="0" smtClean="0">
                <a:latin typeface="Algerian" pitchFamily="82" charset="0"/>
              </a:rPr>
              <a:t>     (UHRY, NĚMECKO)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NAKONEC  SKONČILA  BEZ  VÍTĚZŮ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HABSBURKOVÉ  SI  UDRŽELI  VLÁDU  VE   </a:t>
            </a:r>
          </a:p>
          <a:p>
            <a:r>
              <a:rPr lang="cs-CZ" sz="2800" b="1" dirty="0" smtClean="0">
                <a:latin typeface="Algerian" pitchFamily="82" charset="0"/>
              </a:rPr>
              <a:t>      VŠECH  ZEMÍCH  SVÉ  ŘÍŠE </a:t>
            </a:r>
            <a:endParaRPr lang="cs-CZ" sz="2800" b="1" dirty="0">
              <a:latin typeface="Algerian" pitchFamily="82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vojový diagram: ukončení 3"/>
          <p:cNvSpPr/>
          <p:nvPr/>
        </p:nvSpPr>
        <p:spPr>
          <a:xfrm>
            <a:off x="1403648" y="836712"/>
            <a:ext cx="6336704" cy="864096"/>
          </a:xfrm>
          <a:prstGeom prst="flowChartTerminator">
            <a:avLst/>
          </a:prstGeom>
          <a:solidFill>
            <a:srgbClr val="D73D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lgerian" pitchFamily="82" charset="0"/>
              </a:rPr>
              <a:t>JAN  AMOS  KOMENSKÝ</a:t>
            </a:r>
            <a:endParaRPr lang="cs-CZ" sz="40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5" name="Slunce 4"/>
          <p:cNvSpPr/>
          <p:nvPr/>
        </p:nvSpPr>
        <p:spPr>
          <a:xfrm>
            <a:off x="6948264" y="332656"/>
            <a:ext cx="1656184" cy="1224136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Mrak 5"/>
          <p:cNvSpPr/>
          <p:nvPr/>
        </p:nvSpPr>
        <p:spPr>
          <a:xfrm>
            <a:off x="7631832" y="1052736"/>
            <a:ext cx="1512168" cy="115212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95536" y="2204864"/>
            <a:ext cx="8424936" cy="31085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JEDEN  Z  NEJVĚTŠÍCH  UČENCŮ  SVÉ  DOBY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PŘEMÝŠLEL  -  JAK  ZLEPŠIT  VÝCHOVU  DĚTÍ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                         -  JAK   LÉPE  VYUČOVAT  VE   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        ŠLOLÁCH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ODEŠEL  DO  ZAHRANIČÍ  (POLSKÉHO  LEŠNA),</a:t>
            </a:r>
          </a:p>
          <a:p>
            <a:r>
              <a:rPr lang="cs-CZ" sz="2800" b="1" dirty="0" smtClean="0">
                <a:latin typeface="Algerian" pitchFamily="82" charset="0"/>
              </a:rPr>
              <a:t>      KDE  UČIL  A  PSAL  KNIHY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lgerian" pitchFamily="82" charset="0"/>
              </a:rPr>
              <a:t>   JE  NAZÝVÁN  „</a:t>
            </a:r>
            <a:r>
              <a:rPr lang="cs-CZ" sz="2800" b="1" u="sng" dirty="0" smtClean="0">
                <a:latin typeface="Algerian" pitchFamily="82" charset="0"/>
              </a:rPr>
              <a:t>UČITELEM  NÁRODŮ“</a:t>
            </a:r>
            <a:endParaRPr lang="cs-CZ" sz="2800" b="1" u="sng" dirty="0">
              <a:latin typeface="Algerian" pitchFamily="82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547664" y="5661248"/>
            <a:ext cx="5832648" cy="95410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Algerian" pitchFamily="82" charset="0"/>
              </a:rPr>
              <a:t>JEHO  </a:t>
            </a:r>
            <a:r>
              <a:rPr lang="cs-CZ" sz="2800" b="1" dirty="0" err="1" smtClean="0">
                <a:latin typeface="Algerian" pitchFamily="82" charset="0"/>
              </a:rPr>
              <a:t>DÍLo</a:t>
            </a:r>
            <a:r>
              <a:rPr lang="cs-CZ" sz="2800" b="1" dirty="0" smtClean="0">
                <a:latin typeface="Algerian" pitchFamily="82" charset="0"/>
              </a:rPr>
              <a:t>:     </a:t>
            </a:r>
            <a:r>
              <a:rPr lang="cs-CZ" sz="2800" b="1" dirty="0" err="1" smtClean="0">
                <a:latin typeface="Algerian" pitchFamily="82" charset="0"/>
              </a:rPr>
              <a:t>SvĚT</a:t>
            </a:r>
            <a:r>
              <a:rPr lang="cs-CZ" sz="2800" b="1" dirty="0" smtClean="0">
                <a:latin typeface="Algerian" pitchFamily="82" charset="0"/>
              </a:rPr>
              <a:t>  v  obrazech</a:t>
            </a:r>
          </a:p>
          <a:p>
            <a:r>
              <a:rPr lang="cs-CZ" sz="2800" b="1" dirty="0" smtClean="0">
                <a:latin typeface="Algerian" pitchFamily="82" charset="0"/>
              </a:rPr>
              <a:t>                          orbis  </a:t>
            </a:r>
            <a:r>
              <a:rPr lang="cs-CZ" sz="2800" b="1" dirty="0" err="1" smtClean="0">
                <a:latin typeface="Algerian" pitchFamily="82" charset="0"/>
              </a:rPr>
              <a:t>pictus</a:t>
            </a:r>
            <a:r>
              <a:rPr lang="cs-CZ" sz="2800" b="1" dirty="0" smtClean="0">
                <a:latin typeface="Algerian" pitchFamily="82" charset="0"/>
              </a:rPr>
              <a:t>, …</a:t>
            </a:r>
            <a:endParaRPr lang="cs-CZ" sz="2800" b="1" dirty="0">
              <a:latin typeface="Algerian" pitchFamily="82" charset="0"/>
            </a:endParaRPr>
          </a:p>
        </p:txBody>
      </p:sp>
      <p:pic>
        <p:nvPicPr>
          <p:cNvPr id="9" name="Obrázek 8" descr="225px-Johan_amos_comenius_1592-167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60648"/>
            <a:ext cx="1152128" cy="187220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971600" y="18448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Obr.4</a:t>
            </a:r>
            <a:endParaRPr lang="cs-CZ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3778</TotalTime>
  <Words>630</Words>
  <Application>Microsoft Office PowerPoint</Application>
  <PresentationFormat>Předvádění na obrazovce (4:3)</PresentationFormat>
  <Paragraphs>150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Tok</vt:lpstr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Justová</dc:creator>
  <cp:lastModifiedBy>Andrea Justová</cp:lastModifiedBy>
  <cp:revision>379</cp:revision>
  <dcterms:created xsi:type="dcterms:W3CDTF">2014-01-19T19:47:44Z</dcterms:created>
  <dcterms:modified xsi:type="dcterms:W3CDTF">2014-05-30T09:38:40Z</dcterms:modified>
</cp:coreProperties>
</file>