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notesMasterIdLst>
    <p:notesMasterId r:id="rId21"/>
  </p:notesMasterIdLst>
  <p:sldIdLst>
    <p:sldId id="256" r:id="rId3"/>
    <p:sldId id="258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64" r:id="rId17"/>
    <p:sldId id="269" r:id="rId18"/>
    <p:sldId id="280" r:id="rId19"/>
    <p:sldId id="29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9D3"/>
    <a:srgbClr val="A53960"/>
    <a:srgbClr val="000000"/>
    <a:srgbClr val="DCDC34"/>
    <a:srgbClr val="FF4747"/>
    <a:srgbClr val="E6002C"/>
    <a:srgbClr val="850915"/>
    <a:srgbClr val="3963A1"/>
    <a:srgbClr val="740000"/>
    <a:srgbClr val="FF9F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8566" autoAdjust="0"/>
  </p:normalViewPr>
  <p:slideViewPr>
    <p:cSldViewPr>
      <p:cViewPr>
        <p:scale>
          <a:sx n="75" d="100"/>
          <a:sy n="75" d="100"/>
        </p:scale>
        <p:origin x="-123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8D8B7-FD54-4E01-A29C-4CD4AA503784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60C38-1C98-4BF4-A6F8-CDA4DEB408D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713DA-D010-492A-950D-BE74A0C7E430}" type="datetimeFigureOut">
              <a:rPr lang="cs-CZ" smtClean="0"/>
              <a:pPr/>
              <a:t>30.5.2014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://www.zs-mozartova.c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cs.wikipedia.org/wiki/Jagellonci" TargetMode="External"/><Relationship Id="rId4" Type="http://schemas.openxmlformats.org/officeDocument/2006/relationships/hyperlink" Target="http://www.zs-mozartova.c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Vladislavsk%C3%BD_s%C3%A1l" TargetMode="External"/><Relationship Id="rId2" Type="http://schemas.openxmlformats.org/officeDocument/2006/relationships/hyperlink" Target="http://cs.wikipedia.org/wiki/Vladislav_Jagellonsk%C3%BD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cs.wikipedia.org/wiki/Pra%C5%A1n%C3%A1_br%C3%A1na" TargetMode="External"/><Relationship Id="rId4" Type="http://schemas.openxmlformats.org/officeDocument/2006/relationships/hyperlink" Target="http://cs.wikipedia.org/wiki/Habsburkov%C3%A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Ferdinand_I._Habsbursk%C3%BD" TargetMode="External"/><Relationship Id="rId2" Type="http://schemas.openxmlformats.org/officeDocument/2006/relationships/hyperlink" Target="http://cs.wikipedia.org/wiki/Chr%C3%A1m_svat%C3%A9_Barbory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commons.wikimedia.org/wiki/File:Praha,_Univerzita_Karlova_(1).jpg?uselang=cs" TargetMode="External"/><Relationship Id="rId4" Type="http://schemas.openxmlformats.org/officeDocument/2006/relationships/hyperlink" Target="http://commons.wikimedia.org/wiki/File:Praha,_Star%C3%A9_M%C4%9Bsto,_Univerzita_Karlova_II_EX.JPG?uselang=c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Johannes_Gutenberg" TargetMode="External"/><Relationship Id="rId2" Type="http://schemas.openxmlformats.org/officeDocument/2006/relationships/hyperlink" Target="http://cs.wikipedia.org/wiki/Knihtisk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cs.wikipedia.org/wiki/Rudolf_II.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zs-mozartova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10" Type="http://schemas.openxmlformats.org/officeDocument/2006/relationships/image" Target="../media/image31.gi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771800" y="620688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276872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3568" y="4005064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ývojový diagram: zobrazení 1"/>
          <p:cNvSpPr/>
          <p:nvPr/>
        </p:nvSpPr>
        <p:spPr>
          <a:xfrm>
            <a:off x="1979712" y="836712"/>
            <a:ext cx="4752528" cy="864096"/>
          </a:xfrm>
          <a:prstGeom prst="flowChartDisplay">
            <a:avLst/>
          </a:prstGeom>
          <a:solidFill>
            <a:srgbClr val="FF4747"/>
          </a:solidFill>
          <a:ln w="762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Algerian" pitchFamily="82" charset="0"/>
              </a:rPr>
              <a:t>VZDĚLANOST</a:t>
            </a:r>
            <a:endParaRPr lang="cs-CZ" sz="36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2348880"/>
            <a:ext cx="5040560" cy="14465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cs-CZ" sz="3200" b="1" u="sng" dirty="0" smtClean="0">
                <a:latin typeface="Algerian" pitchFamily="82" charset="0"/>
              </a:rPr>
              <a:t>PRAŽSKÁ  UNIVERZITA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 ÚPADEK  PO  HUSITSKÝCH  </a:t>
            </a:r>
          </a:p>
          <a:p>
            <a:r>
              <a:rPr lang="cs-CZ" sz="2800" b="1" dirty="0" smtClean="0">
                <a:latin typeface="Algerian" pitchFamily="82" charset="0"/>
              </a:rPr>
              <a:t>       VÁLKÁCH</a:t>
            </a:r>
            <a:endParaRPr lang="cs-CZ" sz="2800" b="1" dirty="0">
              <a:latin typeface="Algerian" pitchFamily="82" charset="0"/>
            </a:endParaRPr>
          </a:p>
        </p:txBody>
      </p:sp>
      <p:pic>
        <p:nvPicPr>
          <p:cNvPr id="6" name="Obrázek 5" descr="235px-Charles-University-symbol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229200"/>
            <a:ext cx="1440160" cy="1302271"/>
          </a:xfrm>
          <a:prstGeom prst="rect">
            <a:avLst/>
          </a:prstGeom>
        </p:spPr>
      </p:pic>
      <p:pic>
        <p:nvPicPr>
          <p:cNvPr id="5" name="Obrázek 4" descr="800px-Praha,_Univerzita_Karlova_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916832"/>
            <a:ext cx="2664296" cy="30963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ovéPole 6"/>
          <p:cNvSpPr txBox="1"/>
          <p:nvPr/>
        </p:nvSpPr>
        <p:spPr>
          <a:xfrm>
            <a:off x="4355976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Obr.8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56376" y="47971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Obr.9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24328" y="64533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Obr.10</a:t>
            </a:r>
            <a:endParaRPr lang="cs-CZ" dirty="0"/>
          </a:p>
        </p:txBody>
      </p:sp>
      <p:pic>
        <p:nvPicPr>
          <p:cNvPr id="10" name="Obrázek 9" descr="800px-Praha,_Staré_Město,_Univerzita_Karlova_II_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4437112"/>
            <a:ext cx="3528392" cy="194421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836712"/>
            <a:ext cx="7344816" cy="280076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lgerian" pitchFamily="82" charset="0"/>
              </a:rPr>
              <a:t>MĚSTSKÉ  ŠKOLY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DŮLEŽITÉ  PRO  ROZVOJ  VŠEOBECNÉ  </a:t>
            </a:r>
          </a:p>
          <a:p>
            <a:r>
              <a:rPr lang="cs-CZ" sz="2800" b="1" dirty="0" smtClean="0">
                <a:latin typeface="Algerian" pitchFamily="82" charset="0"/>
              </a:rPr>
              <a:t>      VZDĚLANOSTI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POSKYTOVALY </a:t>
            </a:r>
            <a:r>
              <a:rPr lang="cs-CZ" sz="2800" b="1" dirty="0" smtClean="0">
                <a:latin typeface="Algerian" pitchFamily="82" charset="0"/>
              </a:rPr>
              <a:t> VZDĚLANOST  </a:t>
            </a:r>
            <a:r>
              <a:rPr lang="cs-CZ" sz="2800" b="1" dirty="0" smtClean="0">
                <a:latin typeface="Algerian" pitchFamily="82" charset="0"/>
              </a:rPr>
              <a:t>HLAVNĚ</a:t>
            </a:r>
          </a:p>
          <a:p>
            <a:r>
              <a:rPr lang="cs-CZ" sz="2800" b="1" dirty="0" smtClean="0">
                <a:latin typeface="Algerian" pitchFamily="82" charset="0"/>
              </a:rPr>
              <a:t>      BUDOUCÍM  -  ŘEMESLNÍKŮM</a:t>
            </a:r>
          </a:p>
          <a:p>
            <a:r>
              <a:rPr lang="cs-CZ" sz="2800" b="1" dirty="0" smtClean="0">
                <a:latin typeface="Algerian" pitchFamily="82" charset="0"/>
              </a:rPr>
              <a:t>                           -  OBCHODNÍKŮM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3933056"/>
            <a:ext cx="8496944" cy="2369880"/>
          </a:xfrm>
          <a:prstGeom prst="rect">
            <a:avLst/>
          </a:prstGeom>
          <a:gradFill flip="none" rotWithShape="1">
            <a:gsLst>
              <a:gs pos="0">
                <a:srgbClr val="DCDC34">
                  <a:shade val="30000"/>
                  <a:satMod val="115000"/>
                </a:srgbClr>
              </a:gs>
              <a:gs pos="50000">
                <a:srgbClr val="DCDC34">
                  <a:shade val="67500"/>
                  <a:satMod val="115000"/>
                </a:srgbClr>
              </a:gs>
              <a:gs pos="100000">
                <a:srgbClr val="DCDC3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lgerian" pitchFamily="82" charset="0"/>
              </a:rPr>
              <a:t>VESNICKÉ  ŠKOLY</a:t>
            </a:r>
          </a:p>
          <a:p>
            <a:pPr>
              <a:buBlip>
                <a:blip r:embed="rId3"/>
              </a:buBlip>
            </a:pPr>
            <a:r>
              <a:rPr lang="cs-CZ" sz="2800" b="1" dirty="0" smtClean="0">
                <a:latin typeface="Algerian" pitchFamily="82" charset="0"/>
              </a:rPr>
              <a:t>  PŘÍLIŠ  CHUDÉ</a:t>
            </a:r>
          </a:p>
          <a:p>
            <a:pPr>
              <a:buBlip>
                <a:blip r:embed="rId4"/>
              </a:buBlip>
            </a:pPr>
            <a:r>
              <a:rPr lang="cs-CZ" sz="2800" b="1" dirty="0" smtClean="0">
                <a:latin typeface="Algerian" pitchFamily="82" charset="0"/>
              </a:rPr>
              <a:t>  HORŠÍ  PODMÍNKY</a:t>
            </a:r>
          </a:p>
          <a:p>
            <a:pPr>
              <a:buBlip>
                <a:blip r:embed="rId3"/>
              </a:buBlip>
            </a:pPr>
            <a:r>
              <a:rPr lang="cs-CZ" sz="2800" b="1" dirty="0" smtClean="0">
                <a:latin typeface="Algerian" pitchFamily="82" charset="0"/>
              </a:rPr>
              <a:t>  UČITELÉ – NEMĚLI  PŘÍLIŠ  VYSOKÉ  VZDĚLÁNÍ</a:t>
            </a:r>
          </a:p>
          <a:p>
            <a:pPr>
              <a:buBlip>
                <a:blip r:embed="rId4"/>
              </a:buBlip>
            </a:pPr>
            <a:r>
              <a:rPr lang="cs-CZ" sz="2800" b="1" dirty="0" smtClean="0">
                <a:latin typeface="Algerian" pitchFamily="82" charset="0"/>
              </a:rPr>
              <a:t>  MNOHO  ŠKOL  ZAKLÁDALA  A  ŘÍDILA  CÍRKEV</a:t>
            </a:r>
            <a:endParaRPr lang="cs-CZ" sz="2800" b="1" dirty="0">
              <a:latin typeface="Algerian" pitchFamily="82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ýbuch 2 1"/>
          <p:cNvSpPr/>
          <p:nvPr/>
        </p:nvSpPr>
        <p:spPr>
          <a:xfrm>
            <a:off x="251520" y="260648"/>
            <a:ext cx="5832648" cy="1728192"/>
          </a:xfrm>
          <a:prstGeom prst="irregularSeal2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Algerian" pitchFamily="82" charset="0"/>
              </a:rPr>
              <a:t>VYNÁLEZ  KNIHTISKU</a:t>
            </a:r>
            <a:endParaRPr lang="cs-CZ" sz="32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4725144"/>
            <a:ext cx="7128792" cy="13849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NAPOMÁHAL  ROZVOJI  VZDĚLANOSTI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MEZI  LIDI  SE  DOSTAKO  VÍCE  KNIH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KNIHY  SE  UŽ  NEMUSELY  OPISOVAT</a:t>
            </a:r>
          </a:p>
        </p:txBody>
      </p:sp>
      <p:pic>
        <p:nvPicPr>
          <p:cNvPr id="4" name="Obrázek 3" descr="Buchdruck-15-jahrhundert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620688"/>
            <a:ext cx="2950464" cy="3877056"/>
          </a:xfrm>
          <a:prstGeom prst="rect">
            <a:avLst/>
          </a:prstGeom>
        </p:spPr>
      </p:pic>
      <p:pic>
        <p:nvPicPr>
          <p:cNvPr id="5" name="Obrázek 4" descr="Buchdrucker-15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420888"/>
            <a:ext cx="3500611" cy="194421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83968" y="42930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Obr.10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00392" y="45091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Obr.11</a:t>
            </a:r>
            <a:endParaRPr lang="cs-CZ" dirty="0"/>
          </a:p>
        </p:txBody>
      </p:sp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179512" y="548680"/>
            <a:ext cx="6480720" cy="11521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lgerian" pitchFamily="82" charset="0"/>
              </a:rPr>
              <a:t>CÍSAŘ  RUDOLF  II.</a:t>
            </a:r>
            <a:endParaRPr lang="cs-CZ" sz="40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844824"/>
            <a:ext cx="8388424" cy="4832092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KRÁL  UHERSKÝ  A  ČESKÝ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HABSBURSKÝ  PANOVNÍK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SÍDLIL  V  PRAZE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BYL  VZDĚLANÝ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MĚL VĚDECKÉ  A UMĚLECKÉ  ZÁLIBY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NA  SVŮJ  DVŮR  SI  ZVAL  UMĚLCE  </a:t>
            </a:r>
          </a:p>
          <a:p>
            <a:r>
              <a:rPr lang="cs-CZ" sz="2800" b="1" dirty="0" smtClean="0">
                <a:latin typeface="Algerian" pitchFamily="82" charset="0"/>
              </a:rPr>
              <a:t>     A  UČENCE  A  TAKÉ  JE  PODPOROVAL</a:t>
            </a:r>
          </a:p>
          <a:p>
            <a:r>
              <a:rPr lang="cs-CZ" sz="2800" b="1" dirty="0" smtClean="0">
                <a:latin typeface="Algerian" pitchFamily="82" charset="0"/>
              </a:rPr>
              <a:t>                        * ASTRONOMOVÉ</a:t>
            </a:r>
          </a:p>
          <a:p>
            <a:r>
              <a:rPr lang="cs-CZ" sz="2800" b="1" dirty="0" smtClean="0">
                <a:latin typeface="Algerian" pitchFamily="82" charset="0"/>
              </a:rPr>
              <a:t>                        * MALÍŘI</a:t>
            </a:r>
          </a:p>
          <a:p>
            <a:r>
              <a:rPr lang="cs-CZ" sz="2800" b="1" dirty="0" smtClean="0">
                <a:latin typeface="Algerian" pitchFamily="82" charset="0"/>
              </a:rPr>
              <a:t>                        * SOCHAŘI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(TYCHO  DE  BRAHE,  JAN  KEPLER</a:t>
            </a:r>
            <a:r>
              <a:rPr lang="cs-CZ" sz="2800" b="1" dirty="0" smtClean="0">
                <a:latin typeface="Algerian" pitchFamily="82" charset="0"/>
              </a:rPr>
              <a:t>, ...)</a:t>
            </a:r>
            <a:endParaRPr lang="cs-CZ" sz="2800" b="1" dirty="0">
              <a:latin typeface="Algerian" pitchFamily="82" charset="0"/>
            </a:endParaRPr>
          </a:p>
        </p:txBody>
      </p:sp>
      <p:pic>
        <p:nvPicPr>
          <p:cNvPr id="4" name="Obrázek 3" descr="200px-Hans_von_Aachen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32656"/>
            <a:ext cx="2267744" cy="33123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5" name="TextovéPole 4"/>
          <p:cNvSpPr txBox="1"/>
          <p:nvPr/>
        </p:nvSpPr>
        <p:spPr>
          <a:xfrm>
            <a:off x="8279904" y="36450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Obr.12</a:t>
            </a:r>
            <a:endParaRPr lang="cs-CZ" dirty="0"/>
          </a:p>
        </p:txBody>
      </p:sp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ývojový diagram: děrná páska 1"/>
          <p:cNvSpPr/>
          <p:nvPr/>
        </p:nvSpPr>
        <p:spPr>
          <a:xfrm>
            <a:off x="611560" y="548680"/>
            <a:ext cx="4176464" cy="1080120"/>
          </a:xfrm>
          <a:prstGeom prst="flowChartPunchedTape">
            <a:avLst/>
          </a:prstGeom>
          <a:solidFill>
            <a:srgbClr val="A53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Algerian" pitchFamily="82" charset="0"/>
              </a:rPr>
              <a:t>RENEZANCE</a:t>
            </a:r>
            <a:endParaRPr lang="cs-CZ" sz="36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916832"/>
            <a:ext cx="8496944" cy="4401205"/>
          </a:xfrm>
          <a:prstGeom prst="rect">
            <a:avLst/>
          </a:prstGeom>
          <a:solidFill>
            <a:srgbClr val="EDB9D3"/>
          </a:solidFill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NOVÝ  UMĚLECKÝ  SLOH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ŠLECHTICI  -  OPOUŠTĚLI  HRADY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STAVĚLI  :  * PALÁCE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                </a:t>
            </a:r>
            <a:r>
              <a:rPr lang="cs-CZ" sz="2800" b="1" dirty="0" smtClean="0">
                <a:latin typeface="Algerian" pitchFamily="82" charset="0"/>
              </a:rPr>
              <a:t>      </a:t>
            </a:r>
            <a:r>
              <a:rPr lang="cs-CZ" sz="2800" b="1" dirty="0" smtClean="0">
                <a:latin typeface="Algerian" pitchFamily="82" charset="0"/>
              </a:rPr>
              <a:t>* ZÁMKY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V OKOLÍ  VELKÉ  PARKY  (VZÁCNÉ   STROMY  </a:t>
            </a:r>
          </a:p>
          <a:p>
            <a:r>
              <a:rPr lang="cs-CZ" sz="2800" b="1" dirty="0" smtClean="0">
                <a:latin typeface="Algerian" pitchFamily="82" charset="0"/>
              </a:rPr>
              <a:t>                                                    </a:t>
            </a:r>
            <a:r>
              <a:rPr lang="cs-CZ" sz="2800" b="1" dirty="0" smtClean="0">
                <a:latin typeface="Algerian" pitchFamily="82" charset="0"/>
              </a:rPr>
              <a:t> A  </a:t>
            </a:r>
            <a:r>
              <a:rPr lang="cs-CZ" sz="2800" b="1" dirty="0" smtClean="0">
                <a:latin typeface="Algerian" pitchFamily="82" charset="0"/>
              </a:rPr>
              <a:t>KEŘE)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NA  VOLNÝCH  PROSTRANSTVÍCH 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           SE  OBJEVOVALY  *  ARKÁDY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                                             *   SOCHY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                                             *   ZDOBENÉ KAŠNY</a:t>
            </a:r>
            <a:endParaRPr lang="cs-CZ" sz="2800" b="1" dirty="0">
              <a:latin typeface="Algerian" pitchFamily="82" charset="0"/>
            </a:endParaRPr>
          </a:p>
        </p:txBody>
      </p:sp>
      <p:pic>
        <p:nvPicPr>
          <p:cNvPr id="5123" name="Picture 3" descr="C:\Users\PC1\AppData\Local\Microsoft\Windows\Temporary Internet Files\Content.IE5\L3SW3Y2R\MC9004323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060848"/>
            <a:ext cx="936104" cy="1296144"/>
          </a:xfrm>
          <a:prstGeom prst="rect">
            <a:avLst/>
          </a:prstGeom>
          <a:noFill/>
        </p:spPr>
      </p:pic>
      <p:pic>
        <p:nvPicPr>
          <p:cNvPr id="5124" name="Picture 4" descr="C:\Users\PC1\AppData\Local\Microsoft\Windows\Temporary Internet Files\Content.IE5\M8YMEPNA\MC90037906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88640"/>
            <a:ext cx="1080120" cy="1464188"/>
          </a:xfrm>
          <a:prstGeom prst="rect">
            <a:avLst/>
          </a:prstGeom>
          <a:noFill/>
        </p:spPr>
      </p:pic>
      <p:pic>
        <p:nvPicPr>
          <p:cNvPr id="5126" name="Picture 6" descr="C:\Users\PC1\AppData\Local\Microsoft\Windows\Temporary Internet Files\Content.IE5\FZ8R8CBT\MC90043235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340768"/>
            <a:ext cx="936103" cy="1296144"/>
          </a:xfrm>
          <a:prstGeom prst="rect">
            <a:avLst/>
          </a:prstGeom>
          <a:noFill/>
        </p:spPr>
      </p:pic>
      <p:pic>
        <p:nvPicPr>
          <p:cNvPr id="5127" name="Picture 7" descr="C:\Users\PC1\AppData\Local\Microsoft\Windows\Temporary Internet Files\Content.IE5\L3SW3Y2R\MC90043235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836712"/>
            <a:ext cx="1008112" cy="1323830"/>
          </a:xfrm>
          <a:prstGeom prst="rect">
            <a:avLst/>
          </a:prstGeom>
          <a:noFill/>
        </p:spPr>
      </p:pic>
      <p:pic>
        <p:nvPicPr>
          <p:cNvPr id="5129" name="Picture 9" descr="C:\Users\PC1\AppData\Local\Microsoft\Windows\Temporary Internet Files\Content.IE5\M8YMEPNA\MC90015765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4437112"/>
            <a:ext cx="1368152" cy="951669"/>
          </a:xfrm>
          <a:prstGeom prst="rect">
            <a:avLst/>
          </a:prstGeom>
          <a:noFill/>
        </p:spPr>
      </p:pic>
      <p:pic>
        <p:nvPicPr>
          <p:cNvPr id="5131" name="Picture 11" descr="C:\Users\PC1\AppData\Local\Microsoft\Windows\Temporary Internet Files\Content.IE5\L3SW3Y2R\MC90037016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5301208"/>
            <a:ext cx="936104" cy="1368865"/>
          </a:xfrm>
          <a:prstGeom prst="rect">
            <a:avLst/>
          </a:prstGeom>
          <a:noFill/>
        </p:spPr>
      </p:pic>
      <p:pic>
        <p:nvPicPr>
          <p:cNvPr id="5135" name="Picture 15" descr="C:\Users\PC1\AppData\Local\Microsoft\Windows\Temporary Internet Files\Content.IE5\M8YMEPNA\MC900432319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5589240"/>
            <a:ext cx="1188640" cy="1035798"/>
          </a:xfrm>
          <a:prstGeom prst="rect">
            <a:avLst/>
          </a:prstGeom>
          <a:noFill/>
        </p:spPr>
      </p:pic>
      <p:pic>
        <p:nvPicPr>
          <p:cNvPr id="29" name="Picture 12" descr="C:\Users\PC1\AppData\Local\Microsoft\Windows\Temporary Internet Files\Content.IE5\FZ8R8CBT\MC900432113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5445224"/>
            <a:ext cx="916782" cy="126543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548680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6" y="2553292"/>
            <a:ext cx="83529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HARNA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J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Obrazy ze starších českých dějin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: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Alter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2011. ISBN 978-80-7245-228-6. s. </a:t>
            </a:r>
            <a:r>
              <a:rPr lang="cs-CZ" sz="1600" i="1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43-47</a:t>
            </a:r>
            <a:r>
              <a:rPr kumimoji="0" lang="cs-CZ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501317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[OBR.1][cit.2014-04-21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5"/>
              </a:rPr>
              <a:t>http://cs.wikipedia.org/wiki/Jagellonci#mediaviewer/Soubor:POL_COA_Jagiellonowie.svg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5536" y="4609003"/>
            <a:ext cx="8352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cs-CZ" sz="160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2204864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</a:t>
            </a:r>
            <a:endParaRPr lang="en-US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[OBR.3][cit.2014-04-21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2"/>
              </a:rPr>
              <a:t>http://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2"/>
              </a:rPr>
              <a:t>cs.wikipedia.org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2"/>
              </a:rPr>
              <a:t>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2"/>
              </a:rPr>
              <a:t>wiki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2"/>
              </a:rPr>
              <a:t>/Vladislav_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2"/>
              </a:rPr>
              <a:t>Jagellonsk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2"/>
              </a:rPr>
              <a:t>%C3%BD#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2"/>
              </a:rPr>
              <a:t>mediaviewer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2"/>
              </a:rPr>
              <a:t>/Soubor: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2"/>
              </a:rPr>
              <a:t>Vladislaus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2"/>
              </a:rPr>
              <a:t>_II_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2"/>
              </a:rPr>
              <a:t>of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2"/>
              </a:rPr>
              <a:t>_Bohemia_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2"/>
              </a:rPr>
              <a:t>and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2"/>
              </a:rPr>
              <a:t>_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2"/>
              </a:rPr>
              <a:t>Hungary.jpg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i="1" u="sng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3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[OBR.4][cit.2014-04-21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3"/>
              </a:rPr>
              <a:t>http://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cs.wikipedia.org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3"/>
              </a:rPr>
              <a:t>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wiki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3"/>
              </a:rPr>
              <a:t>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Vladislavsk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3"/>
              </a:rPr>
              <a:t>%C3%BD_s%C3%A1l#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mediaviewer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3"/>
              </a:rPr>
              <a:t>/Soubor: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Prag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3"/>
              </a:rPr>
              <a:t>_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Vladislav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3"/>
              </a:rPr>
              <a:t>-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Saal.jpg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83671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[OBR.2][cit.2014-04-21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4"/>
              </a:rPr>
              <a:t>http://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4"/>
              </a:rPr>
              <a:t>cs.wikipedia.org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4"/>
              </a:rPr>
              <a:t>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4"/>
              </a:rPr>
              <a:t>wiki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4"/>
              </a:rPr>
              <a:t>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4"/>
              </a:rPr>
              <a:t>Habsburkov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4"/>
              </a:rPr>
              <a:t>%C3%A9#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4"/>
              </a:rPr>
              <a:t>mediaviewer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4"/>
              </a:rPr>
              <a:t>/Soubor: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4"/>
              </a:rPr>
              <a:t>Counts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4"/>
              </a:rPr>
              <a:t>_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4"/>
              </a:rPr>
              <a:t>of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4"/>
              </a:rPr>
              <a:t>_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4"/>
              </a:rPr>
              <a:t>Habsburg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4"/>
              </a:rPr>
              <a:t>_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4"/>
              </a:rPr>
              <a:t>Arms.svg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544" y="538067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[OBR.5][cit.2014-04-21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5"/>
              </a:rPr>
              <a:t>http://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cs.wikipedia.org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5"/>
              </a:rPr>
              <a:t>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wiki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5"/>
              </a:rPr>
              <a:t>/Pra%C5%A1n%C3%A1_br%C3%A1na#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mediaviewer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5"/>
              </a:rPr>
              <a:t>/Soubor:Groll08.jpg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9552" y="69269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[OBR.6][cit.2014-04-21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2"/>
              </a:rPr>
              <a:t>http://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2"/>
              </a:rPr>
              <a:t>cs.wikipedia.org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2"/>
              </a:rPr>
              <a:t>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2"/>
              </a:rPr>
              <a:t>wiki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2"/>
              </a:rPr>
              <a:t>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2"/>
              </a:rPr>
              <a:t>Chr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2"/>
              </a:rPr>
              <a:t>%C3%A1m_svat%C3%A9_Barbory#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2"/>
              </a:rPr>
              <a:t>mediaviewer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2"/>
              </a:rPr>
              <a:t>/Soubor:KUTNA_HORA_%28js%29_7.jpg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1916832"/>
            <a:ext cx="81369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6</a:t>
            </a:r>
            <a:endParaRPr lang="en-US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i="1" dirty="0" smtClean="0"/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[OBR.7][cit.2014-04-21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3"/>
              </a:rPr>
              <a:t>http://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cs.wikipedia.org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3"/>
              </a:rPr>
              <a:t>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wiki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3"/>
              </a:rPr>
              <a:t>/Ferdinand_I._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Habsbursk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3"/>
              </a:rPr>
              <a:t>%C3%BD#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mediaviewer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3"/>
              </a:rPr>
              <a:t>/Soubor:Hans_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Bocksberger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3"/>
              </a:rPr>
              <a:t>_der_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Aeltere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3"/>
              </a:rPr>
              <a:t>_001.jpg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3501008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8</a:t>
            </a:r>
            <a:endParaRPr lang="en-US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[OBR.8][cit.2014-04-21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4"/>
              </a:rPr>
              <a:t>http://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4"/>
              </a:rPr>
              <a:t>commons.wikimedia.org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4"/>
              </a:rPr>
              <a:t>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4"/>
              </a:rPr>
              <a:t>wiki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4"/>
              </a:rPr>
              <a:t>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4"/>
              </a:rPr>
              <a:t>File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4"/>
              </a:rPr>
              <a:t>:Praha,_Star%C3%A9_M%C4%9Bsto,_Univerzita_Karlova_II_EX.JPG?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4"/>
              </a:rPr>
              <a:t>uselang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4"/>
              </a:rPr>
              <a:t>=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4"/>
              </a:rPr>
              <a:t>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95536" y="515719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[OBR.9][cit.2014-04-21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5"/>
              </a:rPr>
              <a:t>http://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commons.wikimedia.org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5"/>
              </a:rPr>
              <a:t>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wiki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5"/>
              </a:rPr>
              <a:t>/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File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5"/>
              </a:rPr>
              <a:t>:Praha,_Univerzita_Karlova_%281%29.jpg?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uselang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5"/>
              </a:rPr>
              <a:t>=</a:t>
            </a:r>
            <a:r>
              <a:rPr lang="cs-CZ" sz="1600" i="1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9411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Nečíslovaný obrazový materiál je použit z kolekce programu Microsoft PowerPoint.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57332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 galerie obrázků </a:t>
            </a:r>
          </a:p>
          <a:p>
            <a:r>
              <a:rPr lang="cs-CZ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a klipartů Microsoft Office.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62068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10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[OBR.10][cit.2014-04-21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2"/>
              </a:rPr>
              <a:t>http://cs.wikipedia.org/wiki/Knihtisk#mediaviewer/Soubor:Buchdrucker-1568.png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&gt;.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213285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[OBR.11][cit.2014-04-21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3"/>
              </a:rPr>
              <a:t>http://cs.wikipedia.org/wiki/Johannes_Gutenberg#mediaviewer/Soubor:Buchdruck-15-jahrhundert_1.jpg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321297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11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[OBR.12][cit.2014-04-21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</a:t>
            </a:r>
            <a:r>
              <a:rPr lang="cs-CZ" sz="1600" i="1" u="sng" dirty="0" smtClean="0">
                <a:latin typeface="Courier New" pitchFamily="49" charset="0"/>
                <a:cs typeface="Courier New" pitchFamily="49" charset="0"/>
                <a:hlinkClick r:id="rId4"/>
              </a:rPr>
              <a:t>http://cs.wikipedia.org/wiki/Rudolf_II.#mediaviewer/Soubor:Hans_von_Aachen_003.jpg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Andrea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Justová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4.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České dějiny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Vláda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Jagellonců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a Habsburků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VY_32_INOVACE_35.17.JUS.VL.4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05.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05. 2014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ývojový diagram: děrná páska 2"/>
          <p:cNvSpPr/>
          <p:nvPr/>
        </p:nvSpPr>
        <p:spPr>
          <a:xfrm>
            <a:off x="1115616" y="1268760"/>
            <a:ext cx="6120680" cy="1152128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lgerian" pitchFamily="82" charset="0"/>
              </a:rPr>
              <a:t>VLÁDA  JAGELLONCŮ</a:t>
            </a:r>
            <a:endParaRPr lang="cs-CZ" sz="40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4" name="Vývojový diagram: děrná páska 3"/>
          <p:cNvSpPr/>
          <p:nvPr/>
        </p:nvSpPr>
        <p:spPr>
          <a:xfrm>
            <a:off x="2195736" y="3068960"/>
            <a:ext cx="4536504" cy="1152128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lgerian" pitchFamily="82" charset="0"/>
              </a:rPr>
              <a:t>A  HABSBURKŮ</a:t>
            </a:r>
            <a:endParaRPr lang="cs-CZ" sz="40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6" name="Obrázek 5" descr="200px-POL_COA_Jagiellonowi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124744"/>
            <a:ext cx="1152128" cy="1440160"/>
          </a:xfrm>
          <a:prstGeom prst="rect">
            <a:avLst/>
          </a:prstGeom>
        </p:spPr>
      </p:pic>
      <p:pic>
        <p:nvPicPr>
          <p:cNvPr id="7" name="Obrázek 6" descr="550px-Counts_of_Habsburg_Arms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509120"/>
            <a:ext cx="1584176" cy="151445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812360" y="24928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24128" y="60212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ývojový diagram: děrná páska 1"/>
          <p:cNvSpPr/>
          <p:nvPr/>
        </p:nvSpPr>
        <p:spPr>
          <a:xfrm>
            <a:off x="611560" y="260648"/>
            <a:ext cx="7992888" cy="936104"/>
          </a:xfrm>
          <a:prstGeom prst="flowChartPunchedTap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Algerian" pitchFamily="82" charset="0"/>
              </a:rPr>
              <a:t>JAGELLONCI  NA  ČESKÉM  TRŮNĚ</a:t>
            </a:r>
            <a:endParaRPr lang="cs-CZ" sz="36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4211960" y="980728"/>
            <a:ext cx="4932040" cy="1296144"/>
          </a:xfrm>
          <a:prstGeom prst="ellipse">
            <a:avLst/>
          </a:prstGeom>
          <a:gradFill flip="none" rotWithShape="1">
            <a:gsLst>
              <a:gs pos="0">
                <a:srgbClr val="FF4747">
                  <a:shade val="30000"/>
                  <a:satMod val="115000"/>
                </a:srgbClr>
              </a:gs>
              <a:gs pos="50000">
                <a:srgbClr val="FF4747">
                  <a:shade val="67500"/>
                  <a:satMod val="115000"/>
                </a:srgbClr>
              </a:gs>
              <a:gs pos="100000">
                <a:srgbClr val="FF4747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Algerian" pitchFamily="82" charset="0"/>
              </a:rPr>
              <a:t>VLADISLAV  </a:t>
            </a:r>
            <a:r>
              <a:rPr lang="cs-CZ" sz="3600" b="1" dirty="0" err="1" smtClean="0">
                <a:solidFill>
                  <a:schemeClr val="tx1"/>
                </a:solidFill>
                <a:latin typeface="Algerian" pitchFamily="82" charset="0"/>
              </a:rPr>
              <a:t>ii</a:t>
            </a:r>
            <a:r>
              <a:rPr lang="cs-CZ" sz="3600" b="1" dirty="0" smtClean="0">
                <a:solidFill>
                  <a:schemeClr val="tx1"/>
                </a:solidFill>
                <a:latin typeface="Algerian" pitchFamily="82" charset="0"/>
              </a:rPr>
              <a:t>.  JAGELLONSKÝ</a:t>
            </a:r>
            <a:endParaRPr lang="cs-CZ" sz="36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533465"/>
            <a:ext cx="67687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3200" b="1" dirty="0" smtClean="0">
                <a:latin typeface="Algerian" pitchFamily="82" charset="0"/>
                <a:cs typeface="Aharoni" pitchFamily="2" charset="-79"/>
              </a:rPr>
              <a:t>  </a:t>
            </a: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ČESKÝ  KRÁL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   SYN  POLSKÉHO  KRÁLE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   DOPORUČIL </a:t>
            </a: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 HO  JIŘÍ  Z </a:t>
            </a: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PODĚBRAD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   </a:t>
            </a: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SLABÝ  </a:t>
            </a: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PANOVNÍK</a:t>
            </a:r>
          </a:p>
          <a:p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             </a:t>
            </a: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        </a:t>
            </a: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– NEDOKÁZAL  </a:t>
            </a:r>
          </a:p>
          <a:p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              </a:t>
            </a: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          </a:t>
            </a: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KROTIT </a:t>
            </a: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 ČESKÉ  </a:t>
            </a: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PÁNY</a:t>
            </a:r>
          </a:p>
          <a:p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            </a:t>
            </a: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         </a:t>
            </a: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-  </a:t>
            </a: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NEZÍSKAL  </a:t>
            </a: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ZPĚT  </a:t>
            </a:r>
          </a:p>
          <a:p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                 </a:t>
            </a: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       </a:t>
            </a: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MORAVU  A </a:t>
            </a: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 SLEZSKO</a:t>
            </a:r>
            <a:endParaRPr lang="cs-CZ" sz="2800" b="1" dirty="0" smtClean="0">
              <a:latin typeface="Algerian" pitchFamily="82" charset="0"/>
              <a:cs typeface="Aharoni" pitchFamily="2" charset="-79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   PO SMRTI MATYÁŠE KORVÍNA </a:t>
            </a:r>
          </a:p>
          <a:p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      ZVOLEN  I  KRÁLEM UHERSKÝM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   SPOJENÍ ČESKÝCH ZEMÍ - PŘIPOJENÍ  </a:t>
            </a:r>
          </a:p>
          <a:p>
            <a:r>
              <a:rPr lang="cs-CZ" sz="2800" b="1" dirty="0" smtClean="0">
                <a:latin typeface="Algerian" pitchFamily="82" charset="0"/>
                <a:cs typeface="Aharoni" pitchFamily="2" charset="-79"/>
              </a:rPr>
              <a:t>      MORAVY A SLEZSKA</a:t>
            </a:r>
          </a:p>
        </p:txBody>
      </p:sp>
      <p:pic>
        <p:nvPicPr>
          <p:cNvPr id="6" name="Obrázek 5" descr="220px-Vladislaus_II_of_Bohemia_and_Hung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564904"/>
            <a:ext cx="1944216" cy="352839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ovéPole 6"/>
          <p:cNvSpPr txBox="1"/>
          <p:nvPr/>
        </p:nvSpPr>
        <p:spPr>
          <a:xfrm>
            <a:off x="8279904" y="61653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rychle 1"/>
          <p:cNvSpPr/>
          <p:nvPr/>
        </p:nvSpPr>
        <p:spPr>
          <a:xfrm>
            <a:off x="539552" y="476672"/>
            <a:ext cx="6048672" cy="122413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Algerian" pitchFamily="82" charset="0"/>
              </a:rPr>
              <a:t>CO NECHAL VYBUDOVAT..</a:t>
            </a:r>
            <a:endParaRPr lang="cs-CZ" sz="32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2204864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</a:t>
            </a:r>
            <a:r>
              <a:rPr lang="cs-CZ" sz="2800" b="1" u="sng" dirty="0" smtClean="0">
                <a:latin typeface="Algerian" pitchFamily="82" charset="0"/>
              </a:rPr>
              <a:t>PRAŽSKÝ  HRAD</a:t>
            </a:r>
          </a:p>
          <a:p>
            <a:r>
              <a:rPr lang="cs-CZ" sz="2800" b="1" dirty="0" smtClean="0">
                <a:latin typeface="Algerian" pitchFamily="82" charset="0"/>
              </a:rPr>
              <a:t>                       - VLADISLAVSKÝ  SÁL   (GOTIKA)</a:t>
            </a:r>
          </a:p>
          <a:p>
            <a:r>
              <a:rPr lang="cs-CZ" sz="2800" b="1" dirty="0" smtClean="0">
                <a:latin typeface="Algerian" pitchFamily="82" charset="0"/>
              </a:rPr>
              <a:t>                                                 - SLOUŽÍ  DODNES</a:t>
            </a:r>
          </a:p>
          <a:p>
            <a:r>
              <a:rPr lang="cs-CZ" sz="2800" b="1" dirty="0" smtClean="0">
                <a:latin typeface="Algerian" pitchFamily="82" charset="0"/>
              </a:rPr>
              <a:t>                                                 - VOLENI  KRÁLOVÉ </a:t>
            </a:r>
          </a:p>
          <a:p>
            <a:r>
              <a:rPr lang="cs-CZ" sz="2800" b="1" dirty="0" smtClean="0">
                <a:latin typeface="Algerian" pitchFamily="82" charset="0"/>
              </a:rPr>
              <a:t>                                                    I  PREZIDENTI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</a:t>
            </a:r>
            <a:r>
              <a:rPr lang="cs-CZ" sz="2800" b="1" u="sng" dirty="0" smtClean="0">
                <a:latin typeface="Algerian" pitchFamily="82" charset="0"/>
              </a:rPr>
              <a:t>PRAŠNÁ  BRÁNA </a:t>
            </a:r>
            <a:r>
              <a:rPr lang="cs-CZ" sz="2800" b="1" dirty="0" smtClean="0">
                <a:latin typeface="Algerian" pitchFamily="82" charset="0"/>
              </a:rPr>
              <a:t>  </a:t>
            </a:r>
          </a:p>
          <a:p>
            <a:r>
              <a:rPr lang="cs-CZ" sz="2800" b="1" dirty="0" smtClean="0">
                <a:latin typeface="Algerian" pitchFamily="82" charset="0"/>
              </a:rPr>
              <a:t>                    (PRAHA)</a:t>
            </a:r>
          </a:p>
          <a:p>
            <a:endParaRPr lang="cs-CZ" sz="2800" b="1" dirty="0" smtClean="0">
              <a:latin typeface="Algerian" pitchFamily="82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</a:t>
            </a:r>
            <a:r>
              <a:rPr lang="cs-CZ" sz="2800" b="1" u="sng" dirty="0" smtClean="0">
                <a:latin typeface="Algerian" pitchFamily="82" charset="0"/>
              </a:rPr>
              <a:t>CHRÁM  SV. BARBORY</a:t>
            </a:r>
            <a:r>
              <a:rPr lang="cs-CZ" sz="2800" b="1" dirty="0" smtClean="0">
                <a:latin typeface="Algerian" pitchFamily="82" charset="0"/>
              </a:rPr>
              <a:t>   </a:t>
            </a:r>
          </a:p>
          <a:p>
            <a:r>
              <a:rPr lang="cs-CZ" sz="2800" b="1" dirty="0" smtClean="0">
                <a:latin typeface="Algerian" pitchFamily="82" charset="0"/>
              </a:rPr>
              <a:t>                 (KUTNÁ  HORA)</a:t>
            </a:r>
          </a:p>
        </p:txBody>
      </p:sp>
      <p:pic>
        <p:nvPicPr>
          <p:cNvPr id="4" name="Obrázek 3" descr="120px-KUTNA_HORA_(js)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157192"/>
            <a:ext cx="2304256" cy="1368152"/>
          </a:xfrm>
          <a:prstGeom prst="rect">
            <a:avLst/>
          </a:prstGeom>
        </p:spPr>
      </p:pic>
      <p:pic>
        <p:nvPicPr>
          <p:cNvPr id="5" name="Obrázek 4" descr="220px-Prag_Vladislav-Sa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980728"/>
            <a:ext cx="1656184" cy="1656184"/>
          </a:xfrm>
          <a:prstGeom prst="rect">
            <a:avLst/>
          </a:prstGeom>
        </p:spPr>
      </p:pic>
      <p:pic>
        <p:nvPicPr>
          <p:cNvPr id="6" name="Obrázek 5" descr="220px-Groll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365104"/>
            <a:ext cx="1512168" cy="1872208"/>
          </a:xfrm>
          <a:prstGeom prst="rect">
            <a:avLst/>
          </a:prstGeom>
        </p:spPr>
      </p:pic>
      <p:pic>
        <p:nvPicPr>
          <p:cNvPr id="1026" name="Picture 2" descr="C:\Users\PC1\AppData\Local\Microsoft\Windows\Temporary Internet Files\Content.IE5\QYO9IJNR\MC90034034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76672"/>
            <a:ext cx="792088" cy="936104"/>
          </a:xfrm>
          <a:prstGeom prst="rect">
            <a:avLst/>
          </a:prstGeom>
          <a:noFill/>
        </p:spPr>
      </p:pic>
      <p:pic>
        <p:nvPicPr>
          <p:cNvPr id="1027" name="Picture 3" descr="C:\Users\PC1\AppData\Local\Microsoft\Windows\Temporary Internet Files\Content.IE5\3X7Y2AS2\MC90025226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76672"/>
            <a:ext cx="997457" cy="658142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8172400" y="26369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652120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51912" y="64886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251520" y="836712"/>
            <a:ext cx="5112568" cy="1296144"/>
          </a:xfrm>
          <a:prstGeom prst="ellipse">
            <a:avLst/>
          </a:prstGeom>
          <a:gradFill flip="none" rotWithShape="1">
            <a:gsLst>
              <a:gs pos="0">
                <a:srgbClr val="E6002C">
                  <a:shade val="30000"/>
                  <a:satMod val="115000"/>
                </a:srgbClr>
              </a:gs>
              <a:gs pos="50000">
                <a:srgbClr val="E6002C">
                  <a:shade val="67500"/>
                  <a:satMod val="115000"/>
                </a:srgbClr>
              </a:gs>
              <a:gs pos="100000">
                <a:srgbClr val="E6002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Algerian" pitchFamily="82" charset="0"/>
              </a:rPr>
              <a:t>VLADISLAV  </a:t>
            </a:r>
            <a:r>
              <a:rPr lang="cs-CZ" sz="3600" b="1" dirty="0" err="1" smtClean="0">
                <a:solidFill>
                  <a:schemeClr val="tx1"/>
                </a:solidFill>
                <a:latin typeface="Algerian" pitchFamily="82" charset="0"/>
              </a:rPr>
              <a:t>ii</a:t>
            </a:r>
            <a:r>
              <a:rPr lang="cs-CZ" sz="3600" b="1" dirty="0" smtClean="0">
                <a:solidFill>
                  <a:schemeClr val="tx1"/>
                </a:solidFill>
                <a:latin typeface="Algerian" pitchFamily="82" charset="0"/>
              </a:rPr>
              <a:t>.  JAGELLONSKÝ</a:t>
            </a:r>
            <a:endParaRPr lang="cs-CZ" sz="36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60032" y="206084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Algerian" pitchFamily="82" charset="0"/>
              </a:rPr>
              <a:t>POBÝVAL V UHRÁCH</a:t>
            </a:r>
            <a:endParaRPr lang="cs-CZ" sz="3200" b="1" dirty="0">
              <a:latin typeface="Algerian" pitchFamily="82" charset="0"/>
            </a:endParaRPr>
          </a:p>
        </p:txBody>
      </p:sp>
      <p:sp>
        <p:nvSpPr>
          <p:cNvPr id="4" name="Vývojový diagram: děrná páska 3"/>
          <p:cNvSpPr/>
          <p:nvPr/>
        </p:nvSpPr>
        <p:spPr>
          <a:xfrm>
            <a:off x="1835696" y="2780928"/>
            <a:ext cx="4320480" cy="936104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Algerian" pitchFamily="82" charset="0"/>
              </a:rPr>
              <a:t>ČESKÉ  ZEMĚ</a:t>
            </a:r>
            <a:endParaRPr lang="cs-CZ" sz="36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3861048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3200" dirty="0" smtClean="0">
                <a:latin typeface="Algerian" pitchFamily="82" charset="0"/>
              </a:rPr>
              <a:t>  </a:t>
            </a:r>
            <a:r>
              <a:rPr lang="cs-CZ" sz="3200" b="1" dirty="0" smtClean="0">
                <a:latin typeface="Algerian" pitchFamily="82" charset="0"/>
              </a:rPr>
              <a:t>VLÁDLY  ZDE  ZEMSKÉ  SNĚMY</a:t>
            </a:r>
          </a:p>
          <a:p>
            <a:r>
              <a:rPr lang="cs-CZ" sz="3200" b="1" dirty="0" smtClean="0">
                <a:latin typeface="Algerian" pitchFamily="82" charset="0"/>
              </a:rPr>
              <a:t>                               - ZÁSTUPCI  - PÁNŮ</a:t>
            </a:r>
          </a:p>
          <a:p>
            <a:r>
              <a:rPr lang="cs-CZ" sz="3200" b="1" dirty="0" smtClean="0">
                <a:latin typeface="Algerian" pitchFamily="82" charset="0"/>
              </a:rPr>
              <a:t>                                                      - ZEMANŮ</a:t>
            </a:r>
          </a:p>
          <a:p>
            <a:r>
              <a:rPr lang="cs-CZ" sz="3200" b="1" dirty="0" smtClean="0">
                <a:latin typeface="Algerian" pitchFamily="82" charset="0"/>
              </a:rPr>
              <a:t>                                                      - MĚST</a:t>
            </a:r>
          </a:p>
          <a:p>
            <a:pPr>
              <a:buBlip>
                <a:blip r:embed="rId2"/>
              </a:buBlip>
            </a:pPr>
            <a:r>
              <a:rPr lang="cs-CZ" sz="3200" b="1" dirty="0" smtClean="0">
                <a:latin typeface="Algerian" pitchFamily="82" charset="0"/>
              </a:rPr>
              <a:t>  PÁNI  –  NEJVĚTŠÍ  MOC</a:t>
            </a:r>
            <a:endParaRPr lang="cs-CZ" sz="3200" dirty="0">
              <a:latin typeface="Algerian" pitchFamily="82" charset="0"/>
            </a:endParaRPr>
          </a:p>
        </p:txBody>
      </p:sp>
      <p:pic>
        <p:nvPicPr>
          <p:cNvPr id="2053" name="Picture 5" descr="C:\Users\PC1\AppData\Local\Microsoft\Windows\Temporary Internet Files\Content.IE5\ZAZH75IC\MC9004119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268760"/>
            <a:ext cx="873835" cy="846084"/>
          </a:xfrm>
          <a:prstGeom prst="rect">
            <a:avLst/>
          </a:prstGeom>
          <a:noFill/>
        </p:spPr>
      </p:pic>
      <p:pic>
        <p:nvPicPr>
          <p:cNvPr id="2055" name="Picture 7" descr="C:\Users\PC1\AppData\Local\Microsoft\Windows\Temporary Internet Files\Content.IE5\ZAZH75IC\MC90043037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517232"/>
            <a:ext cx="936104" cy="1124744"/>
          </a:xfrm>
          <a:prstGeom prst="rect">
            <a:avLst/>
          </a:prstGeom>
          <a:noFill/>
        </p:spPr>
      </p:pic>
      <p:pic>
        <p:nvPicPr>
          <p:cNvPr id="2056" name="Picture 8" descr="C:\Users\PC1\AppData\Local\Microsoft\Windows\Temporary Internet Files\Content.IE5\QYO9IJNR\MC90043034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3645024"/>
            <a:ext cx="1008112" cy="1105545"/>
          </a:xfrm>
          <a:prstGeom prst="rect">
            <a:avLst/>
          </a:prstGeom>
          <a:noFill/>
        </p:spPr>
      </p:pic>
      <p:pic>
        <p:nvPicPr>
          <p:cNvPr id="2057" name="Picture 9" descr="C:\Users\PC1\AppData\Local\Microsoft\Windows\Temporary Internet Files\Content.IE5\3X7Y2AS2\MC90043038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653136"/>
            <a:ext cx="971600" cy="1124744"/>
          </a:xfrm>
          <a:prstGeom prst="rect">
            <a:avLst/>
          </a:prstGeom>
          <a:noFill/>
        </p:spPr>
      </p:pic>
      <p:pic>
        <p:nvPicPr>
          <p:cNvPr id="2058" name="Picture 10" descr="C:\Users\PC1\AppData\Local\Microsoft\Windows\Temporary Internet Files\Content.IE5\U8YVGGYX\MC90043223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692696"/>
            <a:ext cx="1828800" cy="13081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ývojový diagram: děrná páska 1"/>
          <p:cNvSpPr/>
          <p:nvPr/>
        </p:nvSpPr>
        <p:spPr>
          <a:xfrm>
            <a:off x="2771800" y="836712"/>
            <a:ext cx="2664296" cy="1008112"/>
          </a:xfrm>
          <a:prstGeom prst="flowChartPunchedTape">
            <a:avLst/>
          </a:prstGeom>
          <a:solidFill>
            <a:srgbClr val="E600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lgerian" pitchFamily="82" charset="0"/>
              </a:rPr>
              <a:t>PÁNI</a:t>
            </a:r>
            <a:endParaRPr lang="cs-CZ" sz="40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2060848"/>
            <a:ext cx="7920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VZRŮSTALA  JEJICH  MOC  I  BOHATSTVÍ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ZAČALI  TOHO  ZNEUŽÍVAT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ZABÍRALI  PŮDU  PODDANÝM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PODDANÍ  MUSELI  ROBOTOVAT  VÍCE  DNŮ  </a:t>
            </a:r>
          </a:p>
          <a:p>
            <a:r>
              <a:rPr lang="cs-CZ" sz="2800" b="1" dirty="0" smtClean="0">
                <a:latin typeface="Algerian" pitchFamily="82" charset="0"/>
              </a:rPr>
              <a:t>      V  TÝDNU  NA  ŠLECHTICKÝCH  STATCÍCH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ZÁKAZY  SVOBODNÉHO  STĚHOVÁNÍ   </a:t>
            </a:r>
          </a:p>
          <a:p>
            <a:r>
              <a:rPr lang="cs-CZ" sz="2800" b="1" dirty="0" smtClean="0">
                <a:latin typeface="Algerian" pitchFamily="82" charset="0"/>
              </a:rPr>
              <a:t>      PODDANÝCH</a:t>
            </a:r>
            <a:endParaRPr lang="cs-CZ" sz="2800" b="1" dirty="0">
              <a:latin typeface="Algerian" pitchFamily="82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43608" y="5445224"/>
            <a:ext cx="6984776" cy="1077218"/>
          </a:xfrm>
          <a:prstGeom prst="rect">
            <a:avLst/>
          </a:prstGeom>
          <a:solidFill>
            <a:srgbClr val="FF47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lgerian" pitchFamily="82" charset="0"/>
              </a:rPr>
              <a:t> NEVOLNICTVÍ  </a:t>
            </a:r>
          </a:p>
          <a:p>
            <a:pPr algn="ctr"/>
            <a:r>
              <a:rPr lang="cs-CZ" sz="3200" b="1" dirty="0" smtClean="0">
                <a:latin typeface="Algerian" pitchFamily="82" charset="0"/>
              </a:rPr>
              <a:t>VENKOVSKÉHO  OBYVATELSTVA</a:t>
            </a:r>
            <a:endParaRPr lang="cs-CZ" sz="3200" b="1" dirty="0">
              <a:latin typeface="Algerian" pitchFamily="82" charset="0"/>
            </a:endParaRPr>
          </a:p>
        </p:txBody>
      </p:sp>
      <p:pic>
        <p:nvPicPr>
          <p:cNvPr id="3074" name="Picture 2" descr="C:\Users\PC1\AppData\Local\Microsoft\Windows\Temporary Internet Files\Content.IE5\3X7Y2AS2\MC9004303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1152128" cy="1540768"/>
          </a:xfrm>
          <a:prstGeom prst="rect">
            <a:avLst/>
          </a:prstGeom>
          <a:noFill/>
        </p:spPr>
      </p:pic>
      <p:pic>
        <p:nvPicPr>
          <p:cNvPr id="3075" name="Picture 3" descr="C:\Users\PC1\AppData\Local\Microsoft\Windows\Temporary Internet Files\Content.IE5\ZAZH75IC\MC90043037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869160"/>
            <a:ext cx="864096" cy="1296144"/>
          </a:xfrm>
          <a:prstGeom prst="rect">
            <a:avLst/>
          </a:prstGeom>
          <a:noFill/>
        </p:spPr>
      </p:pic>
      <p:pic>
        <p:nvPicPr>
          <p:cNvPr id="3076" name="Picture 4" descr="C:\Users\PC1\AppData\Local\Microsoft\Windows\Temporary Internet Files\Content.IE5\QYO9IJNR\MC90043034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764704"/>
            <a:ext cx="1008112" cy="132156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ývojový diagram: děrná páska 1"/>
          <p:cNvSpPr/>
          <p:nvPr/>
        </p:nvSpPr>
        <p:spPr>
          <a:xfrm>
            <a:off x="827584" y="332656"/>
            <a:ext cx="7488832" cy="864096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Algerian" pitchFamily="82" charset="0"/>
              </a:rPr>
              <a:t>HABSBURKOVÉ  NA  ČESKÉM  TRŮNĚ</a:t>
            </a:r>
            <a:endParaRPr lang="cs-CZ" sz="32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179512" y="1196752"/>
            <a:ext cx="5256584" cy="115212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</a:rPr>
              <a:t>FERDINAND  I. HABSBURSKÝ</a:t>
            </a:r>
            <a:endParaRPr lang="cs-CZ" sz="3600" b="1" dirty="0">
              <a:solidFill>
                <a:schemeClr val="bg1">
                  <a:lumMod val="95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2708920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KRÁL  ČESKÝ  A  UHERSKÝ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ZVOLEN  ROKU  1526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POCHÁZEL  ZE  SILNÉHO  </a:t>
            </a:r>
          </a:p>
          <a:p>
            <a:r>
              <a:rPr lang="cs-CZ" sz="2800" b="1" dirty="0" smtClean="0">
                <a:latin typeface="Algerian" pitchFamily="82" charset="0"/>
              </a:rPr>
              <a:t>      RAKOUSKÉHO  PANOVNICKÉHO  </a:t>
            </a:r>
          </a:p>
          <a:p>
            <a:r>
              <a:rPr lang="cs-CZ" sz="2800" b="1" dirty="0" smtClean="0">
                <a:latin typeface="Algerian" pitchFamily="82" charset="0"/>
              </a:rPr>
              <a:t>      RODU  HABSBURKŮ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VLÁDL  Z  VÍDNĚ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OSLABIL  VLIV  ČESKÉ  ŠLECHTY  VE  VLÁDĚ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MĚL  SILNOU  ARMÁDU </a:t>
            </a:r>
          </a:p>
          <a:p>
            <a:r>
              <a:rPr lang="cs-CZ" sz="2800" b="1" dirty="0" smtClean="0">
                <a:latin typeface="Algerian" pitchFamily="82" charset="0"/>
              </a:rPr>
              <a:t>                         </a:t>
            </a:r>
            <a:r>
              <a:rPr lang="cs-CZ" sz="2800" b="1" dirty="0" smtClean="0">
                <a:latin typeface="Algerian" pitchFamily="82" charset="0"/>
              </a:rPr>
              <a:t>                </a:t>
            </a:r>
            <a:r>
              <a:rPr lang="cs-CZ" sz="2800" b="1" dirty="0" smtClean="0">
                <a:latin typeface="Algerian" pitchFamily="82" charset="0"/>
              </a:rPr>
              <a:t>–VÁLKA  PROTI  TURKŮM  </a:t>
            </a:r>
            <a:endParaRPr lang="cs-CZ" sz="2800" b="1" dirty="0">
              <a:latin typeface="Algerian" pitchFamily="82" charset="0"/>
            </a:endParaRPr>
          </a:p>
        </p:txBody>
      </p:sp>
      <p:pic>
        <p:nvPicPr>
          <p:cNvPr id="6" name="Obrázek 5" descr="Hans_Bocksberger_der_Aeltere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412776"/>
            <a:ext cx="2339752" cy="37444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ovéPole 6"/>
          <p:cNvSpPr txBox="1"/>
          <p:nvPr/>
        </p:nvSpPr>
        <p:spPr>
          <a:xfrm>
            <a:off x="8279904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Obr.7</a:t>
            </a:r>
            <a:endParaRPr lang="cs-CZ" dirty="0"/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ývojový diagram: zobrazení 1"/>
          <p:cNvSpPr/>
          <p:nvPr/>
        </p:nvSpPr>
        <p:spPr>
          <a:xfrm>
            <a:off x="1547664" y="836712"/>
            <a:ext cx="5472608" cy="864096"/>
          </a:xfrm>
          <a:prstGeom prst="flowChartDispla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Algerian" pitchFamily="82" charset="0"/>
              </a:rPr>
              <a:t>HOSPODÁŘSTVÍ</a:t>
            </a:r>
            <a:endParaRPr lang="cs-CZ" sz="36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988840"/>
            <a:ext cx="8784976" cy="4401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TĚŽBA  STŘÍBRNÉ  RUDY – KUTNÁ  HORA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                                               -  JÁCHYMOV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PĚSTOVÁNÍ  OBILÍ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CHOV  OVCÍ  (VLNA)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RYBNÍKÁŘSTVÍ  -  ZALOŽENY  STOVKY  RYBNÍKŮ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                                  (JIŽNÍ  ČECHY)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VÝROBA  PIVA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ROZVOJ  ŘEMESEL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Algerian" pitchFamily="82" charset="0"/>
              </a:rPr>
              <a:t>   VÝROBA  SUKNA  A  PLÁTNA  (VÝVOZ  I  DO  </a:t>
            </a:r>
          </a:p>
          <a:p>
            <a:r>
              <a:rPr lang="cs-CZ" sz="2800" b="1" dirty="0" smtClean="0">
                <a:latin typeface="Algerian" pitchFamily="82" charset="0"/>
              </a:rPr>
              <a:t>                                                             CIZÍCH  ZEMÍ)</a:t>
            </a:r>
            <a:endParaRPr lang="cs-CZ" sz="2800" b="1" dirty="0">
              <a:latin typeface="Algerian" pitchFamily="82" charset="0"/>
            </a:endParaRPr>
          </a:p>
        </p:txBody>
      </p:sp>
      <p:pic>
        <p:nvPicPr>
          <p:cNvPr id="4103" name="Picture 7" descr="C:\Users\PC1\AppData\Local\Microsoft\Windows\Temporary Internet Files\Content.IE5\QYO9IJNR\MC9003471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276872"/>
            <a:ext cx="864096" cy="1398581"/>
          </a:xfrm>
          <a:prstGeom prst="rect">
            <a:avLst/>
          </a:prstGeom>
          <a:noFill/>
        </p:spPr>
      </p:pic>
      <p:pic>
        <p:nvPicPr>
          <p:cNvPr id="4104" name="Picture 8" descr="C:\Users\PC1\AppData\Local\Microsoft\Windows\Temporary Internet Files\Content.IE5\3X7Y2AS2\MC9002856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412776"/>
            <a:ext cx="1368152" cy="878058"/>
          </a:xfrm>
          <a:prstGeom prst="rect">
            <a:avLst/>
          </a:prstGeom>
          <a:noFill/>
        </p:spPr>
      </p:pic>
      <p:pic>
        <p:nvPicPr>
          <p:cNvPr id="4107" name="Picture 11" descr="C:\Users\PC1\AppData\Local\Microsoft\Windows\Temporary Internet Files\Content.IE5\QYO9IJNR\MC90033519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221088"/>
            <a:ext cx="1224136" cy="803540"/>
          </a:xfrm>
          <a:prstGeom prst="rect">
            <a:avLst/>
          </a:prstGeom>
          <a:noFill/>
        </p:spPr>
      </p:pic>
      <p:pic>
        <p:nvPicPr>
          <p:cNvPr id="4111" name="Picture 15" descr="C:\Users\PC1\AppData\Local\Microsoft\Windows\Temporary Internet Files\Content.IE5\U8YVGGYX\MC90033393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564904"/>
            <a:ext cx="468560" cy="720080"/>
          </a:xfrm>
          <a:prstGeom prst="rect">
            <a:avLst/>
          </a:prstGeom>
          <a:noFill/>
        </p:spPr>
      </p:pic>
      <p:pic>
        <p:nvPicPr>
          <p:cNvPr id="4120" name="Picture 24" descr="C:\Users\PC1\AppData\Local\Microsoft\Windows\Temporary Internet Files\Content.IE5\M8YMEPNA\MC90019897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581128"/>
            <a:ext cx="576064" cy="536088"/>
          </a:xfrm>
          <a:prstGeom prst="rect">
            <a:avLst/>
          </a:prstGeom>
          <a:noFill/>
        </p:spPr>
      </p:pic>
      <p:pic>
        <p:nvPicPr>
          <p:cNvPr id="4123" name="Picture 27" descr="C:\Users\PC1\AppData\Local\Microsoft\Windows\Temporary Internet Files\Content.IE5\KSF6DT0Y\MC90042414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2996952"/>
            <a:ext cx="711076" cy="648072"/>
          </a:xfrm>
          <a:prstGeom prst="rect">
            <a:avLst/>
          </a:prstGeom>
          <a:noFill/>
        </p:spPr>
      </p:pic>
      <p:pic>
        <p:nvPicPr>
          <p:cNvPr id="4128" name="Picture 32" descr="C:\Users\PC1\AppData\Local\Microsoft\Windows\Temporary Internet Files\Content.IE5\L3SW3Y2R\MC900196064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63880" y="5949280"/>
            <a:ext cx="1080120" cy="774501"/>
          </a:xfrm>
          <a:prstGeom prst="rect">
            <a:avLst/>
          </a:prstGeom>
          <a:noFill/>
        </p:spPr>
      </p:pic>
      <p:pic>
        <p:nvPicPr>
          <p:cNvPr id="4130" name="Picture 34" descr="C:\Users\PC1\AppData\Local\Microsoft\Windows\Temporary Internet Files\Content.IE5\FZ8R8CBT\MM900356631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797152"/>
            <a:ext cx="720080" cy="62068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4514</TotalTime>
  <Words>808</Words>
  <Application>Microsoft Office PowerPoint</Application>
  <PresentationFormat>Předvádění na obrazovce (4:3)</PresentationFormat>
  <Paragraphs>208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Tok</vt:lpstr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Andrea Justová</dc:creator>
  <cp:lastModifiedBy>Andrea Justová</cp:lastModifiedBy>
  <cp:revision>444</cp:revision>
  <dcterms:created xsi:type="dcterms:W3CDTF">2014-01-19T19:47:44Z</dcterms:created>
  <dcterms:modified xsi:type="dcterms:W3CDTF">2014-05-30T08:45:48Z</dcterms:modified>
</cp:coreProperties>
</file>