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  <p:sldMasterId id="2147483924" r:id="rId2"/>
  </p:sldMasterIdLst>
  <p:notesMasterIdLst>
    <p:notesMasterId r:id="rId18"/>
  </p:notesMasterIdLst>
  <p:sldIdLst>
    <p:sldId id="256" r:id="rId3"/>
    <p:sldId id="258" r:id="rId4"/>
    <p:sldId id="262" r:id="rId5"/>
    <p:sldId id="289" r:id="rId6"/>
    <p:sldId id="284" r:id="rId7"/>
    <p:sldId id="290" r:id="rId8"/>
    <p:sldId id="285" r:id="rId9"/>
    <p:sldId id="286" r:id="rId10"/>
    <p:sldId id="287" r:id="rId11"/>
    <p:sldId id="292" r:id="rId12"/>
    <p:sldId id="288" r:id="rId13"/>
    <p:sldId id="264" r:id="rId14"/>
    <p:sldId id="269" r:id="rId15"/>
    <p:sldId id="293" r:id="rId16"/>
    <p:sldId id="28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6E0D"/>
    <a:srgbClr val="000000"/>
    <a:srgbClr val="850915"/>
    <a:srgbClr val="952336"/>
    <a:srgbClr val="9E1A30"/>
    <a:srgbClr val="9F3342"/>
    <a:srgbClr val="A3322F"/>
    <a:srgbClr val="C63D3A"/>
    <a:srgbClr val="FF4747"/>
    <a:srgbClr val="FF8F8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>
        <p:scale>
          <a:sx n="66" d="100"/>
          <a:sy n="66" d="100"/>
        </p:scale>
        <p:origin x="-145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8D8B7-FD54-4E01-A29C-4CD4AA503784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60C38-1C98-4BF4-A6F8-CDA4DEB40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://www.zs-mozartova.cz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commons.wikimedia.org/wiki/File:Husitsk%C3%A1_korouhev.png" TargetMode="External"/><Relationship Id="rId4" Type="http://schemas.openxmlformats.org/officeDocument/2006/relationships/hyperlink" Target="http://www.zs-mozartova.cz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Husitsky_bojovy_vuz_replika.jpg?uselang=cs" TargetMode="External"/><Relationship Id="rId2" Type="http://schemas.openxmlformats.org/officeDocument/2006/relationships/hyperlink" Target="http://cs.wikipedia.org/wiki/Husitsk%C3%A9_zbran%C4%9B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ommons.wikimedia.org/wiki/File:Liebscher,_Adolf_-_Por%C3%A1%C5%BEka_%C5%BEelezn%C3%BDch_p%C3%A1n%C5%AF_u_Sudom%C4%9B%C5%99e_dne_25._b%C5%99ezna_roku_1420.jpg?uselang=cs" TargetMode="External"/><Relationship Id="rId5" Type="http://schemas.openxmlformats.org/officeDocument/2006/relationships/hyperlink" Target="http://cs.wikipedia.org/wiki/Bitva_u_Sudom%C4%9B%C5%99e" TargetMode="External"/><Relationship Id="rId4" Type="http://schemas.openxmlformats.org/officeDocument/2006/relationships/hyperlink" Target="http://commons.wikimedia.org/wiki/File:Eliska_hlava.jpg?uselang=c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Zikmund_Lucembursk%C3%BD" TargetMode="External"/><Relationship Id="rId2" Type="http://schemas.openxmlformats.org/officeDocument/2006/relationships/hyperlink" Target="http://commons.wikimedia.org/wiki/File:Liebscher,_Adolf_-_Svr%C5%BEen%C3%AD_kon%C5%A1el%C5%AF_s_Novom%C4%9Bstsk%C3%A9_radnice_30._%C4%8Dervence_1419.jpg?uselang=cs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pload.wikimedia.org/wikipedia/commons/8/89/Adolf_Liebscher_-_K%C5%99i%C5%BE%C3%A1ci_u_Doma%C5%BElic_ut%C3%ADkaj%C3%AD_p%C5%99ed_bl%C3%AD%C5%BE%C3%ADc%C3%ADmi_se_Husity.jpg?uselang=cs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Bitva_u_Lipan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s-mozartova.cz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0.wmf"/><Relationship Id="rId5" Type="http://schemas.openxmlformats.org/officeDocument/2006/relationships/image" Target="../media/image21.wmf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771800" y="620688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2276872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83568" y="4005064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692696"/>
            <a:ext cx="4896544" cy="646331"/>
          </a:xfrm>
          <a:prstGeom prst="rect">
            <a:avLst/>
          </a:prstGeom>
          <a:solidFill>
            <a:srgbClr val="850915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latin typeface="Arial Rounded MT Bold" pitchFamily="34" charset="0"/>
              </a:rPr>
              <a:t>HUSITSKÁ  VOJSKA</a:t>
            </a:r>
            <a:endParaRPr lang="cs-CZ" sz="36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700808"/>
            <a:ext cx="8064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MĚLA  SÍLU  A  MOC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NIKDO  JE  NEDOKÁZAL  PORAZIT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VÍTĚZILI  I  NAD  STATISÍCOVOU  ARMÁDOU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   KŘIŽÁKŮ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VÁLČILI  DLOUHÁ  LÉTA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ZAČALI  TRESTAT  TY, KTEŘÍ  NECHTĚLI  PŘEJÍT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   NA  JEJICH  STRANU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VYPALOVALI  KOSTELY,  KLÁŠTERY  I  MĚSTA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275856" y="4941168"/>
            <a:ext cx="4824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latin typeface="Arial Rounded MT Bold" pitchFamily="34" charset="0"/>
              </a:rPr>
              <a:t>NEDOSTATEK  POTRAVIN</a:t>
            </a:r>
          </a:p>
          <a:p>
            <a:r>
              <a:rPr lang="cs-CZ" sz="2800" b="1" dirty="0" smtClean="0">
                <a:solidFill>
                  <a:srgbClr val="FFFF00"/>
                </a:solidFill>
                <a:latin typeface="Arial Rounded MT Bold" pitchFamily="34" charset="0"/>
              </a:rPr>
              <a:t>ÚPADEK  ŘEMESEL</a:t>
            </a:r>
          </a:p>
          <a:p>
            <a:r>
              <a:rPr lang="cs-CZ" sz="2800" b="1" dirty="0" smtClean="0">
                <a:solidFill>
                  <a:schemeClr val="tx2">
                    <a:lumMod val="10000"/>
                  </a:schemeClr>
                </a:solidFill>
                <a:latin typeface="Arial Rounded MT Bold" pitchFamily="34" charset="0"/>
              </a:rPr>
              <a:t>ZASTAVENÍ  OBCHODU </a:t>
            </a:r>
            <a:endParaRPr lang="cs-CZ" sz="2800" b="1" dirty="0">
              <a:solidFill>
                <a:schemeClr val="tx2">
                  <a:lumMod val="1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4941168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Arial Rounded MT Bold" pitchFamily="34" charset="0"/>
              </a:rPr>
              <a:t>DŮSLEDEK:</a:t>
            </a:r>
            <a:endParaRPr lang="cs-CZ" sz="2800" b="1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pic>
        <p:nvPicPr>
          <p:cNvPr id="8" name="Obrázek 7" descr="200px-Hussite_bann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548680"/>
            <a:ext cx="2160240" cy="172819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ývojový diagram: uložená data 2"/>
          <p:cNvSpPr/>
          <p:nvPr/>
        </p:nvSpPr>
        <p:spPr>
          <a:xfrm>
            <a:off x="323528" y="548680"/>
            <a:ext cx="7344816" cy="1008112"/>
          </a:xfrm>
          <a:prstGeom prst="flowChartOnlineStorag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  <a:latin typeface="Arial Rounded MT Bold" pitchFamily="34" charset="0"/>
              </a:rPr>
              <a:t>BITVA  U  LIPAN</a:t>
            </a:r>
            <a:endParaRPr lang="cs-CZ" sz="40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4" name="Obrázek 3" descr="300px-Josef_Mathauser_-_Bitva_u_Lipan_roku_14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1340768"/>
            <a:ext cx="3347864" cy="2448272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5" name="TextovéPole 4"/>
          <p:cNvSpPr txBox="1"/>
          <p:nvPr/>
        </p:nvSpPr>
        <p:spPr>
          <a:xfrm>
            <a:off x="251520" y="2276872"/>
            <a:ext cx="88924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MEZI  HUSITY  DOŠLO  K  ROZKOLU</a:t>
            </a:r>
          </a:p>
          <a:p>
            <a:pPr>
              <a:buBlip>
                <a:blip r:embed="rId3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ROZDĚLILI  SE  NA  DVĚ  SKUPINY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                                -  SPOJENCI 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                                    S  PANSKOU  JEDNOTOU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                                -  SIROTCI  A  TÁBORITÉ</a:t>
            </a:r>
          </a:p>
          <a:p>
            <a:pPr>
              <a:buBlip>
                <a:blip r:embed="rId3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ČEŠI  BOJOVALI  PROTI  ČECHŮM</a:t>
            </a:r>
          </a:p>
          <a:p>
            <a:pPr>
              <a:buBlip>
                <a:blip r:embed="rId3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OBĚ  STRANY  </a:t>
            </a: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ZNALY </a:t>
            </a: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DOBŘE  HUSITSKOU  TAKTIKU</a:t>
            </a:r>
          </a:p>
          <a:p>
            <a:pPr>
              <a:buBlip>
                <a:blip r:embed="rId3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PANSKÉ  VOJSKO  POUŽILO  VÁLEČNÉ  LSTI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   A  ZVÍTĚZILO</a:t>
            </a:r>
          </a:p>
          <a:p>
            <a:pPr>
              <a:buBlip>
                <a:blip r:embed="rId3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HUSITÉ  BYLI  PORAŽENI</a:t>
            </a:r>
          </a:p>
          <a:p>
            <a:pPr>
              <a:buBlip>
                <a:blip r:embed="rId3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KONEC  HUSITSKÝCH  VÁLEK  V  ČECHÁCH</a:t>
            </a:r>
          </a:p>
        </p:txBody>
      </p:sp>
      <p:pic>
        <p:nvPicPr>
          <p:cNvPr id="6" name="Obrázek 5" descr="200px-Husitská_korouhev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48264" y="764704"/>
            <a:ext cx="504056" cy="56465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7" name="TextovéPole 6"/>
          <p:cNvSpPr txBox="1"/>
          <p:nvPr/>
        </p:nvSpPr>
        <p:spPr>
          <a:xfrm>
            <a:off x="7991872" y="364502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0]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1"/>
          <p:cNvSpPr txBox="1">
            <a:spLocks/>
          </p:cNvSpPr>
          <p:nvPr/>
        </p:nvSpPr>
        <p:spPr bwMode="auto">
          <a:xfrm>
            <a:off x="2627784" y="548680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5536" y="2676402"/>
            <a:ext cx="8352928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HARNA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J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Obrazy ze starších českých dějin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: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Alter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2011. ISBN 978-80-7245-228-6. s. </a:t>
            </a:r>
            <a:r>
              <a:rPr lang="en-US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34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-39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1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lvl="0"/>
            <a:endParaRPr lang="cs-CZ" sz="1600" i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4941168"/>
            <a:ext cx="8423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[OBR.1][cit.2014-02-26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</a:p>
          <a:p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WWW: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  <a:hlinkClick r:id="rId5"/>
              </a:rPr>
              <a:t>http://commons.wikimedia.org/wiki/File:Husitsk%C3%A1_korouhev.</a:t>
            </a:r>
          </a:p>
          <a:p>
            <a:r>
              <a:rPr lang="en-US" sz="1600" i="1" dirty="0" err="1" smtClean="0">
                <a:latin typeface="Courier New" pitchFamily="49" charset="0"/>
                <a:cs typeface="Courier New" pitchFamily="49" charset="0"/>
                <a:hlinkClick r:id="rId5"/>
              </a:rPr>
              <a:t>Png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95536" y="4609003"/>
            <a:ext cx="8352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cs-CZ" sz="160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908720"/>
            <a:ext cx="8208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[OBR.2][cit.2014-02-26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WWW: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2"/>
              </a:rPr>
              <a:t>http://cs.wikipedia.org/wiki/Husitsk%C3%A9_zbran%C4%9B#</a:t>
            </a:r>
            <a:endParaRPr lang="en-US" sz="1600" i="1" dirty="0" smtClean="0">
              <a:latin typeface="Courier New" pitchFamily="49" charset="0"/>
              <a:cs typeface="Courier New" pitchFamily="49" charset="0"/>
              <a:hlinkClick r:id="rId2"/>
            </a:endParaRPr>
          </a:p>
          <a:p>
            <a:r>
              <a:rPr lang="cs-CZ" sz="1600" i="1" dirty="0" err="1" smtClean="0">
                <a:latin typeface="Courier New" pitchFamily="49" charset="0"/>
                <a:cs typeface="Courier New" pitchFamily="49" charset="0"/>
                <a:hlinkClick r:id="rId2"/>
              </a:rPr>
              <a:t>mediaviewer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2"/>
              </a:rPr>
              <a:t>/Soubor: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  <a:hlinkClick r:id="rId2"/>
              </a:rPr>
              <a:t>Klassischer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2"/>
              </a:rPr>
              <a:t>-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  <a:hlinkClick r:id="rId2"/>
              </a:rPr>
              <a:t>Flegel.jpg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7544" y="2132856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[OBR.3][cit.2014-02-26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WWW: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3"/>
              </a:rPr>
              <a:t>http://commons.wikimedia.org/wiki/File:Husitsky_bojovy_vuz_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  <a:hlinkClick r:id="rId3"/>
              </a:rPr>
              <a:t>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3"/>
              </a:rPr>
              <a:t>replika.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  <a:hlinkClick r:id="rId3"/>
              </a:rPr>
              <a:t>jpg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3"/>
              </a:rPr>
              <a:t>?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  <a:hlinkClick r:id="rId3"/>
              </a:rPr>
              <a:t>uselang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3"/>
              </a:rPr>
              <a:t>=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  <a:hlinkClick r:id="rId3"/>
              </a:rPr>
              <a:t>cs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95536" y="3449906"/>
            <a:ext cx="842493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Strana </a:t>
            </a:r>
            <a:r>
              <a:rPr lang="en-US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3</a:t>
            </a:r>
            <a:endParaRPr kumimoji="0" lang="cs-CZ" sz="1600" b="0" i="1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[OBR.4][cit.2014-02-26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]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. Dostupný pod licencí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Creative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Commons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 na</a:t>
            </a:r>
            <a:endParaRPr kumimoji="0" lang="cs-CZ" sz="1600" b="0" i="1" u="none" strike="noStrike" cap="none" normalizeH="0" baseline="0" dirty="0" smtClean="0">
              <a:ln>
                <a:noFill/>
              </a:ln>
              <a:effectLst/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WWW: 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http://cs.wikipedia.org/wiki/Bitva_u_Sudom%C4%9B%C5%99e#</a:t>
            </a:r>
            <a:r>
              <a:rPr lang="en-US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 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mediaviewer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/Soubor: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Battle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of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Sudom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%C4%9B%C5%99_11.JPG</a:t>
            </a:r>
            <a:r>
              <a:rPr lang="en-US" sz="1600" i="1" u="sng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[OBR.5][cit.2014-02-26]. Dostupný pod licencí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Creative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Commons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na</a:t>
            </a:r>
            <a:endParaRPr kumimoji="0" lang="en-US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WWW: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6"/>
              </a:rPr>
              <a:t>http://commons.wikimedia.org/wiki/File:Liebscher,_Adolf_-_Por%C3%A1%C5%BEka_%C5%BEelezn%C3%BDch_p%C3%A1n%C5%AF_u_Sudom%C4%9B%C5%99e_dne_25._b%C5%99ezna_roku_1420.jpg?uselang=cs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548680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6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][cit.2014-02-26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WWW: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2"/>
              </a:rPr>
              <a:t>http://commons.wikimedia.org/wiki/File:Liebscher,_Adolf_-_Svr%C5%BEen%C3%AD_kon%C5%A1el%C5%AF_s_Novom%C4%9Bstsk%C3%A9_radnice_30._%C4%8Dervence_1419.jpg?uselang=cs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2348880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7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][cit.2014-02-26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WWW: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3"/>
              </a:rPr>
              <a:t>http://cs.wikipedia.org/wiki/Zikmund_Lucembursk%C3%BD#</a:t>
            </a:r>
            <a:endParaRPr lang="en-US" sz="1600" i="1" dirty="0" smtClean="0">
              <a:latin typeface="Courier New" pitchFamily="49" charset="0"/>
              <a:cs typeface="Courier New" pitchFamily="49" charset="0"/>
              <a:hlinkClick r:id="rId3"/>
            </a:endParaRPr>
          </a:p>
          <a:p>
            <a:r>
              <a:rPr lang="cs-CZ" sz="1600" i="1" dirty="0" err="1" smtClean="0">
                <a:latin typeface="Courier New" pitchFamily="49" charset="0"/>
                <a:cs typeface="Courier New" pitchFamily="49" charset="0"/>
                <a:hlinkClick r:id="rId3"/>
              </a:rPr>
              <a:t>mediaviewer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3"/>
              </a:rPr>
              <a:t>/Soubor:Zikmund_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  <a:hlinkClick r:id="rId3"/>
              </a:rPr>
              <a:t>Zho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3"/>
              </a:rPr>
              <a:t>%C5%99elecka_radnice.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  <a:hlinkClick r:id="rId3"/>
              </a:rPr>
              <a:t>jpg</a:t>
            </a:r>
            <a:r>
              <a:rPr lang="en-US" sz="1600" i="1" u="sng" dirty="0" smtClean="0">
                <a:latin typeface="Courier New" pitchFamily="49" charset="0"/>
                <a:cs typeface="Courier New" pitchFamily="49" charset="0"/>
              </a:rPr>
              <a:t>&gt;.</a:t>
            </a:r>
          </a:p>
          <a:p>
            <a:endParaRPr lang="en-US" sz="1600" i="1" u="sng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][cit.2014-02-26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WWW: 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3"/>
              </a:rPr>
              <a:t>http://cs.wikipedia.org/wiki/Zikmund_Lucembursk%C3%BD#</a:t>
            </a:r>
            <a:endParaRPr lang="en-US" sz="1600" i="1" dirty="0" smtClean="0">
              <a:latin typeface="Courier New" pitchFamily="49" charset="0"/>
              <a:cs typeface="Courier New" pitchFamily="49" charset="0"/>
              <a:hlinkClick r:id="rId3"/>
            </a:endParaRPr>
          </a:p>
          <a:p>
            <a:r>
              <a:rPr lang="cs-CZ" sz="1600" i="1" dirty="0" err="1" smtClean="0">
                <a:latin typeface="Courier New" pitchFamily="49" charset="0"/>
                <a:cs typeface="Courier New" pitchFamily="49" charset="0"/>
                <a:hlinkClick r:id="rId3"/>
              </a:rPr>
              <a:t>mediaviewer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3"/>
              </a:rPr>
              <a:t>/Soubor: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  <a:hlinkClick r:id="rId3"/>
              </a:rPr>
              <a:t>Armoiries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3"/>
              </a:rPr>
              <a:t>_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  <a:hlinkClick r:id="rId3"/>
              </a:rPr>
              <a:t>empereur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3"/>
              </a:rPr>
              <a:t>_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  <a:hlinkClick r:id="rId3"/>
              </a:rPr>
              <a:t>Sigismond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3"/>
              </a:rPr>
              <a:t>_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  <a:hlinkClick r:id="rId3"/>
              </a:rPr>
              <a:t>Ier.svg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600" i="1" u="sng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4795897"/>
            <a:ext cx="83529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7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9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][cit.2014-02-26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WWW: 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4"/>
              </a:rPr>
              <a:t>http://upload.wikimedia.org/wikipedia/commons/8/89/Adolf_</a:t>
            </a:r>
            <a:endParaRPr lang="en-US" sz="1600" i="1" u="sng" dirty="0" smtClean="0">
              <a:latin typeface="Courier New" pitchFamily="49" charset="0"/>
              <a:cs typeface="Courier New" pitchFamily="49" charset="0"/>
              <a:hlinkClick r:id="rId4"/>
            </a:endParaRPr>
          </a:p>
          <a:p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4"/>
              </a:rPr>
              <a:t>Liebscher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4"/>
              </a:rPr>
              <a:t>__K%C5%99i%C5%BE%C3%A1ci_u_Doma%C5%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4"/>
              </a:rPr>
              <a:t>BElic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4"/>
              </a:rPr>
              <a:t>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4"/>
              </a:rPr>
              <a:t>ut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4"/>
              </a:rPr>
              <a:t>%C3%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4"/>
              </a:rPr>
              <a:t>ADkaj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4"/>
              </a:rPr>
              <a:t>%C3%AD_p%C5%99ed_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4"/>
              </a:rPr>
              <a:t>bl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4"/>
              </a:rPr>
              <a:t>%C3%AD%C5%BE%C3%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4"/>
              </a:rPr>
              <a:t>ADc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4"/>
              </a:rPr>
              <a:t>%C3%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4"/>
              </a:rPr>
              <a:t>ADmi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4"/>
              </a:rPr>
              <a:t>_se_Husity.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4"/>
              </a:rPr>
              <a:t>jpg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4"/>
              </a:rPr>
              <a:t>?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4"/>
              </a:rPr>
              <a:t>uselang</a:t>
            </a:r>
            <a:endParaRPr lang="en-US" sz="1600" i="1" u="sng" dirty="0" smtClean="0">
              <a:latin typeface="Courier New" pitchFamily="49" charset="0"/>
              <a:cs typeface="Courier New" pitchFamily="49" charset="0"/>
              <a:hlinkClick r:id="rId4"/>
            </a:endParaRPr>
          </a:p>
          <a:p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4"/>
              </a:rPr>
              <a:t>=cs</a:t>
            </a:r>
            <a:r>
              <a:rPr lang="en-US" sz="1600" i="1" u="sng" dirty="0" smtClean="0"/>
              <a:t>&gt;.</a:t>
            </a:r>
            <a:endParaRPr lang="cs-CZ" sz="1600" i="1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539552" y="980728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9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][cit.2014-02-26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WWW: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2"/>
              </a:rPr>
              <a:t>http://cs.wikipedia.org/wiki/Bitva_u_Lipan#mediaviewer/</a:t>
            </a: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2"/>
              </a:rPr>
              <a:t>Soubor:Josef_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  <a:hlinkClick r:id="rId2"/>
              </a:rPr>
              <a:t>Mathauser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  <a:hlinkClick r:id="rId2"/>
              </a:rPr>
              <a:t>_-_Bitva_u_Lipan_roku_1434.jpg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3068960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Nečíslovaný obrazový materiál je použit z kolekce programu Microsoft PowerPoint.</a:t>
            </a:r>
            <a:endParaRPr lang="en-US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endParaRPr lang="en-US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lvl="0"/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Andrea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Justová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České dějiny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Husitství 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VY_32_INOVACE_35.14.JUS.VL.4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08.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04. 2014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436096" y="587727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1]</a:t>
            </a:r>
          </a:p>
        </p:txBody>
      </p:sp>
      <p:sp>
        <p:nvSpPr>
          <p:cNvPr id="7" name="Vývojový diagram: děrná páska 6"/>
          <p:cNvSpPr/>
          <p:nvPr/>
        </p:nvSpPr>
        <p:spPr>
          <a:xfrm>
            <a:off x="1043608" y="908720"/>
            <a:ext cx="7272808" cy="1308728"/>
          </a:xfrm>
          <a:prstGeom prst="flowChartPunchedTape">
            <a:avLst/>
          </a:prstGeom>
          <a:gradFill flip="none" rotWithShape="1">
            <a:gsLst>
              <a:gs pos="0">
                <a:srgbClr val="C63D3A">
                  <a:shade val="30000"/>
                  <a:satMod val="115000"/>
                </a:srgbClr>
              </a:gs>
              <a:gs pos="50000">
                <a:srgbClr val="C63D3A">
                  <a:shade val="67500"/>
                  <a:satMod val="115000"/>
                </a:srgbClr>
              </a:gs>
              <a:gs pos="100000">
                <a:srgbClr val="C63D3A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00000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bliqueBottomLef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Bodoni MT Black" pitchFamily="18" charset="0"/>
              </a:rPr>
              <a:t>H U S I T S T V Í  2</a:t>
            </a:r>
            <a:endParaRPr lang="cs-CZ" sz="4000" dirty="0"/>
          </a:p>
        </p:txBody>
      </p:sp>
      <p:pic>
        <p:nvPicPr>
          <p:cNvPr id="8" name="Obrázek 7" descr="200px-Hussite_bann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3861048"/>
            <a:ext cx="2371227" cy="194421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5" name="TextovéPole 4"/>
          <p:cNvSpPr txBox="1"/>
          <p:nvPr/>
        </p:nvSpPr>
        <p:spPr>
          <a:xfrm>
            <a:off x="2123728" y="2564904"/>
            <a:ext cx="4824536" cy="707886"/>
          </a:xfrm>
          <a:prstGeom prst="rect">
            <a:avLst/>
          </a:prstGeom>
          <a:gradFill flip="none" rotWithShape="1">
            <a:gsLst>
              <a:gs pos="0">
                <a:srgbClr val="850915">
                  <a:shade val="30000"/>
                  <a:satMod val="115000"/>
                </a:srgbClr>
              </a:gs>
              <a:gs pos="50000">
                <a:srgbClr val="850915">
                  <a:shade val="67500"/>
                  <a:satMod val="115000"/>
                </a:srgbClr>
              </a:gs>
              <a:gs pos="100000">
                <a:srgbClr val="850915">
                  <a:shade val="100000"/>
                  <a:satMod val="115000"/>
                </a:srgbClr>
              </a:gs>
            </a:gsLst>
            <a:lin ang="5400000" scaled="1"/>
            <a:tileRect/>
          </a:gradFill>
          <a:ln w="38100">
            <a:solidFill>
              <a:schemeClr val="bg1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Arial Rounded MT Bold" pitchFamily="34" charset="0"/>
              </a:rPr>
              <a:t>HUSITSKÉ  VÁLKY</a:t>
            </a:r>
            <a:endParaRPr lang="cs-CZ" sz="40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640px-Klassischer-Fleg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3356992"/>
            <a:ext cx="1492635" cy="220486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6" name="Obrázek 5" descr="220px-Husitsky_bojovy_vuz_repli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4365104"/>
            <a:ext cx="2794000" cy="2095500"/>
          </a:xfrm>
          <a:prstGeom prst="rect">
            <a:avLst/>
          </a:prstGeom>
          <a:ln w="57150">
            <a:solidFill>
              <a:schemeClr val="bg1"/>
            </a:solidFill>
          </a:ln>
          <a:effectLst/>
        </p:spPr>
      </p:pic>
      <p:sp>
        <p:nvSpPr>
          <p:cNvPr id="8" name="TextovéPole 7"/>
          <p:cNvSpPr txBox="1"/>
          <p:nvPr/>
        </p:nvSpPr>
        <p:spPr>
          <a:xfrm>
            <a:off x="1115616" y="3068960"/>
            <a:ext cx="1152128" cy="52322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CEPY</a:t>
            </a:r>
          </a:p>
        </p:txBody>
      </p:sp>
      <p:pic>
        <p:nvPicPr>
          <p:cNvPr id="10" name="Obrázek 9" descr="200px-Husitská_korouhev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80312" y="620688"/>
            <a:ext cx="1096516" cy="100240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TextovéPole 10"/>
          <p:cNvSpPr txBox="1"/>
          <p:nvPr/>
        </p:nvSpPr>
        <p:spPr>
          <a:xfrm>
            <a:off x="5004048" y="3789040"/>
            <a:ext cx="1872208" cy="52322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ŘEMDIHY</a:t>
            </a:r>
            <a:endParaRPr lang="cs-CZ" sz="28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71800" y="3356992"/>
            <a:ext cx="1872208" cy="52322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SUDLICE</a:t>
            </a:r>
            <a:endParaRPr lang="cs-CZ" sz="28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635896" y="5589240"/>
            <a:ext cx="3384376" cy="523220"/>
          </a:xfrm>
          <a:prstGeom prst="rect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VOZOVÁ HRADBA</a:t>
            </a:r>
            <a:endParaRPr lang="cs-CZ" sz="28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4" name="Vývojový diagram: zpoždění 13"/>
          <p:cNvSpPr/>
          <p:nvPr/>
        </p:nvSpPr>
        <p:spPr>
          <a:xfrm>
            <a:off x="467544" y="548680"/>
            <a:ext cx="6336704" cy="1152128"/>
          </a:xfrm>
          <a:prstGeom prst="flowChartDelay">
            <a:avLst/>
          </a:prstGeom>
          <a:solidFill>
            <a:srgbClr val="BF6E0D"/>
          </a:solidFill>
          <a:ln>
            <a:solidFill>
              <a:schemeClr val="bg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  <a:latin typeface="Arial Rounded MT Bold" pitchFamily="34" charset="0"/>
              </a:rPr>
              <a:t>HUSITSKÉ  ZBRANĚ</a:t>
            </a:r>
            <a:endParaRPr lang="cs-CZ" sz="40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95536" y="2204864"/>
            <a:ext cx="6624736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UPRAVENÉ  ZEMĚDĚLSKÉ  NÁŘADÍ :</a:t>
            </a:r>
            <a:endParaRPr lang="cs-CZ" sz="28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740352" y="55892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2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491880" y="63093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3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ývojový diagram: uložená data 3"/>
          <p:cNvSpPr/>
          <p:nvPr/>
        </p:nvSpPr>
        <p:spPr>
          <a:xfrm>
            <a:off x="683568" y="404664"/>
            <a:ext cx="7812360" cy="1008112"/>
          </a:xfrm>
          <a:prstGeom prst="flowChartOnlineStorag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bg1"/>
                </a:solidFill>
                <a:latin typeface="Arial Rounded MT Bold" pitchFamily="34" charset="0"/>
              </a:rPr>
              <a:t>BITVA  U  SUDOMĚŘE</a:t>
            </a:r>
            <a:endParaRPr lang="cs-CZ" sz="36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700808"/>
            <a:ext cx="8064896" cy="3477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</a:t>
            </a:r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ODDÍL  </a:t>
            </a:r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OBRNĚNÝCH  RYTÍŘŮ  ZAÚTOČIL    </a:t>
            </a:r>
          </a:p>
          <a:p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       NA  SKUPINU  HUSITŮ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    VEDL  JE  JAN  ŽIŽKA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    ROZESTAVILI  VOZOVOU  HRADBU  NA     </a:t>
            </a:r>
          </a:p>
          <a:p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       ÚZKÉ  HRÁZI  MEZI  DVĚMA  RYBNÍKY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    RYTÍŘI  ZAÚTOČILI  PŘES JEDEN  Z  NICH</a:t>
            </a:r>
          </a:p>
          <a:p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      </a:t>
            </a:r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(BYL  VYPUŠTĚNÝ) 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    BYLA  TO  PAST -  ZAPADLI  DO  BAHNA        </a:t>
            </a:r>
          </a:p>
          <a:p>
            <a:r>
              <a:rPr lang="cs-CZ" sz="2400" b="1" dirty="0" smtClean="0">
                <a:solidFill>
                  <a:srgbClr val="000000"/>
                </a:solidFill>
                <a:latin typeface="Arial Rounded MT Bold" pitchFamily="34" charset="0"/>
              </a:rPr>
              <a:t>       A  HUSITÉ  JE  POBILI  </a:t>
            </a:r>
            <a:endParaRPr lang="cs-CZ" sz="24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pic>
        <p:nvPicPr>
          <p:cNvPr id="6" name="Obrázek 5" descr="Liebscher,_Adolf_-_Porážka_železných_pánů_u_Sudoměře_dne_25._března_roku_14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5301208"/>
            <a:ext cx="4104456" cy="1368152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7" name="Obrázek 6" descr="280px-Battle_of_Sudoměř_1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5301208"/>
            <a:ext cx="4392488" cy="1556792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8" name="Obrázek 7" descr="200px-Husitská_korouhev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12360" y="692696"/>
            <a:ext cx="576064" cy="50405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TextovéPole 9"/>
          <p:cNvSpPr txBox="1"/>
          <p:nvPr/>
        </p:nvSpPr>
        <p:spPr>
          <a:xfrm>
            <a:off x="251520" y="508518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4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956376" y="50131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5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220px-Liebscher,_Adolf_-_Svržení_konšelů_s_Novoměstské_radnice_30._července_14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124744"/>
            <a:ext cx="3096344" cy="20162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ovéPole 3"/>
          <p:cNvSpPr txBox="1"/>
          <p:nvPr/>
        </p:nvSpPr>
        <p:spPr>
          <a:xfrm>
            <a:off x="4355976" y="2132856"/>
            <a:ext cx="4536504" cy="830997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SVRŽENÍ KONŠELŮ </a:t>
            </a:r>
          </a:p>
          <a:p>
            <a:pPr algn="ctr"/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Z NOVOMĚSTSKÉ  RADNICE</a:t>
            </a:r>
            <a:endParaRPr lang="cs-CZ" sz="24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404664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bg1"/>
                </a:solidFill>
                <a:latin typeface="Arial Rounded MT Bold" pitchFamily="34" charset="0"/>
              </a:rPr>
              <a:t>PRVNÍ  PRAŽSKÁ  DEFENESTRACE</a:t>
            </a:r>
            <a:endParaRPr lang="cs-CZ" sz="32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60032" y="1412776"/>
            <a:ext cx="3240360" cy="461665"/>
          </a:xfrm>
          <a:prstGeom prst="rect">
            <a:avLst/>
          </a:prstGeom>
          <a:solidFill>
            <a:schemeClr val="tx2">
              <a:lumMod val="90000"/>
            </a:schemeClr>
          </a:solidFill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30.ČERVENCE 1419</a:t>
            </a:r>
            <a:endParaRPr lang="cs-CZ" sz="24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536" y="4221088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 KONŠELÉ  DOSAZENÍ  KRÁLEM  OSTŘE     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    VYSTUPOVALI  PROTI  HUSITŮM</a:t>
            </a:r>
          </a:p>
          <a:p>
            <a:pPr>
              <a:buBlip>
                <a:blip r:embed="rId3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 ROZHOŘČENÝ  DAV  LIDÍ  VTRHL  NA  RADNICI 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    A  VYHODIL  JE  Z  OKEN</a:t>
            </a:r>
          </a:p>
          <a:p>
            <a:pPr>
              <a:buBlip>
                <a:blip r:embed="rId3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 PO TÉTO  ZPRÁVĚ  KRÁL  VÁCLAV  IV.  UMÍRÁ</a:t>
            </a:r>
            <a:endParaRPr lang="cs-CZ" sz="24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187624" y="3501008"/>
            <a:ext cx="4217629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CO  BYLO  DŮVODEM 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347864" y="306896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6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539552" y="548680"/>
            <a:ext cx="5904656" cy="1584176"/>
          </a:xfrm>
          <a:prstGeom prst="ellipse">
            <a:avLst/>
          </a:prstGeom>
          <a:gradFill flip="none" rotWithShape="1">
            <a:gsLst>
              <a:gs pos="0">
                <a:srgbClr val="952336">
                  <a:shade val="30000"/>
                  <a:satMod val="115000"/>
                </a:srgbClr>
              </a:gs>
              <a:gs pos="50000">
                <a:srgbClr val="952336">
                  <a:shade val="67500"/>
                  <a:satMod val="115000"/>
                </a:srgbClr>
              </a:gs>
              <a:gs pos="100000">
                <a:srgbClr val="952336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Arial Rounded MT Bold" pitchFamily="34" charset="0"/>
              </a:rPr>
              <a:t>ZIKMUND  LUCEMBURSKÝ</a:t>
            </a:r>
            <a:endParaRPr lang="cs-CZ" sz="40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2348880"/>
            <a:ext cx="84969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ČESKÝ  A  UHERSKÝ  KRÁL 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  A  NĚMECKÝ  CÍSAŘ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DRUHÝ  SYN  KARLA  IV.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BRATR  VÁCLAVA  IV.,  KTERÝ  ZEMŘEL 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  BEZDĚTNÝ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V  ČESKÁCH  ZEMÍCH  BYL  NENÁVIDĚN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                         -  PODÍLEL  SE  TAKÉ  NA  SMRTI    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                            JANA  HUSA      </a:t>
            </a:r>
            <a:endParaRPr lang="cs-CZ" sz="28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pic>
        <p:nvPicPr>
          <p:cNvPr id="4" name="Obrázek 3" descr="200px-Zikmund_Zhořelecka_radni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476672"/>
            <a:ext cx="2232248" cy="309634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5" name="Obrázek 4" descr="170px-Armoiries_empereur_Sigismond_Ier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5085184"/>
            <a:ext cx="1296144" cy="155679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TextovéPole 5"/>
          <p:cNvSpPr txBox="1"/>
          <p:nvPr/>
        </p:nvSpPr>
        <p:spPr>
          <a:xfrm>
            <a:off x="1979712" y="63093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8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135888" y="357301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7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27784" y="980728"/>
            <a:ext cx="4824536" cy="646331"/>
          </a:xfrm>
          <a:prstGeom prst="rect">
            <a:avLst/>
          </a:prstGeom>
          <a:ln w="762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latin typeface="Arial Rounded MT Bold" pitchFamily="34" charset="0"/>
              </a:rPr>
              <a:t>KŘIŽÁCKÁ  VOJSKA</a:t>
            </a:r>
            <a:endParaRPr lang="cs-CZ" sz="36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2348880"/>
            <a:ext cx="83529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NEPŘÁTELSKÁ  VOJSKA  Z  CELÉ  EVROPY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HUSITÉ  SE  MUSELI  MNOHO  LET  BRÁNIT  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  JEJICH  ÚTOKŮM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KŘIŽÁCI  POŘÁDALI  BOJOVÉ  VÝPRAVY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DO  ČECH  PŘIŠLI  NA  ŽÁDOST  CÍRKVE,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  ABY  HUSITY  PŘEMOHLI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HUSITÉ  VŽDY  ZVÍTĚZILI</a:t>
            </a:r>
            <a:endParaRPr lang="cs-CZ" sz="2800" b="1" dirty="0">
              <a:solidFill>
                <a:srgbClr val="000000"/>
              </a:solidFill>
              <a:latin typeface="Arial Rounded MT Bold" pitchFamily="34" charset="0"/>
            </a:endParaRPr>
          </a:p>
        </p:txBody>
      </p:sp>
      <p:pic>
        <p:nvPicPr>
          <p:cNvPr id="1026" name="Picture 2" descr="C:\Users\PC1\AppData\Local\Microsoft\Windows\Temporary Internet Files\Content.IE5\U8YVGGYX\MC90041599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4581128"/>
            <a:ext cx="1800225" cy="1835150"/>
          </a:xfrm>
          <a:prstGeom prst="rect">
            <a:avLst/>
          </a:prstGeom>
          <a:noFill/>
        </p:spPr>
      </p:pic>
      <p:pic>
        <p:nvPicPr>
          <p:cNvPr id="1028" name="Picture 4" descr="C:\Users\PC1\AppData\Local\Microsoft\Windows\Temporary Internet Files\Content.IE5\QYO9IJNR\MC90041599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229200"/>
            <a:ext cx="1847850" cy="1377950"/>
          </a:xfrm>
          <a:prstGeom prst="rect">
            <a:avLst/>
          </a:prstGeom>
          <a:noFill/>
        </p:spPr>
      </p:pic>
      <p:pic>
        <p:nvPicPr>
          <p:cNvPr id="1029" name="Picture 5" descr="C:\Users\PC1\AppData\Local\Microsoft\Windows\Temporary Internet Files\Content.IE5\3X7Y2AS2\MC90041599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548680"/>
            <a:ext cx="685800" cy="1844675"/>
          </a:xfrm>
          <a:prstGeom prst="rect">
            <a:avLst/>
          </a:prstGeom>
          <a:noFill/>
        </p:spPr>
      </p:pic>
      <p:pic>
        <p:nvPicPr>
          <p:cNvPr id="1034" name="Picture 10" descr="C:\Users\PC1\AppData\Local\Microsoft\Windows\Temporary Internet Files\Content.IE5\3X7Y2AS2\MC900149321[2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188640"/>
            <a:ext cx="1371600" cy="2298071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vojový diagram: uložená data 1"/>
          <p:cNvSpPr/>
          <p:nvPr/>
        </p:nvSpPr>
        <p:spPr>
          <a:xfrm>
            <a:off x="611560" y="836712"/>
            <a:ext cx="8064896" cy="1008112"/>
          </a:xfrm>
          <a:prstGeom prst="flowChartOnlineStorag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  <a:latin typeface="Arial Rounded MT Bold" pitchFamily="34" charset="0"/>
              </a:rPr>
              <a:t>BITVA  U  DOMAŽLIC</a:t>
            </a:r>
            <a:endParaRPr lang="cs-CZ" sz="40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2492896"/>
            <a:ext cx="82809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DO  ČECH  VTHLO  OBROVSKÉ  VOJSKO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USADILO  SE  U  DOMAŽLIC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CHYSTALI  SE  DRANCOVAT  A  PLENIT</a:t>
            </a:r>
          </a:p>
          <a:p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   ČESKOU  ZEMI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KDYŽ  SE  HUSITÉ  BLÍŽILI,</a:t>
            </a:r>
          </a:p>
          <a:p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   VOJSKO  UTEKLO   </a:t>
            </a:r>
            <a:endParaRPr lang="cs-CZ" sz="28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4" name="Obrázek 3" descr="Adolf_Liebscher_-_Křižáci_u_Domažlic_utíkají_před_blížícími_se_Husit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3717032"/>
            <a:ext cx="3240360" cy="288032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5" name="Obrázek 4" descr="200px-Husitská_korouhev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84368" y="1052736"/>
            <a:ext cx="648072" cy="57606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2054" name="Picture 6" descr="C:\Users\PC1\AppData\Local\Microsoft\Windows\Temporary Internet Files\Content.IE5\3X7Y2AS2\MC900415994[2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04664"/>
            <a:ext cx="685800" cy="1844675"/>
          </a:xfrm>
          <a:prstGeom prst="rect">
            <a:avLst/>
          </a:prstGeom>
          <a:noFill/>
        </p:spPr>
      </p:pic>
      <p:pic>
        <p:nvPicPr>
          <p:cNvPr id="2056" name="Picture 8" descr="C:\Users\PC1\AppData\Local\Microsoft\Windows\Temporary Internet Files\Content.IE5\ZAZH75IC\MC900415996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9632" y="5157192"/>
            <a:ext cx="1847850" cy="1377950"/>
          </a:xfrm>
          <a:prstGeom prst="rect">
            <a:avLst/>
          </a:prstGeom>
          <a:noFill/>
        </p:spPr>
      </p:pic>
      <p:pic>
        <p:nvPicPr>
          <p:cNvPr id="16" name="Picture 8" descr="C:\Users\PC1\AppData\Local\Microsoft\Windows\Temporary Internet Files\Content.IE5\ZAZH75IC\MC900415996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5157192"/>
            <a:ext cx="1847850" cy="1377950"/>
          </a:xfrm>
          <a:prstGeom prst="rect">
            <a:avLst/>
          </a:prstGeom>
          <a:noFill/>
        </p:spPr>
      </p:pic>
      <p:sp>
        <p:nvSpPr>
          <p:cNvPr id="13" name="TextovéPole 12"/>
          <p:cNvSpPr txBox="1"/>
          <p:nvPr/>
        </p:nvSpPr>
        <p:spPr>
          <a:xfrm>
            <a:off x="7884368" y="630932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9]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3538</TotalTime>
  <Words>759</Words>
  <Application>Microsoft Office PowerPoint</Application>
  <PresentationFormat>Předvádění na obrazovce (4:3)</PresentationFormat>
  <Paragraphs>170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Motiv sady Office</vt:lpstr>
      <vt:lpstr>Papír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Andrea Justová</dc:creator>
  <cp:lastModifiedBy>Andrea Justová</cp:lastModifiedBy>
  <cp:revision>355</cp:revision>
  <dcterms:created xsi:type="dcterms:W3CDTF">2014-01-19T19:47:44Z</dcterms:created>
  <dcterms:modified xsi:type="dcterms:W3CDTF">2014-04-30T09:08:31Z</dcterms:modified>
</cp:coreProperties>
</file>