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852" r:id="rId2"/>
  </p:sldMasterIdLst>
  <p:notesMasterIdLst>
    <p:notesMasterId r:id="rId14"/>
  </p:notesMasterIdLst>
  <p:sldIdLst>
    <p:sldId id="256" r:id="rId3"/>
    <p:sldId id="258" r:id="rId4"/>
    <p:sldId id="262" r:id="rId5"/>
    <p:sldId id="284" r:id="rId6"/>
    <p:sldId id="287" r:id="rId7"/>
    <p:sldId id="285" r:id="rId8"/>
    <p:sldId id="288" r:id="rId9"/>
    <p:sldId id="286" r:id="rId10"/>
    <p:sldId id="283" r:id="rId11"/>
    <p:sldId id="264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3300"/>
    <a:srgbClr val="FF9900"/>
    <a:srgbClr val="00FF00"/>
    <a:srgbClr val="000000"/>
    <a:srgbClr val="FF8F8F"/>
    <a:srgbClr val="E6002C"/>
    <a:srgbClr val="FF4747"/>
    <a:srgbClr val="FF9F9F"/>
    <a:srgbClr val="FF696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8D8B7-FD54-4E01-A29C-4CD4AA503784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60C38-1C98-4BF4-A6F8-CDA4DEB40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newsfla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zs-mozartova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mmons.wikimedia.org/wiki/File:Arms_of_the_Counts_of_Luxembourg.svg?uselang=cs" TargetMode="External"/><Relationship Id="rId4" Type="http://schemas.openxmlformats.org/officeDocument/2006/relationships/hyperlink" Target="http://www.zs-mozartova.cz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Jan_Vil%C3%ADmek_-_Karel_IV.jpg?uselang=cs" TargetMode="External"/><Relationship Id="rId2" Type="http://schemas.openxmlformats.org/officeDocument/2006/relationships/hyperlink" Target="http://commons.wikimedia.org/wiki/File:Charles_IV.jpg?uselang=cs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mmons.wikimedia.org/wiki/File:Karel_VI.jpg?uselang=cs" TargetMode="External"/><Relationship Id="rId4" Type="http://schemas.openxmlformats.org/officeDocument/2006/relationships/hyperlink" Target="http://commons.wikimedia.org/wiki/File:Eliska_hlava.jpg?uselang=c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s-mozartov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771800" y="620688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276872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3568" y="4005064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1"/>
          <p:cNvSpPr txBox="1">
            <a:spLocks/>
          </p:cNvSpPr>
          <p:nvPr/>
        </p:nvSpPr>
        <p:spPr bwMode="auto">
          <a:xfrm>
            <a:off x="2627784" y="548680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676402"/>
            <a:ext cx="835292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HARNA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J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Obrazy ze starších českých dějin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: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Alter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2011. ISBN 978-80-7245-228-6. s.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4-27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1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/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4797152"/>
            <a:ext cx="8423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[OBR.1][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cit.2014-03-05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http://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commons.wikimedia.org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wiki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File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: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Arms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of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the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Counts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of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Luxembourg.svg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?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uselang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=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cs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5536" y="4609003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cs-CZ" sz="16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908720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4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[OBR.2][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cit.2014-03-05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2"/>
              </a:rPr>
              <a:t>http://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commons.wikimedia.org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2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wiki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2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File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2"/>
              </a:rPr>
              <a:t>:Charles_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IV.jpg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2"/>
              </a:rPr>
              <a:t>?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uselang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2"/>
              </a:rPr>
              <a:t>=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cs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2132856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5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[OBR.3][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cit.2014-03-05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http://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commons.wikimedia.org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wiki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File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:Jan_Vil%C3%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ADmek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_-_Karel_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IV.jpg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?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uselang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3"/>
              </a:rPr>
              <a:t>=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3"/>
              </a:rPr>
              <a:t>cs</a:t>
            </a:r>
            <a:r>
              <a:rPr lang="cs-CZ" sz="1600" dirty="0" smtClean="0">
                <a:latin typeface="Courier New" pitchFamily="49" charset="0"/>
                <a:cs typeface="Courier New" pitchFamily="49" charset="0"/>
              </a:rPr>
              <a:t>&gt;.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3501008"/>
            <a:ext cx="84249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6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[OBR.4</a:t>
            </a:r>
            <a:r>
              <a:rPr kumimoji="0" lang="cs-CZ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][</a:t>
            </a:r>
            <a:r>
              <a:rPr kumimoji="0" lang="cs-CZ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cit.2014-03-05</a:t>
            </a:r>
            <a:r>
              <a:rPr kumimoji="0" lang="en-US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]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. Dostupný pod licencí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Creative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Commons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 na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16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WWW: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http://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commons.wikimedia.org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wiki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/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File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:Karel_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VI.jpg</a:t>
            </a: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?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uselang</a:t>
            </a:r>
            <a:endParaRPr lang="cs-CZ" sz="1600" u="sng" dirty="0" smtClean="0">
              <a:latin typeface="Courier New" pitchFamily="49" charset="0"/>
              <a:cs typeface="Courier New" pitchFamily="49" charset="0"/>
              <a:hlinkClick r:id="rId5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u="sng" dirty="0" smtClean="0">
                <a:latin typeface="Courier New" pitchFamily="49" charset="0"/>
                <a:cs typeface="Courier New" pitchFamily="49" charset="0"/>
                <a:hlinkClick r:id="rId5"/>
              </a:rPr>
              <a:t>=</a:t>
            </a:r>
            <a:r>
              <a:rPr lang="cs-CZ" sz="1600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cs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&gt;.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4869160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7544" y="5661248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Andrea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Justová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 dějiny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Lucemburkové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na českém trůně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VY_32_INOVACE_35.10.JUS.VL.4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10.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03. 2014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220072" y="60932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1]</a:t>
            </a:r>
          </a:p>
        </p:txBody>
      </p:sp>
      <p:pic>
        <p:nvPicPr>
          <p:cNvPr id="7" name="Obrázek 6" descr="Arms_of_the_Counts_of_Luxembourg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3212976"/>
            <a:ext cx="2376265" cy="257155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9" name="Elipsa 8"/>
          <p:cNvSpPr/>
          <p:nvPr/>
        </p:nvSpPr>
        <p:spPr>
          <a:xfrm>
            <a:off x="683568" y="980728"/>
            <a:ext cx="8136904" cy="151216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u="sng" dirty="0" smtClean="0">
                <a:solidFill>
                  <a:srgbClr val="000000"/>
                </a:solidFill>
                <a:latin typeface="Algerian" pitchFamily="82" charset="0"/>
              </a:rPr>
              <a:t>LUCEMBURKOVÉ</a:t>
            </a:r>
            <a:r>
              <a:rPr lang="cs-CZ" sz="5400" b="1" dirty="0" smtClean="0">
                <a:solidFill>
                  <a:srgbClr val="000000"/>
                </a:solidFill>
                <a:latin typeface="Algerian" pitchFamily="82" charset="0"/>
              </a:rPr>
              <a:t> </a:t>
            </a:r>
          </a:p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NA ČESKÉM TRŮNĚ  2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a 12"/>
          <p:cNvSpPr/>
          <p:nvPr/>
        </p:nvSpPr>
        <p:spPr>
          <a:xfrm>
            <a:off x="1835696" y="548680"/>
            <a:ext cx="5040560" cy="1008112"/>
          </a:xfrm>
          <a:prstGeom prst="ellipse">
            <a:avLst/>
          </a:prstGeom>
          <a:gradFill flip="none" rotWithShape="1">
            <a:gsLst>
              <a:gs pos="0">
                <a:srgbClr val="E6002C">
                  <a:shade val="30000"/>
                  <a:satMod val="115000"/>
                </a:srgbClr>
              </a:gs>
              <a:gs pos="50000">
                <a:srgbClr val="E6002C">
                  <a:shade val="67500"/>
                  <a:satMod val="115000"/>
                </a:srgbClr>
              </a:gs>
              <a:gs pos="100000">
                <a:srgbClr val="E6002C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KAREL  IV.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23528" y="3212976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VYCHOVÁN NA VÍDEŇSKÉM A FRANCOUZSKÉM DVOŘE</a:t>
            </a:r>
            <a:endParaRPr lang="cs-CZ" sz="24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1520" y="1916832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SYN JANA LUCEMBURSKÉHO A ELIŠKY PŘEMYSLOVNY </a:t>
            </a:r>
            <a:endParaRPr lang="cs-CZ" sz="24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51520" y="2564904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VÁCLAV, POZDĚJI POJMENOVÁN KAREL</a:t>
            </a:r>
            <a:endParaRPr lang="cs-CZ" sz="24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3861048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BYL VZDĚLANÝ, UMĚL NĚKOLIK JAZYKŮ</a:t>
            </a:r>
            <a:endParaRPr lang="cs-CZ" sz="24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8" name="Picture 3" descr="C:\Users\PC1\AppData\Local\Microsoft\Windows\Temporary Internet Files\Content.IE5\ZAZH75IC\MC90036165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509120"/>
            <a:ext cx="1452982" cy="1822399"/>
          </a:xfrm>
          <a:prstGeom prst="rect">
            <a:avLst/>
          </a:prstGeom>
          <a:noFill/>
        </p:spPr>
      </p:pic>
      <p:pic>
        <p:nvPicPr>
          <p:cNvPr id="11" name="Picture 4" descr="C:\Users\PC1\AppData\Local\Microsoft\Windows\Temporary Internet Files\Content.IE5\QYO9IJNR\MC90030448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4077072"/>
            <a:ext cx="1830629" cy="174650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vislý svitek 4"/>
          <p:cNvSpPr/>
          <p:nvPr/>
        </p:nvSpPr>
        <p:spPr>
          <a:xfrm>
            <a:off x="2771800" y="1844824"/>
            <a:ext cx="3528392" cy="2448272"/>
          </a:xfrm>
          <a:prstGeom prst="verticalScroll">
            <a:avLst/>
          </a:prstGeom>
          <a:solidFill>
            <a:srgbClr val="FF0000"/>
          </a:solidFill>
          <a:ln w="38100">
            <a:solidFill>
              <a:srgbClr val="00000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059832" y="2420888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Aharoni" pitchFamily="2" charset="-79"/>
                <a:cs typeface="Aharoni" pitchFamily="2" charset="-79"/>
              </a:rPr>
              <a:t>     ČESKÉ   </a:t>
            </a:r>
          </a:p>
          <a:p>
            <a:r>
              <a:rPr lang="cs-CZ" sz="3600" b="1" dirty="0" smtClean="0">
                <a:latin typeface="Aharoni" pitchFamily="2" charset="-79"/>
                <a:cs typeface="Aharoni" pitchFamily="2" charset="-79"/>
              </a:rPr>
              <a:t>KRÁLOVSTVÍ</a:t>
            </a:r>
            <a:endParaRPr lang="cs-CZ" sz="36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15616" y="1124744"/>
            <a:ext cx="1152128" cy="461665"/>
          </a:xfrm>
          <a:prstGeom prst="rect">
            <a:avLst/>
          </a:prstGeom>
          <a:solidFill>
            <a:srgbClr val="FF8F8F"/>
          </a:solidFill>
          <a:ln w="381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ČECHY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2636912"/>
            <a:ext cx="158417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MORAVA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99592" y="4005064"/>
            <a:ext cx="1512168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SLEZSKO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444208" y="1124744"/>
            <a:ext cx="2376264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LUCEMBURSKÉ VÉVODSTVÍ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228184" y="4149080"/>
            <a:ext cx="2736304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NĚKTERÁ ÚZEMÍ NĚMECKÉ ŘÍŠE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2195736" y="1628800"/>
            <a:ext cx="792088" cy="648072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1979712" y="2852936"/>
            <a:ext cx="1008112" cy="0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flipV="1">
            <a:off x="2411760" y="3717032"/>
            <a:ext cx="576064" cy="432048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flipH="1">
            <a:off x="6156176" y="1988840"/>
            <a:ext cx="360040" cy="648072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H="1" flipV="1">
            <a:off x="6084168" y="3429000"/>
            <a:ext cx="288032" cy="648072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2555776" y="5373216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haroni" pitchFamily="2" charset="-79"/>
                <a:cs typeface="Aharoni" pitchFamily="2" charset="-79"/>
              </a:rPr>
              <a:t>   BYLO ZCHUDLÉ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haroni" pitchFamily="2" charset="-79"/>
                <a:cs typeface="Aharoni" pitchFamily="2" charset="-79"/>
              </a:rPr>
              <a:t>   VŠUDE PANOVAL NEKLID</a:t>
            </a:r>
          </a:p>
        </p:txBody>
      </p:sp>
      <p:pic>
        <p:nvPicPr>
          <p:cNvPr id="2052" name="Picture 4" descr="C:\Users\PC1\AppData\Local\Microsoft\Windows\Temporary Internet Files\Content.IE5\ZAZH75IC\MC90041165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653136"/>
            <a:ext cx="1482725" cy="2009775"/>
          </a:xfrm>
          <a:prstGeom prst="rect">
            <a:avLst/>
          </a:prstGeom>
          <a:noFill/>
        </p:spPr>
      </p:pic>
      <p:pic>
        <p:nvPicPr>
          <p:cNvPr id="2053" name="Picture 5" descr="C:\Users\PC1\AppData\Local\Microsoft\Windows\Temporary Internet Files\Content.IE5\QYO9IJNR\MC900383140[2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476672"/>
            <a:ext cx="1296144" cy="98847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3059832" y="476672"/>
            <a:ext cx="5544616" cy="1008112"/>
          </a:xfrm>
          <a:prstGeom prst="ellipse">
            <a:avLst/>
          </a:prstGeom>
          <a:gradFill flip="none" rotWithShape="1">
            <a:gsLst>
              <a:gs pos="0">
                <a:srgbClr val="E6002C">
                  <a:shade val="30000"/>
                  <a:satMod val="115000"/>
                </a:srgbClr>
              </a:gs>
              <a:gs pos="50000">
                <a:srgbClr val="E6002C">
                  <a:shade val="67500"/>
                  <a:satMod val="115000"/>
                </a:srgbClr>
              </a:gs>
              <a:gs pos="100000">
                <a:srgbClr val="E6002C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KAREL  IV.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pic>
        <p:nvPicPr>
          <p:cNvPr id="3" name="Obrázek 2" descr="450px-Charles_I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836712"/>
            <a:ext cx="2160240" cy="345638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6" name="TextovéPole 5"/>
          <p:cNvSpPr txBox="1"/>
          <p:nvPr/>
        </p:nvSpPr>
        <p:spPr>
          <a:xfrm>
            <a:off x="2843808" y="170080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 KRÁL ČESKÝ</a:t>
            </a:r>
            <a:endParaRPr lang="cs-CZ" sz="24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843808" y="2204864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DO ZEMĚ SE VRÁTIL NA ŽÁDOST  </a:t>
            </a:r>
          </a:p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  ČESKÝCH ŠLECHTICŮ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771800" y="306896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DO ZEMĚ VRÁTIL POŘÁDEK A ŘÁD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771800" y="3645024"/>
            <a:ext cx="6084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VYKUPOVAL ZPĚT ZASTAVENÉ   </a:t>
            </a:r>
          </a:p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   KRÁLOVSKÉ STATKY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771800" y="4509120"/>
            <a:ext cx="63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BOJOVAL S LOUPEŽNÝMI BANDAMI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PŘÍSNĚ TRESTAL ZLOČINY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71800" y="5373216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SVOU ZEMI SI ZAMILOVAL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771800" y="5805264"/>
            <a:ext cx="63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POVZNESL JI MEZI VYSPĚLÉ ZEMĚ </a:t>
            </a:r>
          </a:p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   EVROPY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115616" y="4365104"/>
            <a:ext cx="901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1763688" y="476672"/>
            <a:ext cx="5544616" cy="1008112"/>
          </a:xfrm>
          <a:prstGeom prst="ellipse">
            <a:avLst/>
          </a:prstGeom>
          <a:gradFill flip="none" rotWithShape="1">
            <a:gsLst>
              <a:gs pos="0">
                <a:srgbClr val="E6002C">
                  <a:shade val="30000"/>
                  <a:satMod val="115000"/>
                </a:srgbClr>
              </a:gs>
              <a:gs pos="50000">
                <a:srgbClr val="E6002C">
                  <a:shade val="67500"/>
                  <a:satMod val="115000"/>
                </a:srgbClr>
              </a:gs>
              <a:gs pos="100000">
                <a:srgbClr val="E6002C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KAREL  IV.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pic>
        <p:nvPicPr>
          <p:cNvPr id="3" name="Obrázek 2" descr="433px-Jan_Vilímek_-_Karel_I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1916832"/>
            <a:ext cx="2555776" cy="3717032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67544" y="2276872"/>
            <a:ext cx="2376264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PODPOROVAL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084168" y="1916832"/>
            <a:ext cx="2304256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STAVITELSTVÍ</a:t>
            </a:r>
          </a:p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MALÍŘSTVÍ</a:t>
            </a:r>
          </a:p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SOCHAŘSTVÍ</a:t>
            </a:r>
          </a:p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LITERATURU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552" y="4293096"/>
            <a:ext cx="1512168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ZALOŽIL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580112" y="4293096"/>
            <a:ext cx="3347864" cy="461665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UNIVERZITU V PRAZE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7544" y="5661248"/>
            <a:ext cx="2448272" cy="461665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DAL ZHOTOVIT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716016" y="5517232"/>
            <a:ext cx="4211960" cy="830997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KORUNOVAČNÍ  KLENOTY ČESKÝCH KRÁLŮ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779912" y="5589240"/>
            <a:ext cx="901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1835696" y="404664"/>
            <a:ext cx="5544616" cy="1008112"/>
          </a:xfrm>
          <a:prstGeom prst="ellipse">
            <a:avLst/>
          </a:prstGeom>
          <a:gradFill flip="none" rotWithShape="1">
            <a:gsLst>
              <a:gs pos="0">
                <a:srgbClr val="E6002C">
                  <a:shade val="30000"/>
                  <a:satMod val="115000"/>
                </a:srgbClr>
              </a:gs>
              <a:gs pos="50000">
                <a:srgbClr val="E6002C">
                  <a:shade val="67500"/>
                  <a:satMod val="115000"/>
                </a:srgbClr>
              </a:gs>
              <a:gs pos="100000">
                <a:srgbClr val="E6002C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Algerian" pitchFamily="82" charset="0"/>
              </a:rPr>
              <a:t>KAREL  IV.</a:t>
            </a:r>
            <a:endParaRPr lang="cs-CZ" sz="4000" b="1" dirty="0">
              <a:solidFill>
                <a:srgbClr val="000000"/>
              </a:solidFill>
              <a:latin typeface="Algerian" pitchFamily="82" charset="0"/>
            </a:endParaRPr>
          </a:p>
        </p:txBody>
      </p:sp>
      <p:pic>
        <p:nvPicPr>
          <p:cNvPr id="3" name="Obrázek 2" descr="Karel_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276872"/>
            <a:ext cx="1584176" cy="3601562"/>
          </a:xfrm>
          <a:prstGeom prst="rect">
            <a:avLst/>
          </a:prstGeom>
          <a:ln w="38100">
            <a:solidFill>
              <a:srgbClr val="FF3300"/>
            </a:solidFill>
          </a:ln>
        </p:spPr>
      </p:pic>
      <p:sp>
        <p:nvSpPr>
          <p:cNvPr id="4" name="TextovéPole 3"/>
          <p:cNvSpPr txBox="1"/>
          <p:nvPr/>
        </p:nvSpPr>
        <p:spPr>
          <a:xfrm>
            <a:off x="251520" y="27809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 KATEDRÁLA SV.VÍTA</a:t>
            </a:r>
            <a:endParaRPr lang="cs-CZ" sz="2400" b="1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3717032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KAMENNÝ MOST  </a:t>
            </a:r>
          </a:p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  PŘES VLTAVU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4941168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NOVÉ MĚSTO  </a:t>
            </a:r>
          </a:p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  PRAŽSKÉ 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580112" y="494116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HRAD KARLŠTEJN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508104" y="3717032"/>
            <a:ext cx="3635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NOVÉ DOMY,  </a:t>
            </a:r>
          </a:p>
          <a:p>
            <a:r>
              <a:rPr lang="cs-CZ" sz="2400" b="1" dirty="0" smtClean="0">
                <a:latin typeface="Aharoni" pitchFamily="2" charset="-79"/>
                <a:cs typeface="Aharoni" pitchFamily="2" charset="-79"/>
              </a:rPr>
              <a:t>    KOSTELY A KLÁŠTERY</a:t>
            </a:r>
            <a:endParaRPr lang="cs-CZ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915816" y="1700808"/>
            <a:ext cx="3024336" cy="584775"/>
          </a:xfrm>
          <a:prstGeom prst="rect">
            <a:avLst/>
          </a:prstGeom>
          <a:solidFill>
            <a:srgbClr val="FF33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Algerian" pitchFamily="82" charset="0"/>
                <a:cs typeface="Aharoni" pitchFamily="2" charset="-79"/>
              </a:rPr>
              <a:t>STAVITELSTVÍ</a:t>
            </a:r>
            <a:endParaRPr lang="cs-CZ" sz="3200" b="1" dirty="0">
              <a:latin typeface="Algerian" pitchFamily="82" charset="0"/>
              <a:cs typeface="Aharoni" pitchFamily="2" charset="-79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139952" y="5949280"/>
            <a:ext cx="901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4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PC1\AppData\Local\Microsoft\Windows\Temporary Internet Files\Content.IE5\ZAZH75IC\MC9003269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348880"/>
            <a:ext cx="360040" cy="409430"/>
          </a:xfrm>
          <a:prstGeom prst="rect">
            <a:avLst/>
          </a:prstGeom>
          <a:noFill/>
        </p:spPr>
      </p:pic>
      <p:pic>
        <p:nvPicPr>
          <p:cNvPr id="3084" name="Picture 12" descr="C:\Users\PC1\AppData\Local\Microsoft\Windows\Temporary Internet Files\Content.IE5\U8YVGGYX\MC9003701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1739189" cy="1837030"/>
          </a:xfrm>
          <a:prstGeom prst="rect">
            <a:avLst/>
          </a:prstGeom>
          <a:noFill/>
        </p:spPr>
      </p:pic>
      <p:sp>
        <p:nvSpPr>
          <p:cNvPr id="13" name="TextovéPole 12"/>
          <p:cNvSpPr txBox="1"/>
          <p:nvPr/>
        </p:nvSpPr>
        <p:spPr>
          <a:xfrm>
            <a:off x="2267744" y="836712"/>
            <a:ext cx="5040560" cy="5847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ODPOVĚZ  NA  OTÁZKY:</a:t>
            </a:r>
            <a:endParaRPr lang="cs-CZ" sz="3200" b="1" u="sng" dirty="0">
              <a:solidFill>
                <a:srgbClr val="0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331640" y="2348880"/>
            <a:ext cx="78123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haroni" pitchFamily="2" charset="-79"/>
                <a:cs typeface="Aharoni" pitchFamily="2" charset="-79"/>
              </a:rPr>
              <a:t>Vysvětli,  jaký  byl  Karel  IV.  král.</a:t>
            </a:r>
          </a:p>
          <a:p>
            <a:pPr marL="514350" indent="-514350"/>
            <a:r>
              <a:rPr lang="cs-CZ" sz="2800" dirty="0" smtClean="0">
                <a:latin typeface="Aharoni" pitchFamily="2" charset="-79"/>
                <a:cs typeface="Aharoni" pitchFamily="2" charset="-79"/>
              </a:rPr>
              <a:t>Jak  řešil  spory?  Vedl  války?</a:t>
            </a:r>
          </a:p>
          <a:p>
            <a:pPr marL="514350" indent="-514350"/>
            <a:r>
              <a:rPr lang="cs-CZ" sz="2800" dirty="0" smtClean="0">
                <a:latin typeface="Aharoni" pitchFamily="2" charset="-79"/>
                <a:cs typeface="Aharoni" pitchFamily="2" charset="-79"/>
              </a:rPr>
              <a:t>Jak  se  zasloužil  o  růst  vzdělanosti?</a:t>
            </a:r>
          </a:p>
          <a:p>
            <a:pPr marL="514350" indent="-514350"/>
            <a:r>
              <a:rPr lang="cs-CZ" sz="2800" dirty="0" smtClean="0">
                <a:latin typeface="Aharoni" pitchFamily="2" charset="-79"/>
                <a:cs typeface="Aharoni" pitchFamily="2" charset="-79"/>
              </a:rPr>
              <a:t>Jmenuj  některé  stavby,  které  nechal </a:t>
            </a:r>
          </a:p>
          <a:p>
            <a:pPr marL="514350" indent="-514350"/>
            <a:r>
              <a:rPr lang="cs-CZ" sz="2800" dirty="0" smtClean="0">
                <a:latin typeface="Aharoni" pitchFamily="2" charset="-79"/>
                <a:cs typeface="Aharoni" pitchFamily="2" charset="-79"/>
              </a:rPr>
              <a:t>postavit.</a:t>
            </a:r>
          </a:p>
          <a:p>
            <a:pPr marL="514350" indent="-514350"/>
            <a:r>
              <a:rPr lang="cs-CZ" sz="2800" dirty="0" smtClean="0">
                <a:latin typeface="Aharoni" pitchFamily="2" charset="-79"/>
                <a:cs typeface="Aharoni" pitchFamily="2" charset="-79"/>
              </a:rPr>
              <a:t>Které  symboly  státní  moci  nechal </a:t>
            </a:r>
          </a:p>
          <a:p>
            <a:pPr marL="514350" indent="-514350"/>
            <a:r>
              <a:rPr lang="cs-CZ" sz="2800" dirty="0" smtClean="0">
                <a:latin typeface="Aharoni" pitchFamily="2" charset="-79"/>
                <a:cs typeface="Aharoni" pitchFamily="2" charset="-79"/>
              </a:rPr>
              <a:t>zhotovit?  </a:t>
            </a:r>
            <a:endParaRPr lang="cs-CZ" sz="28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86" name="Picture 14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733256"/>
            <a:ext cx="613222" cy="756989"/>
          </a:xfrm>
          <a:prstGeom prst="rect">
            <a:avLst/>
          </a:prstGeom>
          <a:noFill/>
        </p:spPr>
      </p:pic>
      <p:pic>
        <p:nvPicPr>
          <p:cNvPr id="3087" name="Picture 15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5733256"/>
            <a:ext cx="576064" cy="721891"/>
          </a:xfrm>
          <a:prstGeom prst="rect">
            <a:avLst/>
          </a:prstGeom>
          <a:noFill/>
        </p:spPr>
      </p:pic>
      <p:pic>
        <p:nvPicPr>
          <p:cNvPr id="3088" name="Picture 16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5733256"/>
            <a:ext cx="576064" cy="692696"/>
          </a:xfrm>
          <a:prstGeom prst="rect">
            <a:avLst/>
          </a:prstGeom>
          <a:noFill/>
        </p:spPr>
      </p:pic>
      <p:pic>
        <p:nvPicPr>
          <p:cNvPr id="3089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5733256"/>
            <a:ext cx="576064" cy="720080"/>
          </a:xfrm>
          <a:prstGeom prst="rect">
            <a:avLst/>
          </a:prstGeom>
          <a:noFill/>
        </p:spPr>
      </p:pic>
      <p:pic>
        <p:nvPicPr>
          <p:cNvPr id="20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5733256"/>
            <a:ext cx="576064" cy="720080"/>
          </a:xfrm>
          <a:prstGeom prst="rect">
            <a:avLst/>
          </a:prstGeom>
          <a:noFill/>
        </p:spPr>
      </p:pic>
      <p:pic>
        <p:nvPicPr>
          <p:cNvPr id="21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5733256"/>
            <a:ext cx="576064" cy="720080"/>
          </a:xfrm>
          <a:prstGeom prst="rect">
            <a:avLst/>
          </a:prstGeom>
          <a:noFill/>
        </p:spPr>
      </p:pic>
      <p:pic>
        <p:nvPicPr>
          <p:cNvPr id="22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5733256"/>
            <a:ext cx="576064" cy="720080"/>
          </a:xfrm>
          <a:prstGeom prst="rect">
            <a:avLst/>
          </a:prstGeom>
          <a:noFill/>
        </p:spPr>
      </p:pic>
      <p:pic>
        <p:nvPicPr>
          <p:cNvPr id="23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5733256"/>
            <a:ext cx="576064" cy="720080"/>
          </a:xfrm>
          <a:prstGeom prst="rect">
            <a:avLst/>
          </a:prstGeom>
          <a:noFill/>
        </p:spPr>
      </p:pic>
      <p:pic>
        <p:nvPicPr>
          <p:cNvPr id="24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5733256"/>
            <a:ext cx="576064" cy="720080"/>
          </a:xfrm>
          <a:prstGeom prst="rect">
            <a:avLst/>
          </a:prstGeom>
          <a:noFill/>
        </p:spPr>
      </p:pic>
      <p:pic>
        <p:nvPicPr>
          <p:cNvPr id="25" name="Picture 17" descr="C:\Users\PC1\AppData\Local\Microsoft\Windows\Temporary Internet Files\Content.IE5\ZAZH75IC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5733256"/>
            <a:ext cx="576064" cy="720080"/>
          </a:xfrm>
          <a:prstGeom prst="rect">
            <a:avLst/>
          </a:prstGeom>
          <a:noFill/>
        </p:spPr>
      </p:pic>
      <p:pic>
        <p:nvPicPr>
          <p:cNvPr id="26" name="Picture 3" descr="C:\Users\PC1\AppData\Local\Microsoft\Windows\Temporary Internet Files\Content.IE5\ZAZH75IC\MC9003269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780928"/>
            <a:ext cx="360040" cy="409430"/>
          </a:xfrm>
          <a:prstGeom prst="rect">
            <a:avLst/>
          </a:prstGeom>
          <a:noFill/>
        </p:spPr>
      </p:pic>
      <p:pic>
        <p:nvPicPr>
          <p:cNvPr id="27" name="Picture 3" descr="C:\Users\PC1\AppData\Local\Microsoft\Windows\Temporary Internet Files\Content.IE5\ZAZH75IC\MC9003269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509120"/>
            <a:ext cx="360040" cy="432048"/>
          </a:xfrm>
          <a:prstGeom prst="rect">
            <a:avLst/>
          </a:prstGeom>
          <a:noFill/>
        </p:spPr>
      </p:pic>
      <p:pic>
        <p:nvPicPr>
          <p:cNvPr id="18" name="Picture 3" descr="C:\Users\PC1\AppData\Local\Microsoft\Windows\Temporary Internet Files\Content.IE5\ZAZH75IC\MC9003269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212976"/>
            <a:ext cx="360040" cy="409430"/>
          </a:xfrm>
          <a:prstGeom prst="rect">
            <a:avLst/>
          </a:prstGeom>
          <a:noFill/>
        </p:spPr>
      </p:pic>
      <p:pic>
        <p:nvPicPr>
          <p:cNvPr id="19" name="Picture 3" descr="C:\Users\PC1\AppData\Local\Microsoft\Windows\Temporary Internet Files\Content.IE5\ZAZH75IC\MC9003269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645024"/>
            <a:ext cx="360040" cy="43204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esta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4277</TotalTime>
  <Words>425</Words>
  <Application>Microsoft Office PowerPoint</Application>
  <PresentationFormat>Předvádění na obrazovce (4:3)</PresentationFormat>
  <Paragraphs>113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sady Office</vt:lpstr>
      <vt:lpstr>Cesta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 Justová</dc:creator>
  <cp:lastModifiedBy>Andrea Justová</cp:lastModifiedBy>
  <cp:revision>318</cp:revision>
  <dcterms:created xsi:type="dcterms:W3CDTF">2014-01-19T19:47:44Z</dcterms:created>
  <dcterms:modified xsi:type="dcterms:W3CDTF">2014-03-31T07:29:11Z</dcterms:modified>
</cp:coreProperties>
</file>