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  <p:sldMasterId id="2147483852" r:id="rId2"/>
  </p:sldMasterIdLst>
  <p:notesMasterIdLst>
    <p:notesMasterId r:id="rId14"/>
  </p:notesMasterIdLst>
  <p:sldIdLst>
    <p:sldId id="256" r:id="rId3"/>
    <p:sldId id="258" r:id="rId4"/>
    <p:sldId id="262" r:id="rId5"/>
    <p:sldId id="284" r:id="rId6"/>
    <p:sldId id="272" r:id="rId7"/>
    <p:sldId id="281" r:id="rId8"/>
    <p:sldId id="282" r:id="rId9"/>
    <p:sldId id="283" r:id="rId10"/>
    <p:sldId id="264" r:id="rId11"/>
    <p:sldId id="269" r:id="rId12"/>
    <p:sldId id="280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4747"/>
    <a:srgbClr val="E6002C"/>
    <a:srgbClr val="FF9F9F"/>
    <a:srgbClr val="FF6969"/>
    <a:srgbClr val="FF8F8F"/>
    <a:srgbClr val="AC0000"/>
    <a:srgbClr val="740000"/>
    <a:srgbClr val="8A0000"/>
    <a:srgbClr val="E313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8D8B7-FD54-4E01-A29C-4CD4AA503784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60C38-1C98-4BF4-A6F8-CDA4DEB408D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>
    <p:newsflash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>
    <p:newsflash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http://www.zs-mozartova.cz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Honzik_retus.jpg?uselang=cs" TargetMode="External"/><Relationship Id="rId2" Type="http://schemas.openxmlformats.org/officeDocument/2006/relationships/hyperlink" Target="http://commons.wikimedia.org/wiki/File:Honzik_vit.jpg?uselang=cs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commons.wikimedia.org/wiki/File:Pecet_Elisky1321.jpg?uselang=cs" TargetMode="External"/><Relationship Id="rId4" Type="http://schemas.openxmlformats.org/officeDocument/2006/relationships/hyperlink" Target="http://commons.wikimedia.org/wiki/File:Eliska_hlava.jpg?uselang=cs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zs-mozartova.cz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commons.wikimedia.org/wiki/File:Arms_of_the_Counts_of_Luxembourg.svg?uselang=cs" TargetMode="External"/><Relationship Id="rId4" Type="http://schemas.openxmlformats.org/officeDocument/2006/relationships/hyperlink" Target="http://www.zs-mozartova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 txBox="1">
            <a:spLocks/>
          </p:cNvSpPr>
          <p:nvPr/>
        </p:nvSpPr>
        <p:spPr bwMode="auto">
          <a:xfrm>
            <a:off x="2771800" y="620688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2276872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83568" y="4005064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95536" y="4609003"/>
            <a:ext cx="83529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    </a:t>
            </a:r>
            <a:endParaRPr kumimoji="0" lang="cs-CZ" sz="1600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908720"/>
            <a:ext cx="82089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Strana 3</a:t>
            </a:r>
            <a:r>
              <a:rPr lang="cs-CZ" sz="16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[OBR.2][cit.2014-02-26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 </a:t>
            </a:r>
            <a:r>
              <a:rPr lang="cs-CZ" sz="1600" dirty="0" smtClean="0">
                <a:latin typeface="Courier New" pitchFamily="49" charset="0"/>
                <a:cs typeface="Courier New" pitchFamily="49" charset="0"/>
              </a:rPr>
              <a:t>WWW: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2"/>
              </a:rPr>
              <a:t>http://commons.wikimedia.org/wiki/File:Honzik_vit.jpg?uselang=cs</a:t>
            </a:r>
            <a:r>
              <a:rPr lang="cs-CZ" sz="1600" dirty="0" smtClean="0">
                <a:latin typeface="Courier New" pitchFamily="49" charset="0"/>
                <a:cs typeface="Courier New" pitchFamily="49" charset="0"/>
              </a:rPr>
              <a:t>&gt;.</a:t>
            </a:r>
            <a:endParaRPr lang="cs-CZ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67544" y="2132856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Strana 4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[OBR.3][cit.2014-02-26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sz="1600" dirty="0" smtClean="0">
                <a:latin typeface="Courier New" pitchFamily="49" charset="0"/>
                <a:cs typeface="Courier New" pitchFamily="49" charset="0"/>
              </a:rPr>
              <a:t>WWW: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3"/>
              </a:rPr>
              <a:t>http://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3"/>
              </a:rPr>
              <a:t>commons.wikimedia.org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3"/>
              </a:rPr>
              <a:t>/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3"/>
              </a:rPr>
              <a:t>wiki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3"/>
              </a:rPr>
              <a:t>/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3"/>
              </a:rPr>
              <a:t>File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3"/>
              </a:rPr>
              <a:t>: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3"/>
              </a:rPr>
              <a:t>Honzik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3"/>
              </a:rPr>
              <a:t>_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3"/>
              </a:rPr>
              <a:t>retus.jpg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3"/>
              </a:rPr>
              <a:t>?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3"/>
              </a:rPr>
              <a:t>uselang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3"/>
              </a:rPr>
              <a:t>=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3"/>
              </a:rPr>
              <a:t>cs</a:t>
            </a:r>
            <a:r>
              <a:rPr lang="cs-CZ" sz="1600" dirty="0" smtClean="0">
                <a:latin typeface="Courier New" pitchFamily="49" charset="0"/>
                <a:cs typeface="Courier New" pitchFamily="49" charset="0"/>
              </a:rPr>
              <a:t>&gt;.</a:t>
            </a: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95536" y="3573016"/>
            <a:ext cx="842493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Strana 5</a:t>
            </a:r>
            <a:endParaRPr kumimoji="0" lang="cs-CZ" sz="1600" b="0" i="0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[OBR.4][cit.2014-02-26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]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. Dostupný pod licencí </a:t>
            </a:r>
            <a:r>
              <a:rPr kumimoji="0" lang="cs-CZ" sz="16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Creative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 </a:t>
            </a:r>
            <a:r>
              <a:rPr kumimoji="0" lang="cs-CZ" sz="16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Commons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 na</a:t>
            </a: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WWW:</a:t>
            </a:r>
            <a:r>
              <a:rPr kumimoji="0" lang="cs-CZ" sz="1600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ttp</a:t>
            </a:r>
            <a:r>
              <a:rPr kumimoji="0" lang="cs-CZ" sz="16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://</a:t>
            </a:r>
            <a:r>
              <a:rPr kumimoji="0" lang="cs-CZ" sz="1600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commons.wikimedia.org</a:t>
            </a:r>
            <a:r>
              <a:rPr kumimoji="0" lang="cs-CZ" sz="16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/</a:t>
            </a:r>
            <a:r>
              <a:rPr kumimoji="0" lang="cs-CZ" sz="1600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wiki</a:t>
            </a:r>
            <a:r>
              <a:rPr kumimoji="0" lang="cs-CZ" sz="16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/</a:t>
            </a:r>
            <a:r>
              <a:rPr kumimoji="0" lang="cs-CZ" sz="1600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File</a:t>
            </a:r>
            <a:r>
              <a:rPr kumimoji="0" lang="cs-CZ" sz="16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:</a:t>
            </a:r>
            <a:r>
              <a:rPr kumimoji="0" lang="cs-CZ" sz="1600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Eliska</a:t>
            </a:r>
            <a:r>
              <a:rPr kumimoji="0" lang="cs-CZ" sz="16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_hlava.</a:t>
            </a:r>
            <a:r>
              <a:rPr kumimoji="0" lang="cs-CZ" sz="1600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jpg</a:t>
            </a:r>
            <a:r>
              <a:rPr kumimoji="0" lang="cs-CZ" sz="16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?</a:t>
            </a:r>
            <a:r>
              <a:rPr kumimoji="0" lang="cs-CZ" sz="1600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uselang</a:t>
            </a:r>
            <a:r>
              <a:rPr kumimoji="0" lang="cs-CZ" sz="16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=</a:t>
            </a:r>
            <a:r>
              <a:rPr kumimoji="0" lang="cs-CZ" sz="1600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cs</a:t>
            </a: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&gt;.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[OBR.5][cit.2014-02-26]. Dostupný pod licencí </a:t>
            </a:r>
            <a:r>
              <a:rPr kumimoji="0" lang="cs-CZ" sz="16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Creative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cs-CZ" sz="16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Commons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na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WWW: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5"/>
              </a:rPr>
              <a:t>http://commons.wikimedia.org/wiki/File:Pecet_Elisky1321.jpg?uselang=cs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&gt;.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908720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Nečíslovaný obrazový materiál je použit z kolekce programu Microsoft PowerPoint.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11560" y="1844824"/>
            <a:ext cx="7848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 galerie obrázků a klipartů Microsoft Office.</a:t>
            </a:r>
            <a:endParaRPr lang="cs-CZ" sz="1600" i="1" dirty="0" smtClean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Andrea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Justová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Člověk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a jeho svět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Vlastivěda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Vlastivěda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4.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České dějiny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baseline="0" dirty="0" err="1" smtClean="0">
                          <a:latin typeface="Courier New" pitchFamily="49" charset="0"/>
                          <a:cs typeface="Courier New" pitchFamily="49" charset="0"/>
                        </a:rPr>
                        <a:t>Lucemburkové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na českém trůně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VY_32_INOVACE_35.09.JUS.VL.4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03. 03. 2014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220072" y="609329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Obr</a:t>
            </a:r>
            <a:r>
              <a:rPr lang="en-US" dirty="0" smtClean="0">
                <a:solidFill>
                  <a:srgbClr val="000000"/>
                </a:solidFill>
              </a:rPr>
              <a:t>. 1]</a:t>
            </a:r>
          </a:p>
        </p:txBody>
      </p:sp>
      <p:pic>
        <p:nvPicPr>
          <p:cNvPr id="7" name="Obrázek 6" descr="Arms_of_the_Counts_of_Luxembourg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3212976"/>
            <a:ext cx="2376265" cy="257155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9" name="Elipsa 8"/>
          <p:cNvSpPr/>
          <p:nvPr/>
        </p:nvSpPr>
        <p:spPr>
          <a:xfrm>
            <a:off x="683568" y="980728"/>
            <a:ext cx="8136904" cy="151216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206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u="sng" dirty="0" smtClean="0">
                <a:solidFill>
                  <a:srgbClr val="000000"/>
                </a:solidFill>
                <a:latin typeface="Algerian" pitchFamily="82" charset="0"/>
              </a:rPr>
              <a:t>LUCEMBURKOVÉ</a:t>
            </a:r>
            <a:r>
              <a:rPr lang="cs-CZ" sz="5400" b="1" dirty="0" smtClean="0">
                <a:solidFill>
                  <a:srgbClr val="000000"/>
                </a:solidFill>
                <a:latin typeface="Algerian" pitchFamily="82" charset="0"/>
              </a:rPr>
              <a:t> </a:t>
            </a:r>
          </a:p>
          <a:p>
            <a:pPr algn="ctr"/>
            <a:r>
              <a:rPr lang="cs-CZ" sz="4000" b="1" dirty="0" smtClean="0">
                <a:solidFill>
                  <a:srgbClr val="000000"/>
                </a:solidFill>
                <a:latin typeface="Algerian" pitchFamily="82" charset="0"/>
              </a:rPr>
              <a:t>NA ČESKÉM TRŮNĚ  1</a:t>
            </a:r>
            <a:endParaRPr lang="cs-CZ" sz="4000" b="1" dirty="0">
              <a:solidFill>
                <a:srgbClr val="00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692696"/>
            <a:ext cx="5616624" cy="769441"/>
          </a:xfrm>
          <a:prstGeom prst="rect">
            <a:avLst/>
          </a:prstGeom>
          <a:gradFill flip="none" rotWithShape="1">
            <a:gsLst>
              <a:gs pos="0">
                <a:srgbClr val="FF4747"/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4400" b="1" dirty="0" smtClean="0">
                <a:solidFill>
                  <a:srgbClr val="000000"/>
                </a:solidFill>
                <a:latin typeface="Algerian" pitchFamily="82" charset="0"/>
              </a:rPr>
              <a:t>ROD  PŘEMYSLOVCŮ</a:t>
            </a:r>
            <a:endParaRPr lang="cs-CZ" sz="4400" b="1" dirty="0">
              <a:solidFill>
                <a:srgbClr val="000000"/>
              </a:solidFill>
              <a:latin typeface="Algerian" pitchFamily="82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11560" y="2132856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dirty="0" smtClean="0">
                <a:latin typeface="Algerian" pitchFamily="82" charset="0"/>
              </a:rPr>
              <a:t>   </a:t>
            </a:r>
            <a:r>
              <a:rPr lang="cs-CZ" sz="2800" b="1" dirty="0" smtClean="0">
                <a:latin typeface="Algerian" pitchFamily="82" charset="0"/>
              </a:rPr>
              <a:t>VYMŘEL  PO  MEČI</a:t>
            </a:r>
            <a:endParaRPr lang="cs-CZ" sz="2800" dirty="0">
              <a:latin typeface="Algerian" pitchFamily="82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724128" y="2132856"/>
            <a:ext cx="25567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Algerian" pitchFamily="82" charset="0"/>
              </a:rPr>
              <a:t>SMRT  KRÁLE  VÁCLAVA  III.</a:t>
            </a:r>
            <a:endParaRPr lang="cs-CZ" sz="2800" b="1" dirty="0">
              <a:latin typeface="Algerian" pitchFamily="82" charset="0"/>
            </a:endParaRPr>
          </a:p>
        </p:txBody>
      </p:sp>
      <p:sp>
        <p:nvSpPr>
          <p:cNvPr id="5" name="Šipka doprava se zářezem 4"/>
          <p:cNvSpPr/>
          <p:nvPr/>
        </p:nvSpPr>
        <p:spPr>
          <a:xfrm>
            <a:off x="4644008" y="2276872"/>
            <a:ext cx="792088" cy="288032"/>
          </a:xfrm>
          <a:prstGeom prst="notchedRightArrow">
            <a:avLst/>
          </a:prstGeom>
          <a:solidFill>
            <a:srgbClr val="E6002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5220072" y="4581128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lgerian" pitchFamily="82" charset="0"/>
              </a:rPr>
              <a:t>   ZMATKY</a:t>
            </a:r>
            <a:endParaRPr lang="cs-CZ" sz="2800" b="1" dirty="0">
              <a:solidFill>
                <a:srgbClr val="000000"/>
              </a:solidFill>
              <a:latin typeface="Algerian" pitchFamily="82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11560" y="3645024"/>
            <a:ext cx="3672408" cy="707886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ngle"/>
          </a:sp3d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latin typeface="Algerian" pitchFamily="82" charset="0"/>
              </a:rPr>
              <a:t>ČESKÉ  ZEMĚ:</a:t>
            </a:r>
            <a:endParaRPr lang="cs-CZ" sz="4000" b="1" dirty="0">
              <a:latin typeface="Algerian" pitchFamily="82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220072" y="5301208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dirty="0" smtClean="0"/>
              <a:t>   </a:t>
            </a:r>
            <a:r>
              <a:rPr lang="cs-CZ" sz="2800" b="1" dirty="0" smtClean="0">
                <a:latin typeface="Algerian" pitchFamily="82" charset="0"/>
              </a:rPr>
              <a:t>NEJISTOTA</a:t>
            </a:r>
            <a:endParaRPr lang="cs-CZ" sz="28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788024" y="3789040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Algerian" pitchFamily="82" charset="0"/>
              </a:rPr>
              <a:t>BEZ  PANOVNÍKA</a:t>
            </a:r>
            <a:endParaRPr lang="cs-CZ" sz="2800" b="1" dirty="0">
              <a:latin typeface="Algerian" pitchFamily="82" charset="0"/>
            </a:endParaRPr>
          </a:p>
        </p:txBody>
      </p:sp>
      <p:pic>
        <p:nvPicPr>
          <p:cNvPr id="1027" name="Picture 3" descr="C:\Users\PC1\AppData\Local\Microsoft\Windows\Temporary Internet Files\Content.IE5\3X7Y2AS2\MC90015654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492896"/>
            <a:ext cx="1152128" cy="720080"/>
          </a:xfrm>
          <a:prstGeom prst="rect">
            <a:avLst/>
          </a:prstGeom>
          <a:noFill/>
        </p:spPr>
      </p:pic>
      <p:pic>
        <p:nvPicPr>
          <p:cNvPr id="1028" name="Picture 4" descr="C:\Users\PC1\AppData\Local\Microsoft\Windows\Temporary Internet Files\Content.IE5\3X7Y2AS2\MC90044190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4797152"/>
            <a:ext cx="1520825" cy="1797050"/>
          </a:xfrm>
          <a:prstGeom prst="rect">
            <a:avLst/>
          </a:prstGeom>
          <a:noFill/>
        </p:spPr>
      </p:pic>
      <p:pic>
        <p:nvPicPr>
          <p:cNvPr id="1030" name="Picture 6" descr="C:\Users\PC1\AppData\Local\Microsoft\Windows\Temporary Internet Files\Content.IE5\ZAZH75IC\MC900078711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0" y="4437112"/>
            <a:ext cx="1152128" cy="2134105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99592" y="4509120"/>
            <a:ext cx="901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Obr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r>
              <a:rPr lang="cs-CZ" dirty="0" smtClean="0">
                <a:solidFill>
                  <a:srgbClr val="000000"/>
                </a:solidFill>
              </a:rPr>
              <a:t>2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</a:p>
        </p:txBody>
      </p:sp>
      <p:pic>
        <p:nvPicPr>
          <p:cNvPr id="7" name="Obrázek 6" descr="Honzik_vi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548680"/>
            <a:ext cx="2304256" cy="407151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</p:pic>
      <p:sp>
        <p:nvSpPr>
          <p:cNvPr id="8" name="Elipsa 7"/>
          <p:cNvSpPr/>
          <p:nvPr/>
        </p:nvSpPr>
        <p:spPr>
          <a:xfrm>
            <a:off x="1763688" y="404664"/>
            <a:ext cx="6984776" cy="12961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rgbClr val="000000"/>
                </a:solidFill>
                <a:latin typeface="Algerian" pitchFamily="82" charset="0"/>
              </a:rPr>
              <a:t>JAN  LUCEMBURSKÝ</a:t>
            </a:r>
            <a:endParaRPr lang="cs-CZ" sz="4000" b="1" dirty="0">
              <a:solidFill>
                <a:srgbClr val="000000"/>
              </a:solidFill>
              <a:latin typeface="Algerian" pitchFamily="82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0116616" y="5517232"/>
            <a:ext cx="901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Obr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r>
              <a:rPr lang="cs-CZ" dirty="0" smtClean="0">
                <a:solidFill>
                  <a:srgbClr val="000000"/>
                </a:solidFill>
              </a:rPr>
              <a:t>3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627784" y="19168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800" b="1" dirty="0" smtClean="0">
                <a:latin typeface="Algerian" pitchFamily="82" charset="0"/>
              </a:rPr>
              <a:t>   KRÁL  ČESKÝ  </a:t>
            </a:r>
            <a:endParaRPr lang="cs-CZ" sz="2800" dirty="0">
              <a:latin typeface="Algerian" pitchFamily="82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627784" y="2420888"/>
            <a:ext cx="6516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800" b="1" dirty="0" smtClean="0">
                <a:latin typeface="Algerian" pitchFamily="82" charset="0"/>
              </a:rPr>
              <a:t>   ZVOLEN  ČESKOU  ŠLECHTOU</a:t>
            </a:r>
            <a:endParaRPr lang="cs-CZ" sz="2800" b="1" dirty="0">
              <a:latin typeface="Algerian" pitchFamily="82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555776" y="3645024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800" b="1" dirty="0" smtClean="0">
                <a:latin typeface="Algerian" pitchFamily="82" charset="0"/>
              </a:rPr>
              <a:t>   POCHÁZEL  Z  LUCEMBURSKA</a:t>
            </a:r>
            <a:endParaRPr lang="cs-CZ" sz="2800" b="1" dirty="0">
              <a:latin typeface="Algerian" pitchFamily="82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483768" y="4293096"/>
            <a:ext cx="6660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lgerian" pitchFamily="82" charset="0"/>
              </a:rPr>
              <a:t>   ČESKÉ  KRÁLOVSTVÍ  MU  BYLO CIZÍ</a:t>
            </a:r>
            <a:endParaRPr lang="cs-CZ" sz="2800" b="1" dirty="0">
              <a:solidFill>
                <a:srgbClr val="000000"/>
              </a:solidFill>
              <a:latin typeface="Algerian" pitchFamily="82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67544" y="4869160"/>
            <a:ext cx="8424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800" b="1" dirty="0" smtClean="0">
                <a:latin typeface="Algerian" pitchFamily="82" charset="0"/>
              </a:rPr>
              <a:t>   VĚTŠINU  ČASU  POBÝVAL  NA  KRÁLOVSKÝCH </a:t>
            </a:r>
          </a:p>
          <a:p>
            <a:r>
              <a:rPr lang="cs-CZ" sz="2800" b="1" dirty="0" smtClean="0">
                <a:latin typeface="Algerian" pitchFamily="82" charset="0"/>
              </a:rPr>
              <a:t>      DVORECH  V  RŮZNÝCH  ZEMÍCH  EVROPY</a:t>
            </a:r>
            <a:endParaRPr lang="cs-CZ" sz="2800" b="1" dirty="0">
              <a:latin typeface="Algerian" pitchFamily="82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67544" y="5903893"/>
            <a:ext cx="8928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800" b="1" dirty="0" smtClean="0">
                <a:latin typeface="Algerian" pitchFamily="82" charset="0"/>
              </a:rPr>
              <a:t>   ÚČASTNIL SE VÁLEK;  SLOUŽIL  JAKO DIPLOMAT</a:t>
            </a:r>
            <a:endParaRPr lang="cs-CZ" sz="2800" b="1" dirty="0">
              <a:latin typeface="Algerian" pitchFamily="82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555776" y="2996952"/>
            <a:ext cx="6588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800" b="1" dirty="0" smtClean="0">
                <a:latin typeface="Algerian" pitchFamily="82" charset="0"/>
              </a:rPr>
              <a:t>   MANŽEL  ELIŠKY  PŘEMYSLOVNY</a:t>
            </a:r>
            <a:endParaRPr lang="cs-CZ" sz="2800" b="1" dirty="0">
              <a:latin typeface="Algerian" pitchFamily="82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>
            <a:off x="1259632" y="620688"/>
            <a:ext cx="6984776" cy="12961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rgbClr val="000000"/>
                </a:solidFill>
                <a:latin typeface="Algerian" pitchFamily="82" charset="0"/>
              </a:rPr>
              <a:t>JAN  LUCEMBURSKÝ</a:t>
            </a:r>
            <a:endParaRPr lang="cs-CZ" sz="4000" b="1" dirty="0">
              <a:solidFill>
                <a:srgbClr val="000000"/>
              </a:solidFill>
              <a:latin typeface="Algerian" pitchFamily="82" charset="0"/>
            </a:endParaRPr>
          </a:p>
        </p:txBody>
      </p:sp>
      <p:pic>
        <p:nvPicPr>
          <p:cNvPr id="3" name="Obrázek 2" descr="265px-Honzik_ret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1988840"/>
            <a:ext cx="1661020" cy="352839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relaxedInset"/>
          </a:sp3d>
        </p:spPr>
      </p:pic>
      <p:sp>
        <p:nvSpPr>
          <p:cNvPr id="4" name="TextovéPole 3"/>
          <p:cNvSpPr txBox="1"/>
          <p:nvPr/>
        </p:nvSpPr>
        <p:spPr>
          <a:xfrm>
            <a:off x="1979712" y="2492896"/>
            <a:ext cx="1152128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Algerian" pitchFamily="82" charset="0"/>
              </a:rPr>
              <a:t>KRÁL</a:t>
            </a:r>
            <a:endParaRPr lang="cs-CZ" sz="2800" b="1" dirty="0">
              <a:latin typeface="Algerian" pitchFamily="82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724128" y="2492896"/>
            <a:ext cx="1296144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Algerian" pitchFamily="82" charset="0"/>
              </a:rPr>
              <a:t>RYTÍŘ</a:t>
            </a:r>
            <a:endParaRPr lang="cs-CZ" sz="2800" b="1" dirty="0">
              <a:latin typeface="Algerian" pitchFamily="82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012160" y="3789040"/>
            <a:ext cx="1944216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Algerian" pitchFamily="82" charset="0"/>
              </a:rPr>
              <a:t>DIPLOMAT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9592" y="3789040"/>
            <a:ext cx="1944216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Algerian" pitchFamily="82" charset="0"/>
              </a:rPr>
              <a:t>VÁLEČNÍK</a:t>
            </a:r>
            <a:endParaRPr lang="cs-CZ" sz="2800" b="1" dirty="0">
              <a:latin typeface="Algerian" pitchFamily="82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971600" y="5229200"/>
            <a:ext cx="28803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Algerian" pitchFamily="82" charset="0"/>
              </a:rPr>
              <a:t>DLOUHÁ  </a:t>
            </a:r>
          </a:p>
          <a:p>
            <a:r>
              <a:rPr lang="cs-CZ" sz="2800" b="1" dirty="0" smtClean="0">
                <a:latin typeface="Algerian" pitchFamily="82" charset="0"/>
              </a:rPr>
              <a:t>NEPŘÍTOMNOST  </a:t>
            </a:r>
          </a:p>
          <a:p>
            <a:r>
              <a:rPr lang="cs-CZ" sz="2800" b="1" dirty="0" smtClean="0">
                <a:latin typeface="Algerian" pitchFamily="82" charset="0"/>
              </a:rPr>
              <a:t>KRÁLE</a:t>
            </a:r>
            <a:endParaRPr lang="cs-CZ" sz="2800" b="1" dirty="0">
              <a:latin typeface="Algerian" pitchFamily="82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580112" y="5229200"/>
            <a:ext cx="27363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Algerian" pitchFamily="82" charset="0"/>
              </a:rPr>
              <a:t>NEPOŘÁDKY  </a:t>
            </a:r>
          </a:p>
          <a:p>
            <a:r>
              <a:rPr lang="cs-CZ" sz="2800" b="1" dirty="0" smtClean="0">
                <a:latin typeface="Algerian" pitchFamily="82" charset="0"/>
              </a:rPr>
              <a:t>V  ČESKÝCH  </a:t>
            </a:r>
          </a:p>
          <a:p>
            <a:r>
              <a:rPr lang="cs-CZ" sz="2800" b="1" dirty="0" smtClean="0">
                <a:latin typeface="Algerian" pitchFamily="82" charset="0"/>
              </a:rPr>
              <a:t>ZEMÍCH</a:t>
            </a:r>
            <a:endParaRPr lang="cs-CZ" sz="2800" b="1" dirty="0">
              <a:latin typeface="Algerian" pitchFamily="82" charset="0"/>
            </a:endParaRPr>
          </a:p>
        </p:txBody>
      </p:sp>
      <p:sp>
        <p:nvSpPr>
          <p:cNvPr id="10" name="Šipka doprava se zářezem 9"/>
          <p:cNvSpPr/>
          <p:nvPr/>
        </p:nvSpPr>
        <p:spPr>
          <a:xfrm>
            <a:off x="3995936" y="5877272"/>
            <a:ext cx="1224136" cy="288032"/>
          </a:xfrm>
          <a:prstGeom prst="notched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ýbuch 2 11"/>
          <p:cNvSpPr/>
          <p:nvPr/>
        </p:nvSpPr>
        <p:spPr>
          <a:xfrm>
            <a:off x="7236296" y="5301208"/>
            <a:ext cx="3024336" cy="2204864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4067944" y="5373216"/>
            <a:ext cx="901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Obr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r>
              <a:rPr lang="cs-CZ" dirty="0" smtClean="0">
                <a:solidFill>
                  <a:srgbClr val="000000"/>
                </a:solidFill>
              </a:rPr>
              <a:t>3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Eliska_hlav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08304" y="1268760"/>
            <a:ext cx="1602472" cy="31683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Obrázek 3" descr="Pecet_Elisky132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4941168"/>
            <a:ext cx="1584175" cy="1684437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95536" y="1916832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800" b="1" dirty="0" smtClean="0">
                <a:latin typeface="Algerian" pitchFamily="82" charset="0"/>
              </a:rPr>
              <a:t>   POSLEDNÍ  PŘEMYSLOVNA</a:t>
            </a:r>
            <a:endParaRPr lang="cs-CZ" sz="2800" b="1" dirty="0">
              <a:latin typeface="Algerian" pitchFamily="82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5536" y="2492896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800" b="1" dirty="0" smtClean="0">
                <a:latin typeface="Algerian" pitchFamily="82" charset="0"/>
              </a:rPr>
              <a:t>   SESTRA  VÁCLAVA  </a:t>
            </a:r>
            <a:r>
              <a:rPr lang="cs-CZ" sz="2800" b="1" dirty="0" err="1" smtClean="0">
                <a:latin typeface="Algerian" pitchFamily="82" charset="0"/>
              </a:rPr>
              <a:t>iii</a:t>
            </a:r>
            <a:r>
              <a:rPr lang="cs-CZ" sz="2800" b="1" dirty="0" smtClean="0">
                <a:latin typeface="Algerian" pitchFamily="82" charset="0"/>
              </a:rPr>
              <a:t>.</a:t>
            </a:r>
            <a:endParaRPr lang="cs-CZ" sz="2800" b="1" dirty="0">
              <a:latin typeface="Algerian" pitchFamily="82" charset="0"/>
            </a:endParaRPr>
          </a:p>
        </p:txBody>
      </p:sp>
      <p:sp>
        <p:nvSpPr>
          <p:cNvPr id="7" name="Elipsa 6"/>
          <p:cNvSpPr/>
          <p:nvPr/>
        </p:nvSpPr>
        <p:spPr>
          <a:xfrm>
            <a:off x="395536" y="476672"/>
            <a:ext cx="7416824" cy="1224136"/>
          </a:xfrm>
          <a:prstGeom prst="ellipse">
            <a:avLst/>
          </a:prstGeom>
          <a:gradFill flip="none" rotWithShape="1">
            <a:gsLst>
              <a:gs pos="0">
                <a:srgbClr val="FF9F9F">
                  <a:shade val="30000"/>
                  <a:satMod val="115000"/>
                </a:srgbClr>
              </a:gs>
              <a:gs pos="50000">
                <a:srgbClr val="FF9F9F">
                  <a:shade val="67500"/>
                  <a:satMod val="115000"/>
                </a:srgbClr>
              </a:gs>
              <a:gs pos="100000">
                <a:srgbClr val="FF9F9F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rgbClr val="000000"/>
                </a:solidFill>
                <a:latin typeface="Algerian" pitchFamily="82" charset="0"/>
              </a:rPr>
              <a:t>ELIŠKA  PŘEMYSLOVNA</a:t>
            </a:r>
            <a:endParaRPr lang="cs-CZ" sz="3600" b="1" dirty="0">
              <a:solidFill>
                <a:srgbClr val="000000"/>
              </a:solidFill>
              <a:latin typeface="Algerian" pitchFamily="82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95536" y="3140968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lgerian" pitchFamily="82" charset="0"/>
              </a:rPr>
              <a:t>   MANŽELKA  JANA  LUCEMBURSKÉHO</a:t>
            </a:r>
            <a:endParaRPr lang="cs-CZ" sz="2800" b="1" dirty="0">
              <a:solidFill>
                <a:srgbClr val="000000"/>
              </a:solidFill>
              <a:latin typeface="Algerian" pitchFamily="82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11560" y="6488668"/>
            <a:ext cx="901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Obr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r>
              <a:rPr lang="cs-CZ" dirty="0" smtClean="0">
                <a:solidFill>
                  <a:srgbClr val="000000"/>
                </a:solidFill>
              </a:rPr>
              <a:t>5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</a:p>
        </p:txBody>
      </p:sp>
      <p:sp>
        <p:nvSpPr>
          <p:cNvPr id="10" name="Obdélník 9"/>
          <p:cNvSpPr/>
          <p:nvPr/>
        </p:nvSpPr>
        <p:spPr>
          <a:xfrm>
            <a:off x="8242471" y="4437112"/>
            <a:ext cx="901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Obr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r>
              <a:rPr lang="cs-CZ" dirty="0" smtClean="0">
                <a:solidFill>
                  <a:srgbClr val="000000"/>
                </a:solidFill>
              </a:rPr>
              <a:t>4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95536" y="3789040"/>
            <a:ext cx="59046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800" b="1" dirty="0" smtClean="0">
                <a:latin typeface="Algerian" pitchFamily="82" charset="0"/>
              </a:rPr>
              <a:t>   NARODIL  SE  JÍ  SYN  VÁCLAV  </a:t>
            </a:r>
          </a:p>
          <a:p>
            <a:r>
              <a:rPr lang="cs-CZ" sz="2800" b="1" dirty="0" smtClean="0">
                <a:latin typeface="Algerian" pitchFamily="82" charset="0"/>
              </a:rPr>
              <a:t>     (POZDĚJI  KAREL  IV.)</a:t>
            </a:r>
            <a:endParaRPr lang="cs-CZ" sz="2800" b="1" dirty="0">
              <a:latin typeface="Algerian" pitchFamily="82" charset="0"/>
            </a:endParaRPr>
          </a:p>
        </p:txBody>
      </p:sp>
      <p:pic>
        <p:nvPicPr>
          <p:cNvPr id="2058" name="Picture 10" descr="C:\Users\PC1\AppData\Local\Microsoft\Windows\Temporary Internet Files\Content.IE5\ZAZH75IC\MC90023812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8144" y="4149080"/>
            <a:ext cx="2375026" cy="1747319"/>
          </a:xfrm>
          <a:prstGeom prst="rect">
            <a:avLst/>
          </a:prstGeom>
          <a:noFill/>
        </p:spPr>
      </p:pic>
      <p:pic>
        <p:nvPicPr>
          <p:cNvPr id="2061" name="Picture 13" descr="C:\Users\PC1\AppData\Local\Microsoft\Windows\Temporary Internet Files\Content.IE5\QYO9IJNR\MC900404597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040" y="4653136"/>
            <a:ext cx="1168400" cy="2006600"/>
          </a:xfrm>
          <a:prstGeom prst="rect">
            <a:avLst/>
          </a:prstGeom>
          <a:noFill/>
        </p:spPr>
      </p:pic>
      <p:sp>
        <p:nvSpPr>
          <p:cNvPr id="29" name="TextovéPole 28"/>
          <p:cNvSpPr txBox="1"/>
          <p:nvPr/>
        </p:nvSpPr>
        <p:spPr>
          <a:xfrm>
            <a:off x="1907704" y="5949280"/>
            <a:ext cx="3240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Algerian" pitchFamily="82" charset="0"/>
              </a:rPr>
              <a:t> PEČEŤ  </a:t>
            </a:r>
          </a:p>
          <a:p>
            <a:r>
              <a:rPr lang="cs-CZ" sz="2000" dirty="0" smtClean="0">
                <a:latin typeface="Algerian" pitchFamily="82" charset="0"/>
              </a:rPr>
              <a:t> ELIŠKY PŘEMYSLOVNY</a:t>
            </a:r>
            <a:endParaRPr lang="cs-CZ" sz="2000" dirty="0">
              <a:latin typeface="Algerian" pitchFamily="82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PC1\AppData\Local\Microsoft\Windows\Temporary Internet Files\Content.IE5\ZAZH75IC\MC90032690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636912"/>
            <a:ext cx="504056" cy="697462"/>
          </a:xfrm>
          <a:prstGeom prst="rect">
            <a:avLst/>
          </a:prstGeom>
          <a:noFill/>
        </p:spPr>
      </p:pic>
      <p:pic>
        <p:nvPicPr>
          <p:cNvPr id="3084" name="Picture 12" descr="C:\Users\PC1\AppData\Local\Microsoft\Windows\Temporary Internet Files\Content.IE5\U8YVGGYX\MC90037014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04664"/>
            <a:ext cx="1739189" cy="1837030"/>
          </a:xfrm>
          <a:prstGeom prst="rect">
            <a:avLst/>
          </a:prstGeom>
          <a:noFill/>
        </p:spPr>
      </p:pic>
      <p:sp>
        <p:nvSpPr>
          <p:cNvPr id="13" name="TextovéPole 12"/>
          <p:cNvSpPr txBox="1"/>
          <p:nvPr/>
        </p:nvSpPr>
        <p:spPr>
          <a:xfrm>
            <a:off x="2267744" y="836712"/>
            <a:ext cx="5040560" cy="58477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3200" b="1" u="sng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ODPOVĚZ  NA  OTÁZKY:</a:t>
            </a:r>
            <a:endParaRPr lang="cs-CZ" sz="3200" b="1" u="sng" dirty="0">
              <a:solidFill>
                <a:srgbClr val="0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1259632" y="2564904"/>
            <a:ext cx="76328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haroni" pitchFamily="2" charset="-79"/>
                <a:cs typeface="Aharoni" pitchFamily="2" charset="-79"/>
              </a:rPr>
              <a:t> KOHO  ZVOLILA  ČESKÁ  ŠLECHTA  </a:t>
            </a:r>
          </a:p>
          <a:p>
            <a:r>
              <a:rPr lang="cs-CZ" sz="2800" dirty="0" smtClean="0">
                <a:latin typeface="Aharoni" pitchFamily="2" charset="-79"/>
                <a:cs typeface="Aharoni" pitchFamily="2" charset="-79"/>
              </a:rPr>
              <a:t> ZA  KRÁLE  PO  SMRTI  VÁCLAVA III. ?</a:t>
            </a:r>
          </a:p>
          <a:p>
            <a:pPr marL="514350" indent="-514350"/>
            <a:endParaRPr lang="cs-CZ" sz="2800" dirty="0" smtClean="0">
              <a:latin typeface="Aharoni" pitchFamily="2" charset="-79"/>
              <a:cs typeface="Aharoni" pitchFamily="2" charset="-79"/>
            </a:endParaRPr>
          </a:p>
          <a:p>
            <a:pPr marL="514350" indent="-514350"/>
            <a:r>
              <a:rPr lang="cs-CZ" sz="2800" dirty="0" smtClean="0">
                <a:latin typeface="Aharoni" pitchFamily="2" charset="-79"/>
                <a:cs typeface="Aharoni" pitchFamily="2" charset="-79"/>
              </a:rPr>
              <a:t>JAKÝ PANOVNÍK BYL JAN LUCEMBURSKÝ ?</a:t>
            </a:r>
          </a:p>
          <a:p>
            <a:pPr marL="514350" indent="-514350"/>
            <a:endParaRPr lang="cs-CZ" sz="2800" dirty="0" smtClean="0">
              <a:latin typeface="Aharoni" pitchFamily="2" charset="-79"/>
              <a:cs typeface="Aharoni" pitchFamily="2" charset="-79"/>
            </a:endParaRPr>
          </a:p>
          <a:p>
            <a:pPr marL="514350" indent="-514350"/>
            <a:r>
              <a:rPr lang="cs-CZ" sz="2800" dirty="0" smtClean="0">
                <a:latin typeface="Aharoni" pitchFamily="2" charset="-79"/>
                <a:cs typeface="Aharoni" pitchFamily="2" charset="-79"/>
              </a:rPr>
              <a:t>S KÝM SE OŽENIL A KDO BYL JEJICH SYN ?  </a:t>
            </a:r>
            <a:endParaRPr lang="cs-CZ" sz="2800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3086" name="Picture 14" descr="C:\Users\PC1\AppData\Local\Microsoft\Windows\Temporary Internet Files\Content.IE5\ZAZH75IC\MC90042415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5733256"/>
            <a:ext cx="613222" cy="756989"/>
          </a:xfrm>
          <a:prstGeom prst="rect">
            <a:avLst/>
          </a:prstGeom>
          <a:noFill/>
        </p:spPr>
      </p:pic>
      <p:pic>
        <p:nvPicPr>
          <p:cNvPr id="3087" name="Picture 15" descr="C:\Users\PC1\AppData\Local\Microsoft\Windows\Temporary Internet Files\Content.IE5\ZAZH75IC\MC90042415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5733256"/>
            <a:ext cx="576064" cy="721891"/>
          </a:xfrm>
          <a:prstGeom prst="rect">
            <a:avLst/>
          </a:prstGeom>
          <a:noFill/>
        </p:spPr>
      </p:pic>
      <p:pic>
        <p:nvPicPr>
          <p:cNvPr id="3088" name="Picture 16" descr="C:\Users\PC1\AppData\Local\Microsoft\Windows\Temporary Internet Files\Content.IE5\ZAZH75IC\MC90042415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5733256"/>
            <a:ext cx="576064" cy="692696"/>
          </a:xfrm>
          <a:prstGeom prst="rect">
            <a:avLst/>
          </a:prstGeom>
          <a:noFill/>
        </p:spPr>
      </p:pic>
      <p:pic>
        <p:nvPicPr>
          <p:cNvPr id="3089" name="Picture 17" descr="C:\Users\PC1\AppData\Local\Microsoft\Windows\Temporary Internet Files\Content.IE5\ZAZH75IC\MC90042415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5733256"/>
            <a:ext cx="576064" cy="720080"/>
          </a:xfrm>
          <a:prstGeom prst="rect">
            <a:avLst/>
          </a:prstGeom>
          <a:noFill/>
        </p:spPr>
      </p:pic>
      <p:pic>
        <p:nvPicPr>
          <p:cNvPr id="20" name="Picture 17" descr="C:\Users\PC1\AppData\Local\Microsoft\Windows\Temporary Internet Files\Content.IE5\ZAZH75IC\MC90042415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5733256"/>
            <a:ext cx="576064" cy="720080"/>
          </a:xfrm>
          <a:prstGeom prst="rect">
            <a:avLst/>
          </a:prstGeom>
          <a:noFill/>
        </p:spPr>
      </p:pic>
      <p:pic>
        <p:nvPicPr>
          <p:cNvPr id="21" name="Picture 17" descr="C:\Users\PC1\AppData\Local\Microsoft\Windows\Temporary Internet Files\Content.IE5\ZAZH75IC\MC90042415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5733256"/>
            <a:ext cx="576064" cy="720080"/>
          </a:xfrm>
          <a:prstGeom prst="rect">
            <a:avLst/>
          </a:prstGeom>
          <a:noFill/>
        </p:spPr>
      </p:pic>
      <p:pic>
        <p:nvPicPr>
          <p:cNvPr id="22" name="Picture 17" descr="C:\Users\PC1\AppData\Local\Microsoft\Windows\Temporary Internet Files\Content.IE5\ZAZH75IC\MC90042415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5733256"/>
            <a:ext cx="576064" cy="720080"/>
          </a:xfrm>
          <a:prstGeom prst="rect">
            <a:avLst/>
          </a:prstGeom>
          <a:noFill/>
        </p:spPr>
      </p:pic>
      <p:pic>
        <p:nvPicPr>
          <p:cNvPr id="23" name="Picture 17" descr="C:\Users\PC1\AppData\Local\Microsoft\Windows\Temporary Internet Files\Content.IE5\ZAZH75IC\MC90042415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5733256"/>
            <a:ext cx="576064" cy="720080"/>
          </a:xfrm>
          <a:prstGeom prst="rect">
            <a:avLst/>
          </a:prstGeom>
          <a:noFill/>
        </p:spPr>
      </p:pic>
      <p:pic>
        <p:nvPicPr>
          <p:cNvPr id="24" name="Picture 17" descr="C:\Users\PC1\AppData\Local\Microsoft\Windows\Temporary Internet Files\Content.IE5\ZAZH75IC\MC90042415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5733256"/>
            <a:ext cx="576064" cy="720080"/>
          </a:xfrm>
          <a:prstGeom prst="rect">
            <a:avLst/>
          </a:prstGeom>
          <a:noFill/>
        </p:spPr>
      </p:pic>
      <p:pic>
        <p:nvPicPr>
          <p:cNvPr id="25" name="Picture 17" descr="C:\Users\PC1\AppData\Local\Microsoft\Windows\Temporary Internet Files\Content.IE5\ZAZH75IC\MC90042415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5733256"/>
            <a:ext cx="576064" cy="720080"/>
          </a:xfrm>
          <a:prstGeom prst="rect">
            <a:avLst/>
          </a:prstGeom>
          <a:noFill/>
        </p:spPr>
      </p:pic>
      <p:pic>
        <p:nvPicPr>
          <p:cNvPr id="26" name="Picture 3" descr="C:\Users\PC1\AppData\Local\Microsoft\Windows\Temporary Internet Files\Content.IE5\ZAZH75IC\MC90032690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645024"/>
            <a:ext cx="504056" cy="697462"/>
          </a:xfrm>
          <a:prstGeom prst="rect">
            <a:avLst/>
          </a:prstGeom>
          <a:noFill/>
        </p:spPr>
      </p:pic>
      <p:pic>
        <p:nvPicPr>
          <p:cNvPr id="27" name="Picture 3" descr="C:\Users\PC1\AppData\Local\Microsoft\Windows\Temporary Internet Files\Content.IE5\ZAZH75IC\MC90032690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581128"/>
            <a:ext cx="504056" cy="697462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Nadpis 1"/>
          <p:cNvSpPr txBox="1">
            <a:spLocks/>
          </p:cNvSpPr>
          <p:nvPr/>
        </p:nvSpPr>
        <p:spPr bwMode="auto">
          <a:xfrm>
            <a:off x="2627784" y="548680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95536" y="2676402"/>
            <a:ext cx="8352928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HARNA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,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J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.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Obrazy ze starších českých dějin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: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Alter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,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2011. ISBN 978-80-7245-228-6. s. 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2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3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Strana 1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 lvl="0"/>
            <a:endParaRPr lang="cs-CZ" sz="1600" i="1" dirty="0" smtClean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95536" y="4797152"/>
            <a:ext cx="8423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[OBR.1][cit.2014-02-26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sz="1600" dirty="0" smtClean="0">
                <a:latin typeface="Courier New" pitchFamily="49" charset="0"/>
                <a:cs typeface="Courier New" pitchFamily="49" charset="0"/>
              </a:rPr>
              <a:t>WWW: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5"/>
              </a:rPr>
              <a:t>http://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commons.wikimedia.org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5"/>
              </a:rPr>
              <a:t>/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wiki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5"/>
              </a:rPr>
              <a:t>/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File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5"/>
              </a:rPr>
              <a:t>: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Arms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5"/>
              </a:rPr>
              <a:t>_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of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5"/>
              </a:rPr>
              <a:t>_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the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5"/>
              </a:rPr>
              <a:t>_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Counts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5"/>
              </a:rPr>
              <a:t>_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of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5"/>
              </a:rPr>
              <a:t>_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Luxembourg.svg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5"/>
              </a:rPr>
              <a:t>?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uselang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5"/>
              </a:rPr>
              <a:t>=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cs</a:t>
            </a:r>
            <a:r>
              <a:rPr lang="cs-CZ" sz="1600" dirty="0" smtClean="0">
                <a:latin typeface="Courier New" pitchFamily="49" charset="0"/>
                <a:cs typeface="Courier New" pitchFamily="49" charset="0"/>
              </a:rPr>
              <a:t>&gt;.</a:t>
            </a:r>
            <a:endParaRPr lang="cs-CZ" sz="16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esta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2853</TotalTime>
  <Words>397</Words>
  <Application>Microsoft Office PowerPoint</Application>
  <PresentationFormat>Předvádění na obrazovce (4:3)</PresentationFormat>
  <Paragraphs>106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Motiv sady Office</vt:lpstr>
      <vt:lpstr>Cesta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Andrea Justová</dc:creator>
  <cp:lastModifiedBy>Andrea Justová</cp:lastModifiedBy>
  <cp:revision>282</cp:revision>
  <dcterms:created xsi:type="dcterms:W3CDTF">2014-01-19T19:47:44Z</dcterms:created>
  <dcterms:modified xsi:type="dcterms:W3CDTF">2014-03-31T07:15:05Z</dcterms:modified>
</cp:coreProperties>
</file>