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</p:sldMasterIdLst>
  <p:notesMasterIdLst>
    <p:notesMasterId r:id="rId17"/>
  </p:notesMasterIdLst>
  <p:sldIdLst>
    <p:sldId id="256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D672"/>
    <a:srgbClr val="E1A101"/>
    <a:srgbClr val="CC0000"/>
    <a:srgbClr val="A50021"/>
    <a:srgbClr val="FF5050"/>
    <a:srgbClr val="05BEFF"/>
    <a:srgbClr val="5BD4FF"/>
    <a:srgbClr val="66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D8B7-FD54-4E01-A29C-4CD4AA503784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60C38-1C98-4BF4-A6F8-CDA4DEB408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13DA-D010-492A-950D-BE74A0C7E430}" type="datetimeFigureOut">
              <a:rPr lang="cs-CZ" smtClean="0"/>
              <a:pPr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AD12-B379-46DC-84E3-9A1D511EAB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zs-mozartov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ommons.wikimedia.org/wiki/File:Znak_%C4%8Desk%C3%A9ho_kr%C3%A1lovstv%C3%AD.png" TargetMode="External"/><Relationship Id="rId4" Type="http://schemas.openxmlformats.org/officeDocument/2006/relationships/hyperlink" Target="http://www.zs-mozartova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2veZlKorune.jpg?uselang=cs" TargetMode="External"/><Relationship Id="rId2" Type="http://schemas.openxmlformats.org/officeDocument/2006/relationships/hyperlink" Target="http://commons.wikimedia.org/wiki/File:AnezkaPremyslovna.jpg?uselang=c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mmons.wikimedia.org/wiki/File:Premyslovci_premyslovci.jpg?uselang=cs" TargetMode="External"/><Relationship Id="rId5" Type="http://schemas.openxmlformats.org/officeDocument/2006/relationships/hyperlink" Target="http://commons.wikimedia.org/wiki/File:Vaclav3_Uhry.jpg?uselang=cs" TargetMode="External"/><Relationship Id="rId4" Type="http://schemas.openxmlformats.org/officeDocument/2006/relationships/hyperlink" Target="http://upload.wikimedia.org/wikipedia/commons/0/06/Vaclav2.jpg?uselang=c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771800" y="620688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4005064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3491880" y="548680"/>
            <a:ext cx="4464496" cy="1152128"/>
          </a:xfrm>
          <a:prstGeom prst="horizontalScroll">
            <a:avLst/>
          </a:prstGeom>
          <a:gradFill flip="none" rotWithShape="1">
            <a:gsLst>
              <a:gs pos="0">
                <a:srgbClr val="FED672">
                  <a:shade val="30000"/>
                  <a:satMod val="115000"/>
                </a:srgbClr>
              </a:gs>
              <a:gs pos="50000">
                <a:srgbClr val="FED672">
                  <a:shade val="67500"/>
                  <a:satMod val="115000"/>
                </a:srgbClr>
              </a:gs>
              <a:gs pos="100000">
                <a:srgbClr val="FED672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VÁCLAV  III.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07296" y="2348880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SYN  VÁCLAVA  II.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KRÁL  ČESKÝ,  POLSKÝ  A  UHERSKÝ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VZDAL  SE  KORUNY  UHERSKÉ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VYPRAVIL  SE  SE  SVÝM  VOJSKEM  DO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 POLSKA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CESTOU  BYL  ZAVRAŽDĚN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ZEMŘEL  MLADÝ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NEMĚL   NÁSLEDNÍKA  TRŮNU </a:t>
            </a:r>
            <a:endParaRPr lang="cs-CZ" sz="24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4" name="Obrázek 3" descr="Vaclav3_Uh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409825" cy="40100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Obdélník 4"/>
          <p:cNvSpPr/>
          <p:nvPr/>
        </p:nvSpPr>
        <p:spPr>
          <a:xfrm>
            <a:off x="1691680" y="4869160"/>
            <a:ext cx="89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lna 1"/>
          <p:cNvSpPr/>
          <p:nvPr/>
        </p:nvSpPr>
        <p:spPr>
          <a:xfrm>
            <a:off x="1043608" y="692696"/>
            <a:ext cx="6264696" cy="1008112"/>
          </a:xfrm>
          <a:prstGeom prst="wave">
            <a:avLst/>
          </a:prstGeom>
          <a:solidFill>
            <a:schemeClr val="tx1">
              <a:lumMod val="75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ROD   PŘEMYSLOVCŮ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206084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VYMŘEL  PO  MEČI  –  NEMĚL  MUŽSKÉHO 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NÁSLEDNÍKA  TRŮNU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ČESKÉ  ZEMĚ  -  ZMATKY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                         -  NEJISTOTA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ZEMĚ  BEZ  KRÁLE – NEMĚL  SE  KDO  UJAT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VLÁDY</a:t>
            </a:r>
          </a:p>
        </p:txBody>
      </p:sp>
      <p:pic>
        <p:nvPicPr>
          <p:cNvPr id="4" name="Obrázek 3" descr="Premyslovci_premyslov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05064"/>
            <a:ext cx="5776714" cy="253709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8238559" y="6488668"/>
            <a:ext cx="90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548680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227687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HARNA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J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Obrazy ze starších českých dějin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: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Alter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2011. ISBN 978-80-7245-228-6.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-22.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494116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[OBR.1][cit.2014-01-20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http://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commons.wikimedia.org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wiki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File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:Znak_%C4%8Desk%C3%A9ho_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kr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%C3%A1lovstv%C3%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AD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5"/>
              </a:rPr>
              <a:t>.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5"/>
              </a:rPr>
              <a:t>png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0770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 galerie obrázků a klipartů Microsoft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404664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2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[OBR.2][cit.2014-01-20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AnezkaPremyslovna.jpg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[OBR.3][cit.2014-01-20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:PO2veZlKorune.jpg?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[OBR.4][cit.2014-01-20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upload.wikimedia.org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wikipedia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commons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/0/06/Vaclav2.jpg?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4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[OBR.5][cit.2014-01-20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:Vaclav3_Uhry.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[OBR.6][cit.2014-01-20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: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Premyslovci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premyslovci.jpg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6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11560" y="6206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PowerPoint.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708920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143976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Andrea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Justová</a:t>
                      </a:r>
                      <a:endParaRPr lang="cs-CZ" sz="1600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4.</a:t>
                      </a:r>
                      <a:endParaRPr lang="cs-CZ" sz="1600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České dějiny 1</a:t>
                      </a:r>
                      <a:endParaRPr lang="cs-CZ" sz="1600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dobách Přemyslovských králů 3</a:t>
                      </a:r>
                      <a:endParaRPr lang="cs-CZ" sz="1600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VY_32_INOVACE_35.07.JUS.VL.4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24. 02. 2014</a:t>
                      </a:r>
                      <a:endParaRPr lang="cs-CZ" sz="1600" i="1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dorovný svitek 4"/>
          <p:cNvSpPr/>
          <p:nvPr/>
        </p:nvSpPr>
        <p:spPr>
          <a:xfrm>
            <a:off x="827584" y="764704"/>
            <a:ext cx="7776864" cy="1872208"/>
          </a:xfrm>
          <a:prstGeom prst="horizontalScroll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ZA VLÁDY PŘEMYSLOVSKÝCH</a:t>
            </a:r>
          </a:p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KRÁLŮ  2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6" name="Obrázek 5" descr="Znak_českého_královstv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96952"/>
            <a:ext cx="3312368" cy="34563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292080" y="6165304"/>
            <a:ext cx="8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ovný svitek 3"/>
          <p:cNvSpPr/>
          <p:nvPr/>
        </p:nvSpPr>
        <p:spPr>
          <a:xfrm>
            <a:off x="2483768" y="548680"/>
            <a:ext cx="6048672" cy="1152128"/>
          </a:xfrm>
          <a:prstGeom prst="horizontalScroll">
            <a:avLst/>
          </a:prstGeom>
          <a:solidFill>
            <a:schemeClr val="accent1">
              <a:lumMod val="25000"/>
              <a:lumOff val="75000"/>
            </a:schemeClr>
          </a:solidFill>
          <a:ln w="28575"/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ANEŽKA </a:t>
            </a:r>
            <a:r>
              <a:rPr lang="cs-CZ" sz="3600" b="1" dirty="0" smtClean="0">
                <a:solidFill>
                  <a:srgbClr val="000000"/>
                </a:solidFill>
                <a:latin typeface="Algerian" pitchFamily="82" charset="0"/>
              </a:rPr>
              <a:t>PŘEMYSLOVNA</a:t>
            </a:r>
            <a:endParaRPr lang="cs-CZ" sz="36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47256" y="2276872"/>
            <a:ext cx="6696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DCERA  PŘEMYSLA  OTAKARA  I.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LASKAVÁ  A  DOBROSRDEČNÁ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ŘÍKALO   SE  JÍ  ANEŽKA  ČESKÁ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ROZHODLA   SE  VYUŽÍT  VEŠKERÝ  SVŮJ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MAJETEK  K  POMOCI  CHUDÝM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ZALOŽILA  V  PRAZE  KLÁŠTER  SE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ŠPITÁLEM   (NEMOCNICE   A  ÚTULEK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PRO  CHUDÉ)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STALA  SE  PŘEDSTAVENOU   KLÁŠTERA 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A  LIDEM   SAMA   POMÁHALA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PROHLÁŠENA  ZA  SVATOU</a:t>
            </a:r>
          </a:p>
        </p:txBody>
      </p:sp>
      <p:pic>
        <p:nvPicPr>
          <p:cNvPr id="7" name="Obrázek 6" descr="480px-AnezkaPremyslov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088232" cy="38164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Obdélník 5"/>
          <p:cNvSpPr/>
          <p:nvPr/>
        </p:nvSpPr>
        <p:spPr>
          <a:xfrm>
            <a:off x="1691680" y="4941168"/>
            <a:ext cx="90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lna 20"/>
          <p:cNvSpPr/>
          <p:nvPr/>
        </p:nvSpPr>
        <p:spPr>
          <a:xfrm>
            <a:off x="683568" y="548680"/>
            <a:ext cx="7344816" cy="1058416"/>
          </a:xfrm>
          <a:prstGeom prst="wav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TĚŽBA DRAHÝCH KOVŮ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2" name="Vlna 21"/>
          <p:cNvSpPr/>
          <p:nvPr/>
        </p:nvSpPr>
        <p:spPr>
          <a:xfrm>
            <a:off x="4211960" y="1556792"/>
            <a:ext cx="4608512" cy="936104"/>
          </a:xfrm>
          <a:prstGeom prst="wave">
            <a:avLst/>
          </a:prstGeom>
          <a:solidFill>
            <a:srgbClr val="FFC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0000"/>
                </a:solidFill>
                <a:latin typeface="Algerian" pitchFamily="82" charset="0"/>
              </a:rPr>
              <a:t>V ČESKÝCH ZEMÍCH</a:t>
            </a:r>
            <a:endParaRPr lang="cs-CZ" sz="36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99592" y="26369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TĚŽILY  SE  PO  STALETÍ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321297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OBJEVILA  SE  NOVÁ  NALEZIŠTĚ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STŘÍBRNÉ  RUDY 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899592" y="422108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BYLA  ZDE  POSTAVENA  NOVÁ  HORNICKÁ   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MĚSTA   -   JIHLAVA</a:t>
            </a:r>
          </a:p>
          <a:p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                   -   KUTNÁ HORA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99592" y="55892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00"/>
                </a:solidFill>
                <a:latin typeface="Algerian" pitchFamily="82" charset="0"/>
              </a:rPr>
              <a:t>   VÝTĚŽEK  Z  DOLOVÁNÍ  -  PATŘIL  KRÁLI</a:t>
            </a:r>
            <a:endParaRPr lang="cs-CZ" sz="28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1034" name="Picture 10" descr="C:\Users\PC1\AppData\Local\Microsoft\Windows\Temporary Internet Files\Content.IE5\U8YVGGYX\MC9004046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564904"/>
            <a:ext cx="1895475" cy="1682750"/>
          </a:xfrm>
          <a:prstGeom prst="rect">
            <a:avLst/>
          </a:prstGeom>
          <a:noFill/>
        </p:spPr>
      </p:pic>
      <p:pic>
        <p:nvPicPr>
          <p:cNvPr id="1040" name="Picture 16" descr="C:\Users\PC1\AppData\Local\Microsoft\Windows\Temporary Internet Files\Content.IE5\ZAZH75IC\MC9004413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14392"/>
            <a:ext cx="1515616" cy="14436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lna 3"/>
          <p:cNvSpPr/>
          <p:nvPr/>
        </p:nvSpPr>
        <p:spPr>
          <a:xfrm>
            <a:off x="683568" y="764704"/>
            <a:ext cx="7776864" cy="1008112"/>
          </a:xfrm>
          <a:prstGeom prst="wave">
            <a:avLst/>
          </a:prstGeom>
          <a:solidFill>
            <a:srgbClr val="CC0000"/>
          </a:solidFill>
          <a:ln w="381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POSTAVENÍ  ČESKÉHO  KRÁLE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2204864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BYL  NEJBOHATŠÍM  PANOVNÍKEM  V  TEHDEJŠÍ 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EVROPĚ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40770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MOHL  ZASAHOVAT  DO  POMĚRŮ  V  NĚMECKÉ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ŘÍŠI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486916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JEHO  MOC  SE  ROZŠÍŘILA  DO  RAKOUSKÝCH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ZEMÍ,  KTERÉ  POSTUPNĚ  OVLÁDL   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14096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BYL  NEJMOCNĚJŠÍM  PANOVNÍKEM  VE 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STŘEDNÍ  EVROPĚ 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PC1\AppData\Local\Microsoft\Windows\Temporary Internet Files\Content.IE5\ZAZH75IC\MC9004322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869160"/>
            <a:ext cx="2016224" cy="1800200"/>
          </a:xfrm>
          <a:prstGeom prst="rect">
            <a:avLst/>
          </a:prstGeom>
          <a:noFill/>
        </p:spPr>
      </p:pic>
      <p:pic>
        <p:nvPicPr>
          <p:cNvPr id="2052" name="Picture 4" descr="C:\Users\PC1\AppData\Local\Microsoft\Windows\Temporary Internet Files\Content.IE5\ZAZH75IC\MC9003906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073" y="2464761"/>
            <a:ext cx="1296144" cy="8640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ovný svitek 3"/>
          <p:cNvSpPr/>
          <p:nvPr/>
        </p:nvSpPr>
        <p:spPr>
          <a:xfrm>
            <a:off x="467544" y="764704"/>
            <a:ext cx="5904656" cy="1152128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 w="19050">
            <a:solidFill>
              <a:srgbClr val="0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PŘEMYSL  OTAKAR  II.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63691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SYN   VÁCLAVA   I.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SMĚLÝ,   SEBEVĚDOMÝ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A  BEZOHLEDNÝ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MĚL   NEPŘÁTELE   DOMA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 I  ZA  HRANICEMA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MNOHO   VÁLEČNÝCH   ÚSPĚCHŮ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BITVA   NA   MORAVSKÉM   POLI  –  PORÁŽKA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V  TÉTO  BITVĚ  PADL  </a:t>
            </a:r>
            <a:endParaRPr lang="cs-CZ" sz="24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pic>
        <p:nvPicPr>
          <p:cNvPr id="6" name="Obrázek 5" descr="508px-PO2veZlKor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48680"/>
            <a:ext cx="2664296" cy="42210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7" name="Obdélník 6"/>
          <p:cNvSpPr/>
          <p:nvPr/>
        </p:nvSpPr>
        <p:spPr>
          <a:xfrm>
            <a:off x="8028384" y="4509120"/>
            <a:ext cx="887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lna 3"/>
          <p:cNvSpPr/>
          <p:nvPr/>
        </p:nvSpPr>
        <p:spPr>
          <a:xfrm>
            <a:off x="1043608" y="476672"/>
            <a:ext cx="7056784" cy="1008112"/>
          </a:xfrm>
          <a:prstGeom prst="wav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lin ang="0" scaled="1"/>
            <a:tileRect/>
          </a:gradFill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  <a:cs typeface="Aharoni" pitchFamily="2" charset="-79"/>
              </a:rPr>
              <a:t>POSLEDNÍ  PŘEMYSLOVCI</a:t>
            </a:r>
            <a:endParaRPr lang="cs-CZ" sz="4000" b="1" dirty="0">
              <a:solidFill>
                <a:srgbClr val="0000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155679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ČESKÉ  ZEMĚ - TĚŽKÉ ČASY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21328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DĚDIC  ČESKÉHO  TRŮNU  VÁCLAV II. V  SEDMI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LETECH  UVĚZNĚN  -  HRAD  BEZDĚZ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                                  -  SEVERNÍ  NĚMECKO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328498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ZEMĚ  STRÁDALA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71600" y="38610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ZŮSTÁVÁ  BEZ  PANOVNÍKA</a:t>
            </a:r>
            <a:endParaRPr lang="cs-CZ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1600" y="443711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TLUPY  NĚMECKÝCH  ZBROJNOŠŮ  LOUPILI  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A  TYRANIZOVALI  OBYVATELSTVO  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1600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ČESKÁ  ŠLECHTA  –  PO  PĚTI  LETECH 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     DOSTALA  MLADÉHO  KRÁLE  ZPĚT  DO  ZEMĚ </a:t>
            </a:r>
            <a:endParaRPr lang="cs-CZ" sz="2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82" name="Picture 10" descr="C:\Users\PC1\AppData\Local\Microsoft\Windows\Temporary Internet Files\Content.IE5\3X7Y2AS2\MC9003616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1224136" cy="1700808"/>
          </a:xfrm>
          <a:prstGeom prst="rect">
            <a:avLst/>
          </a:prstGeom>
          <a:noFill/>
        </p:spPr>
      </p:pic>
      <p:pic>
        <p:nvPicPr>
          <p:cNvPr id="3084" name="Picture 12" descr="C:\Users\PC1\AppData\Local\Microsoft\Windows\Temporary Internet Files\Content.IE5\ZAZH75IC\MC9004326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941168"/>
            <a:ext cx="936104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ovný svitek 1"/>
          <p:cNvSpPr/>
          <p:nvPr/>
        </p:nvSpPr>
        <p:spPr>
          <a:xfrm>
            <a:off x="755576" y="692696"/>
            <a:ext cx="4752528" cy="1080120"/>
          </a:xfrm>
          <a:prstGeom prst="horizontalScroll">
            <a:avLst/>
          </a:prstGeom>
          <a:solidFill>
            <a:schemeClr val="tx2">
              <a:lumMod val="90000"/>
            </a:schemeClr>
          </a:solidFill>
          <a:ln w="28575">
            <a:solidFill>
              <a:srgbClr val="0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000000"/>
                </a:solidFill>
                <a:latin typeface="Algerian" pitchFamily="82" charset="0"/>
              </a:rPr>
              <a:t>VÁCLAV  II.</a:t>
            </a:r>
            <a:endParaRPr lang="cs-CZ" sz="4000" b="1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227687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dirty="0" smtClean="0">
                <a:latin typeface="Algerian" pitchFamily="82" charset="0"/>
              </a:rPr>
              <a:t>   </a:t>
            </a: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ČESKÝ  KRÁL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ZAČAL  VLÁDNOUT  VELICE   MLADÝ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V  ZEMI  OBNOVIL  POŘÁDEK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ČESKÉ  ZEMĚ  ZAČALY  ZNOVU </a:t>
            </a:r>
          </a:p>
          <a:p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   VZKVÉTAT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ROZVOJ  ŘEMESEL  A  OBCHODU  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VYUŽIL  BOHATSTVÍ   STŘÍBRNÝCH  DOLŮ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ZAVEDL  NOVÉ  PENÍZE  –  PRAŽSKÉ  GROŠE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BYL  VELMI  VÁŽENÝ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00"/>
                </a:solidFill>
                <a:latin typeface="Algerian" pitchFamily="82" charset="0"/>
              </a:rPr>
              <a:t>   STAL  SE  I  KRÁLEM  POLSKÝM</a:t>
            </a:r>
          </a:p>
        </p:txBody>
      </p:sp>
      <p:pic>
        <p:nvPicPr>
          <p:cNvPr id="4" name="Obrázek 3" descr="Vacla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48680"/>
            <a:ext cx="2088232" cy="36103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bdélník 4"/>
          <p:cNvSpPr/>
          <p:nvPr/>
        </p:nvSpPr>
        <p:spPr>
          <a:xfrm>
            <a:off x="7812360" y="4149080"/>
            <a:ext cx="90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lastní 2">
      <a:dk1>
        <a:srgbClr val="FFFFFF"/>
      </a:dk1>
      <a:lt1>
        <a:sysClr val="window" lastClr="FFFFFF"/>
      </a:lt1>
      <a:dk2>
        <a:srgbClr val="4F271C"/>
      </a:dk2>
      <a:lt2>
        <a:srgbClr val="E7DEC9"/>
      </a:lt2>
      <a:accent1>
        <a:srgbClr val="27130D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635</Words>
  <Application>Microsoft Office PowerPoint</Application>
  <PresentationFormat>Předvádění na obrazovce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Metro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 Justová</dc:creator>
  <cp:lastModifiedBy>Andrea Justová</cp:lastModifiedBy>
  <cp:revision>216</cp:revision>
  <dcterms:created xsi:type="dcterms:W3CDTF">2014-01-19T19:47:44Z</dcterms:created>
  <dcterms:modified xsi:type="dcterms:W3CDTF">2014-02-26T19:05:21Z</dcterms:modified>
</cp:coreProperties>
</file>