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7"/>
  </p:notesMasterIdLst>
  <p:sldIdLst>
    <p:sldId id="256" r:id="rId3"/>
    <p:sldId id="258" r:id="rId4"/>
    <p:sldId id="262" r:id="rId5"/>
    <p:sldId id="272" r:id="rId6"/>
    <p:sldId id="276" r:id="rId7"/>
    <p:sldId id="273" r:id="rId8"/>
    <p:sldId id="274" r:id="rId9"/>
    <p:sldId id="275" r:id="rId10"/>
    <p:sldId id="277" r:id="rId11"/>
    <p:sldId id="278" r:id="rId12"/>
    <p:sldId id="279" r:id="rId13"/>
    <p:sldId id="264" r:id="rId14"/>
    <p:sldId id="269" r:id="rId15"/>
    <p:sldId id="28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8F8F"/>
    <a:srgbClr val="FF6969"/>
    <a:srgbClr val="AC0000"/>
    <a:srgbClr val="740000"/>
    <a:srgbClr val="8A0000"/>
    <a:srgbClr val="FF4747"/>
    <a:srgbClr val="E31303"/>
    <a:srgbClr val="E6002C"/>
    <a:srgbClr val="FF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D8B7-FD54-4E01-A29C-4CD4AA503784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0C38-1C98-4BF4-A6F8-CDA4DEB408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6713DA-D010-492A-950D-BE74A0C7E43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zs-mozartov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remek%282%29.jpg" TargetMode="External"/><Relationship Id="rId5" Type="http://schemas.openxmlformats.org/officeDocument/2006/relationships/hyperlink" Target="http://commons.wikimedia.org/wiki/File:Znak_%C4%8Desk%C3%A9ho_kr%C3%A1lovstv%C3%AD.png" TargetMode="External"/><Relationship Id="rId4" Type="http://schemas.openxmlformats.org/officeDocument/2006/relationships/hyperlink" Target="http://www.zs-mozartova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rel_Svoboda_%281824-1870%29__Kr%C3%A1l_V%C3%A1clav_I._vj%C3%AD%C5%BEd%C3%AD_v_pln%C3%A9_zbroji_na_turnaj.jpg?uselang=cs" TargetMode="External"/><Relationship Id="rId7" Type="http://schemas.openxmlformats.org/officeDocument/2006/relationships/hyperlink" Target="http://commons.wikimedia.org/wiki/File:Praha_Old_Town_sq_U_zvonu_CIMG0089.JPG" TargetMode="External"/><Relationship Id="rId2" Type="http://schemas.openxmlformats.org/officeDocument/2006/relationships/hyperlink" Target="http://commons.wikimedia.org/wiki/File:V%C3%A1clav_I..jpg?uselang=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astle_%C4%8Cesk%C3%BD_%C5%A0ternberk.jpg?uselang=cs" TargetMode="External"/><Relationship Id="rId5" Type="http://schemas.openxmlformats.org/officeDocument/2006/relationships/hyperlink" Target="http://commons.wikimedia.org/wiki/File:R%C3%ADmskokatol%C3%ADcky_kostol_sv._Martina_-_Dovalovo.jpg?uselang=cs" TargetMode="External"/><Relationship Id="rId4" Type="http://schemas.openxmlformats.org/officeDocument/2006/relationships/hyperlink" Target="http://commons.wikimedia.org/wiki/File:SvJakub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ld_window_of_Basilica_of_Saint_Procopius_in_T%C5%99eb%C3%AD%C4%8D.jpg?uselang=cs" TargetMode="External"/><Relationship Id="rId2" Type="http://schemas.openxmlformats.org/officeDocument/2006/relationships/hyperlink" Target="http://commons.wikimedia.org/wiki/File:Praha,_Katedr%C3%A1la,_Apsida_02.jpg?uselang=c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Goti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771800" y="620688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4005064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lna 1"/>
          <p:cNvSpPr/>
          <p:nvPr/>
        </p:nvSpPr>
        <p:spPr>
          <a:xfrm>
            <a:off x="1547664" y="476672"/>
            <a:ext cx="5904656" cy="1152128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0000"/>
                </a:solidFill>
                <a:latin typeface="Algerian" pitchFamily="82" charset="0"/>
              </a:rPr>
              <a:t>Gotický  sloh</a:t>
            </a:r>
            <a:endParaRPr lang="cs-CZ" sz="44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9888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000000"/>
                </a:solidFill>
                <a:latin typeface="Algerian" pitchFamily="82" charset="0"/>
              </a:rPr>
              <a:t>STAVĚLY  SE  :</a:t>
            </a:r>
            <a:endParaRPr lang="cs-CZ" sz="3200" b="1" u="sng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2204864"/>
            <a:ext cx="17281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CHRÁMY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4437112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PEVNÉ  HRADY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71800" y="5805264"/>
            <a:ext cx="51125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DOMY  BOHATÝCH  MĚŠŤANŮ 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91680" y="443711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19" name="Obrázek 18" descr="800px-SvJaku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412776"/>
            <a:ext cx="15841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Obrázek 29" descr="800px-Castle_-_Český_Šternbe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73016"/>
            <a:ext cx="1619672" cy="204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Obrázek 30" descr="800px-Rímskokatolícky_kostol_sv._Martina_-_Dovalo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708920"/>
            <a:ext cx="165618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ovéPole 31"/>
          <p:cNvSpPr txBox="1"/>
          <p:nvPr/>
        </p:nvSpPr>
        <p:spPr>
          <a:xfrm>
            <a:off x="971600" y="3212976"/>
            <a:ext cx="1800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KOSTELY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33" name="Obrázek 32" descr="Praha_Old_Town_sq_U_zvonu_CIMG0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653136"/>
            <a:ext cx="158417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ovéPole 33"/>
          <p:cNvSpPr txBox="1"/>
          <p:nvPr/>
        </p:nvSpPr>
        <p:spPr>
          <a:xfrm>
            <a:off x="8256193" y="3284984"/>
            <a:ext cx="88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355976" y="3933056"/>
            <a:ext cx="90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884368" y="5445224"/>
            <a:ext cx="88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627784" y="6488668"/>
            <a:ext cx="90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98884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lgerian" pitchFamily="82" charset="0"/>
              </a:rPr>
              <a:t>ZNAKY  STAVEB : </a:t>
            </a:r>
            <a:endParaRPr lang="cs-CZ" sz="32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270892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VYSOKÉ  A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ŠTÍHLÉ  STAVBY</a:t>
            </a:r>
          </a:p>
          <a:p>
            <a:endParaRPr lang="cs-CZ" sz="2800" b="1" dirty="0" smtClean="0">
              <a:solidFill>
                <a:srgbClr val="000000"/>
              </a:solidFill>
              <a:latin typeface="Algerian" pitchFamily="82" charset="0"/>
            </a:endParaRP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VYSOKÁ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OKNA</a:t>
            </a:r>
          </a:p>
          <a:p>
            <a:endParaRPr lang="cs-CZ" sz="2800" b="1" dirty="0" smtClean="0">
              <a:solidFill>
                <a:srgbClr val="000000"/>
              </a:solidFill>
              <a:latin typeface="Algerian" pitchFamily="82" charset="0"/>
            </a:endParaRP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LOMENÝ  OBLOUK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4" name="Obrázek 3" descr="400px-Old_window_of_Basilica_of_Saint_Procopius_in_Třebí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1224136" cy="2088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 descr="120px-Bazilika_svatého_Prokopa_v_Třebíči_-_interié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653136"/>
            <a:ext cx="1524000" cy="2016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Vlna 5"/>
          <p:cNvSpPr/>
          <p:nvPr/>
        </p:nvSpPr>
        <p:spPr>
          <a:xfrm>
            <a:off x="899592" y="548680"/>
            <a:ext cx="6336704" cy="1224136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0000"/>
                </a:solidFill>
                <a:latin typeface="Algerian" pitchFamily="82" charset="0"/>
              </a:rPr>
              <a:t>Gotický  sloh</a:t>
            </a:r>
            <a:endParaRPr lang="cs-CZ" sz="44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256193" y="3789040"/>
            <a:ext cx="90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948264" y="5373216"/>
            <a:ext cx="100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652120" y="6488668"/>
            <a:ext cx="99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2" name="Obrázek 11" descr="800px-Praha,_Katedrála,_Apsida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340768"/>
            <a:ext cx="1538808" cy="25202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548680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2307070"/>
            <a:ext cx="83529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HARNA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J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Obrazy ze starších českých dějin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: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Alter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2011. ISBN 978-80-7245-228-6. s.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9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-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[OBR.1][cit.2014-01-20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http://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commons.wikimedia.org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wiki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File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:Znak_%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C4%8Desk%C3%A9ho_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kr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%C3%A1lovstv%C3%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AD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.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png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5301208"/>
            <a:ext cx="8207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http://commons.wikimedia.org/wiki/File:Premek%282%29.jpg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4609003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cs-CZ" sz="160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404664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[OBR.3][cit.2014-01-20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:V%C3%A1clav_I..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[OBR.4][cit.2014-01-20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http://commons.wikimedia.org/wiki/File:Karel_Svoboda_%281824-1870%29__Kr%C3%A1l_V%C3%A1clav_I._vj%C3%AD%C5%BEd%C3%AD_v_pln%C3%A9_zbroji_na_turnaj.jpg?uselang=cs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544" y="2795349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[OBR.5][cit.2014-01-20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:SvJakub6.jpg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[OBR.6][cit.2014-01-20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:R%C3%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ADmskokatol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%C3%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ADcky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kostol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_sv._Martina_-_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Dovalovo.jpg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[OBR.7][cit.2014-01-20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Castle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_%C4%8Cesk%C3%BD_%C5%A0ternberk.jpg?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[OBR.8][cit.2014-01-20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:Praha_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Old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Town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sq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7"/>
              </a:rPr>
              <a:t>_U_zvonu_CIMG0089.JPG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43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404664"/>
            <a:ext cx="82089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[OBR.9][cit.2014-01-20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:Praha,_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Katedr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%C3%A1la,_Apsida_02.jpg?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[OBR.10][cit.2014-01-20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Old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window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of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Basilica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of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Saint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Procopius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_in_T%C5%99eb%C3%AD%C4%8D.jpg?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[OBR.10][cit.2014-01-20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cs.wikipedia.org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/Gotika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Andrea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Justová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 dějiny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Za vlády Přemyslovských králů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VY_32_INOVACE_35.05.JUS.VL.4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10. 02. 2014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 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0072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1]</a:t>
            </a:r>
          </a:p>
        </p:txBody>
      </p:sp>
      <p:sp>
        <p:nvSpPr>
          <p:cNvPr id="6" name="Vodorovný svitek 5"/>
          <p:cNvSpPr/>
          <p:nvPr/>
        </p:nvSpPr>
        <p:spPr>
          <a:xfrm>
            <a:off x="827584" y="620688"/>
            <a:ext cx="7632848" cy="1944216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  <a:ln w="38100"/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ZA VLÁDY PŘEMYSLOVSKÝCH </a:t>
            </a:r>
          </a:p>
          <a:p>
            <a:pPr algn="ctr"/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KRÁLŮ  1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Obrázek 6" descr="Znak_českého_královstv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3672409" cy="39604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916832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lgerian" pitchFamily="82" charset="0"/>
              </a:rPr>
              <a:t>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VLÁDLA  PŘES  300  LET 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STŘÍDALY  SE  DOBY –  SLÁVY  A  UTRPENÍ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                                      -   VÍTĚZSTVÍ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                                          A  PORÁŽEK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POČET  OBYVATEL   – NEUSTÁLE   ROSTL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ZÍSKÁVÁNÍ  DALŠÍ  PŮDY  PRO  ZEMĚDĚLSTVÍ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                                   -  MÝCENÍ  A  VYPALOVÁNÍ  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                                      LESŮ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VZNIK  NOVÝCH  VESNIC                                             </a:t>
            </a:r>
          </a:p>
        </p:txBody>
      </p:sp>
      <p:sp>
        <p:nvSpPr>
          <p:cNvPr id="3" name="Vývojový diagram: děrná páska 2"/>
          <p:cNvSpPr/>
          <p:nvPr/>
        </p:nvSpPr>
        <p:spPr>
          <a:xfrm>
            <a:off x="467544" y="548680"/>
            <a:ext cx="8352928" cy="1008112"/>
          </a:xfrm>
          <a:prstGeom prst="flowChartPunchedTape">
            <a:avLst/>
          </a:prstGeom>
          <a:solidFill>
            <a:srgbClr val="8DB436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KNÍŽATA Z RODU PŘEMYSLOVCŮ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PC1\AppData\Local\Microsoft\Windows\Temporary Internet Files\Content.IE5\QYO9IJNR\MC900378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33256"/>
            <a:ext cx="1332656" cy="903665"/>
          </a:xfrm>
          <a:prstGeom prst="rect">
            <a:avLst/>
          </a:prstGeom>
          <a:noFill/>
        </p:spPr>
      </p:pic>
      <p:pic>
        <p:nvPicPr>
          <p:cNvPr id="1032" name="Picture 8" descr="C:\Users\PC1\AppData\Local\Microsoft\Windows\Temporary Internet Files\Content.IE5\QYO9IJNR\MC9003513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2105680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20486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00"/>
                </a:solidFill>
                <a:latin typeface="Algerian" pitchFamily="82" charset="0"/>
              </a:rPr>
              <a:t>   VZRŮSTÁNÍ  SÍLY  A  VÝZNAMU  </a:t>
            </a:r>
          </a:p>
          <a:p>
            <a:r>
              <a:rPr lang="cs-CZ" sz="3200" dirty="0" smtClean="0">
                <a:solidFill>
                  <a:srgbClr val="000000"/>
                </a:solidFill>
                <a:latin typeface="Algerian" pitchFamily="82" charset="0"/>
              </a:rPr>
              <a:t>      ČESKÉHO STÁTU          </a:t>
            </a:r>
          </a:p>
          <a:p>
            <a:r>
              <a:rPr lang="cs-CZ" sz="3200" dirty="0" smtClean="0">
                <a:solidFill>
                  <a:srgbClr val="000000"/>
                </a:solidFill>
                <a:latin typeface="Algerian" pitchFamily="82" charset="0"/>
              </a:rPr>
              <a:t>          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00"/>
                </a:solidFill>
                <a:latin typeface="Algerian" pitchFamily="82" charset="0"/>
              </a:rPr>
              <a:t>   DOSÁHLI  UZNÁNÍ  DĚDIČNÉHO            </a:t>
            </a:r>
          </a:p>
          <a:p>
            <a:r>
              <a:rPr lang="cs-CZ" sz="3200" b="1" dirty="0" smtClean="0">
                <a:solidFill>
                  <a:srgbClr val="000000"/>
                </a:solidFill>
                <a:latin typeface="Algerian" pitchFamily="82" charset="0"/>
              </a:rPr>
              <a:t>      </a:t>
            </a:r>
            <a:r>
              <a:rPr lang="cs-CZ" sz="4000" b="1" dirty="0" smtClean="0">
                <a:solidFill>
                  <a:srgbClr val="8A0000"/>
                </a:solidFill>
                <a:latin typeface="Algerian" pitchFamily="82" charset="0"/>
              </a:rPr>
              <a:t>KRÁLOVSKÉHO  TITULU</a:t>
            </a:r>
            <a:endParaRPr lang="cs-CZ" sz="4000" b="1" dirty="0">
              <a:solidFill>
                <a:srgbClr val="8A0000"/>
              </a:solidFill>
            </a:endParaRPr>
          </a:p>
        </p:txBody>
      </p:sp>
      <p:pic>
        <p:nvPicPr>
          <p:cNvPr id="3079" name="Picture 7" descr="C:\Users\PC1\AppData\Local\Microsoft\Windows\Temporary Internet Files\Content.IE5\QYO9IJNR\MC9003831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1656184" cy="1348514"/>
          </a:xfrm>
          <a:prstGeom prst="rect">
            <a:avLst/>
          </a:prstGeom>
          <a:noFill/>
        </p:spPr>
      </p:pic>
      <p:pic>
        <p:nvPicPr>
          <p:cNvPr id="3089" name="Picture 17" descr="C:\Users\PC1\AppData\Local\Microsoft\Windows\Temporary Internet Files\Content.IE5\U8YVGGYX\MC9004116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1482725" cy="2009775"/>
          </a:xfrm>
          <a:prstGeom prst="rect">
            <a:avLst/>
          </a:prstGeom>
          <a:noFill/>
        </p:spPr>
      </p:pic>
      <p:pic>
        <p:nvPicPr>
          <p:cNvPr id="3090" name="Picture 18" descr="C:\Users\PC1\AppData\Local\Microsoft\Windows\Temporary Internet Files\Content.IE5\ZAZH75IC\MC9004303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764704"/>
            <a:ext cx="1228725" cy="1873250"/>
          </a:xfrm>
          <a:prstGeom prst="rect">
            <a:avLst/>
          </a:prstGeom>
          <a:noFill/>
        </p:spPr>
      </p:pic>
      <p:sp>
        <p:nvSpPr>
          <p:cNvPr id="7" name="Vývojový diagram: děrná páska 6"/>
          <p:cNvSpPr/>
          <p:nvPr/>
        </p:nvSpPr>
        <p:spPr>
          <a:xfrm>
            <a:off x="1115616" y="692696"/>
            <a:ext cx="5544616" cy="936104"/>
          </a:xfrm>
          <a:prstGeom prst="flowChartPunchedTap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PŘEMYSLOVCI</a:t>
            </a:r>
            <a:r>
              <a:rPr lang="cs-CZ" sz="4000" dirty="0" smtClean="0">
                <a:solidFill>
                  <a:srgbClr val="000000"/>
                </a:solidFill>
                <a:latin typeface="Algerian" pitchFamily="82" charset="0"/>
              </a:rPr>
              <a:t> </a:t>
            </a:r>
            <a:endParaRPr lang="cs-CZ" sz="4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1403648" y="404664"/>
            <a:ext cx="6480720" cy="1368152"/>
          </a:xfrm>
          <a:prstGeom prst="horizontalScroll">
            <a:avLst/>
          </a:prstGeom>
          <a:gradFill flip="none" rotWithShape="1">
            <a:gsLst>
              <a:gs pos="0">
                <a:srgbClr val="FF4747">
                  <a:shade val="30000"/>
                  <a:satMod val="115000"/>
                </a:srgbClr>
              </a:gs>
              <a:gs pos="50000">
                <a:srgbClr val="FF4747">
                  <a:shade val="67500"/>
                  <a:satMod val="115000"/>
                </a:srgbClr>
              </a:gs>
              <a:gs pos="100000">
                <a:srgbClr val="FF4747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0000"/>
                </a:solidFill>
                <a:latin typeface="Algerian" pitchFamily="82" charset="0"/>
              </a:rPr>
              <a:t>PŘEMYSL  OTAKAR  I.</a:t>
            </a:r>
            <a:endParaRPr lang="cs-CZ" sz="36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1988840"/>
            <a:ext cx="577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ZÍSKAL  PRO  PŘEMYSLOVCE  </a:t>
            </a:r>
          </a:p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   KRÁLOVSKÝ  TITUL </a:t>
            </a:r>
            <a:endParaRPr lang="cs-CZ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 descr="Premek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2304256" cy="2838078"/>
          </a:xfrm>
          <a:prstGeom prst="rect">
            <a:avLst/>
          </a:prstGeom>
          <a:effectLst/>
        </p:spPr>
      </p:pic>
      <p:sp>
        <p:nvSpPr>
          <p:cNvPr id="5" name="Obdélník 4"/>
          <p:cNvSpPr/>
          <p:nvPr/>
        </p:nvSpPr>
        <p:spPr>
          <a:xfrm>
            <a:off x="1475656" y="4653136"/>
            <a:ext cx="90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47256" y="2996952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latin typeface="Algerian" pitchFamily="82" charset="0"/>
              </a:rPr>
              <a:t> 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KRÁLOVSKÝ  TITUL  MU  POTVRDIL 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JEDEN  Z  NĚMECKÝCH  PANOVNÍKŮ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ZA POMOC V BOJI</a:t>
            </a:r>
            <a:endParaRPr lang="cs-CZ" sz="2800" b="1" dirty="0">
              <a:latin typeface="Algerian" pitchFamily="8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11760" y="4365104"/>
            <a:ext cx="673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ROKU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1212   UZNAL  ŘÍŠSKÝ </a:t>
            </a:r>
          </a:p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 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PANOVNÍK  VŠECHNA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PRÁVA </a:t>
            </a:r>
            <a:endParaRPr lang="cs-CZ" sz="2800" b="1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 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A  SVOBODY  ČESKÉHO 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STÁTU 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11760" y="5733256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POSÍLENÍ  POSTAVENÍ  ČESKÉHO 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PANOVNÍKA  V  EVROPĚ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971600" y="404664"/>
            <a:ext cx="4680520" cy="1152128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 VÁCLAV  I.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204864"/>
            <a:ext cx="586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SYN  PŘEMYSLA  OTAKARA  I.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780928"/>
            <a:ext cx="59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  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JEDNOOKÝ  KRÁL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356992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rgbClr val="000000"/>
                </a:solidFill>
                <a:latin typeface="Algerian" pitchFamily="82" charset="0"/>
              </a:rPr>
              <a:t>   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ZA  JEHO  VLÁDY – VÝZNAMNÉ   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PROMĚNY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V  ČECHÁCH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I  NA MORAVĚ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lgerian" pitchFamily="82" charset="0"/>
              </a:rPr>
              <a:t>      </a:t>
            </a:r>
            <a:r>
              <a:rPr lang="cs-CZ" sz="2800" dirty="0" smtClean="0">
                <a:solidFill>
                  <a:srgbClr val="000000"/>
                </a:solidFill>
                <a:latin typeface="Algerian" pitchFamily="82" charset="0"/>
              </a:rPr>
              <a:t>- </a:t>
            </a:r>
            <a:r>
              <a:rPr lang="cs-CZ" sz="3200" b="1" dirty="0" smtClean="0">
                <a:solidFill>
                  <a:srgbClr val="A50021"/>
                </a:solidFill>
                <a:latin typeface="Algerian" pitchFamily="82" charset="0"/>
              </a:rPr>
              <a:t>OSÍDLOVÁNÍ</a:t>
            </a:r>
            <a:r>
              <a:rPr lang="cs-CZ" sz="2800" b="1" dirty="0" smtClean="0">
                <a:solidFill>
                  <a:srgbClr val="A50021"/>
                </a:solidFill>
                <a:latin typeface="Algerian" pitchFamily="82" charset="0"/>
              </a:rPr>
              <a:t> 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lgerian" pitchFamily="82" charset="0"/>
              </a:rPr>
              <a:t>         </a:t>
            </a:r>
            <a:endParaRPr lang="cs-CZ" sz="2800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6" name="Obrázek 5" descr="Václav_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1917378" cy="3086100"/>
          </a:xfrm>
          <a:prstGeom prst="rect">
            <a:avLst/>
          </a:prstGeom>
          <a:ln>
            <a:solidFill>
              <a:srgbClr val="8A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ovéPole 6"/>
          <p:cNvSpPr txBox="1"/>
          <p:nvPr/>
        </p:nvSpPr>
        <p:spPr>
          <a:xfrm>
            <a:off x="395536" y="16288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rgbClr val="000000"/>
                </a:solidFill>
                <a:latin typeface="Algerian" pitchFamily="82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Algerian" pitchFamily="82" charset="0"/>
              </a:rPr>
              <a:t>     </a:t>
            </a: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ČESKÝ  KRÁL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9" name="Obrázek 8" descr="Karel_Svoboda_(1824-1870)_-_Král_Václav_I._vjíždí_v_plné_zbroji_na_turn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861048"/>
            <a:ext cx="5184576" cy="2808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Obdélník 9"/>
          <p:cNvSpPr/>
          <p:nvPr/>
        </p:nvSpPr>
        <p:spPr>
          <a:xfrm>
            <a:off x="7956376" y="3573016"/>
            <a:ext cx="8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28384" y="6309320"/>
            <a:ext cx="85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cs-CZ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177281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Dosud neobydlených oblastí</a:t>
            </a:r>
            <a:endParaRPr lang="cs-CZ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488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Do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země zváni cizí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osadníci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306896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Mýtili a vypalovali lesy</a:t>
            </a:r>
          </a:p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Zakládali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zde pole a pastviny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39752" y="42210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Stavění nových měst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479715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Usazování se cizích </a:t>
            </a:r>
            <a:endParaRPr lang="cs-CZ" sz="3200" b="1" dirty="0" smtClean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řemeslníků a </a:t>
            </a: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obchodníků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71600" y="5949280"/>
            <a:ext cx="72728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AC0000"/>
                </a:solidFill>
                <a:latin typeface="Algerian" pitchFamily="82" charset="0"/>
                <a:cs typeface="Aharoni" pitchFamily="2" charset="-79"/>
              </a:rPr>
              <a:t>VZNIK  STŘEDOVĚKÝCH  MĚST</a:t>
            </a:r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  <a:cs typeface="Aharoni" pitchFamily="2" charset="-79"/>
              </a:rPr>
              <a:t> </a:t>
            </a:r>
            <a:endParaRPr lang="cs-CZ" sz="4000" b="1" dirty="0">
              <a:solidFill>
                <a:srgbClr val="000000"/>
              </a:solidFill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2050" name="Picture 2" descr="C:\Users\PC1\AppData\Local\Microsoft\Windows\Temporary Internet Files\Content.IE5\QYO9IJNR\MC9004130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771800" cy="3450879"/>
          </a:xfrm>
          <a:prstGeom prst="rect">
            <a:avLst/>
          </a:prstGeom>
          <a:noFill/>
        </p:spPr>
      </p:pic>
      <p:sp>
        <p:nvSpPr>
          <p:cNvPr id="10" name="Vývojový diagram: děrná páska 9"/>
          <p:cNvSpPr/>
          <p:nvPr/>
        </p:nvSpPr>
        <p:spPr>
          <a:xfrm>
            <a:off x="755576" y="620688"/>
            <a:ext cx="4968552" cy="936104"/>
          </a:xfrm>
          <a:prstGeom prst="flowChartPunchedTape">
            <a:avLst/>
          </a:prstGeom>
          <a:solidFill>
            <a:srgbClr val="FF4747"/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  <a:cs typeface="Aharoni" pitchFamily="2" charset="-79"/>
              </a:rPr>
              <a:t>       </a:t>
            </a:r>
            <a:r>
              <a:rPr lang="cs-CZ" sz="4000" b="1" u="sng" dirty="0" smtClean="0">
                <a:solidFill>
                  <a:srgbClr val="000000"/>
                </a:solidFill>
                <a:latin typeface="Algerian" pitchFamily="82" charset="0"/>
                <a:cs typeface="Aharoni" pitchFamily="2" charset="-79"/>
              </a:rPr>
              <a:t>OSÍDLOVÁNÍ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64704"/>
            <a:ext cx="8208912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 JAKÝM  JAZYKEM  HOVOŘILI? </a:t>
            </a:r>
            <a:endParaRPr lang="cs-CZ" sz="4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6" name="Picture 12" descr="C:\Users\PC1\AppData\Local\Microsoft\Windows\Temporary Internet Files\Content.IE5\U8YVGGYX\MC9004151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2056646" cy="1689980"/>
          </a:xfrm>
          <a:prstGeom prst="rect">
            <a:avLst/>
          </a:prstGeom>
          <a:noFill/>
        </p:spPr>
      </p:pic>
      <p:pic>
        <p:nvPicPr>
          <p:cNvPr id="1058" name="Picture 34" descr="C:\Users\PC1\AppData\Local\Microsoft\Windows\Temporary Internet Files\Content.IE5\QYO9IJNR\MC9004238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268760"/>
            <a:ext cx="1083320" cy="12240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43608" y="321297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STAROU ČEŠTINOU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43608" y="39330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STAROU NĚMČINOU</a:t>
            </a:r>
            <a:endParaRPr lang="cs-CZ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486916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ČESKÉ ZEMĚ SE STALY VLASTÍ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           </a:t>
            </a:r>
            <a:r>
              <a:rPr lang="cs-CZ" sz="2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- DVOU NÁRODNOSTÍ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            - S DVĚMA ODLIŠNÝMI JAZYKY </a:t>
            </a:r>
            <a:endParaRPr lang="cs-CZ" sz="28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Vlastní 2">
      <a:dk1>
        <a:srgbClr val="FFFFFF"/>
      </a:dk1>
      <a:lt1>
        <a:sysClr val="window" lastClr="FFFFFF"/>
      </a:lt1>
      <a:dk2>
        <a:srgbClr val="4F271C"/>
      </a:dk2>
      <a:lt2>
        <a:srgbClr val="E7DEC9"/>
      </a:lt2>
      <a:accent1>
        <a:srgbClr val="27130D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626</Words>
  <Application>Microsoft Office PowerPoint</Application>
  <PresentationFormat>Předvádění na obrazovce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Metro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 Justová</dc:creator>
  <cp:lastModifiedBy>Andrea Justová</cp:lastModifiedBy>
  <cp:revision>243</cp:revision>
  <dcterms:created xsi:type="dcterms:W3CDTF">2014-01-19T19:47:44Z</dcterms:created>
  <dcterms:modified xsi:type="dcterms:W3CDTF">2014-02-25T21:55:59Z</dcterms:modified>
</cp:coreProperties>
</file>