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7" r:id="rId2"/>
    <p:sldId id="276" r:id="rId3"/>
    <p:sldId id="256" r:id="rId4"/>
    <p:sldId id="257" r:id="rId5"/>
    <p:sldId id="258" r:id="rId6"/>
    <p:sldId id="259" r:id="rId7"/>
    <p:sldId id="267" r:id="rId8"/>
    <p:sldId id="260" r:id="rId9"/>
    <p:sldId id="263" r:id="rId10"/>
    <p:sldId id="266" r:id="rId11"/>
    <p:sldId id="261" r:id="rId12"/>
    <p:sldId id="262" r:id="rId13"/>
    <p:sldId id="264" r:id="rId14"/>
    <p:sldId id="265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4E6E"/>
    <a:srgbClr val="FF0000"/>
    <a:srgbClr val="996633"/>
    <a:srgbClr val="FF9933"/>
    <a:srgbClr val="F48020"/>
    <a:srgbClr val="FFFF99"/>
    <a:srgbClr val="CC00FF"/>
    <a:srgbClr val="FF6D4B"/>
    <a:srgbClr val="231ACE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660"/>
  </p:normalViewPr>
  <p:slideViewPr>
    <p:cSldViewPr>
      <p:cViewPr varScale="1">
        <p:scale>
          <a:sx n="65" d="100"/>
          <a:sy n="65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09B06-0508-405C-ACC0-2186A1AD9303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F195E-0A85-49CA-9E2C-DE141ED4A1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07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F195E-0A85-49CA-9E2C-DE141ED4A18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307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8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97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8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61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76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47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86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899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12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5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59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33A49-FF96-410C-BEB5-858ABE465E5F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2486C-8BAF-40D2-8067-2C751365B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3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6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36121" y="2363092"/>
            <a:ext cx="1558443" cy="81292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r_s</a:t>
            </a:r>
            <a:r>
              <a:rPr lang="cs-CZ" sz="4400" dirty="0" smtClean="0"/>
              <a:t>_</a:t>
            </a:r>
            <a:endParaRPr lang="cs-CZ" sz="4400" dirty="0"/>
          </a:p>
        </p:txBody>
      </p:sp>
      <p:sp>
        <p:nvSpPr>
          <p:cNvPr id="7" name="Obdélník 6"/>
          <p:cNvSpPr/>
          <p:nvPr/>
        </p:nvSpPr>
        <p:spPr>
          <a:xfrm>
            <a:off x="2283206" y="1589377"/>
            <a:ext cx="1568714" cy="6874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gr_n</a:t>
            </a:r>
            <a:endParaRPr lang="cs-CZ" sz="4400" dirty="0"/>
          </a:p>
        </p:txBody>
      </p:sp>
      <p:sp>
        <p:nvSpPr>
          <p:cNvPr id="8" name="Obdélník 7"/>
          <p:cNvSpPr/>
          <p:nvPr/>
        </p:nvSpPr>
        <p:spPr>
          <a:xfrm>
            <a:off x="467544" y="3791050"/>
            <a:ext cx="1892750" cy="793036"/>
          </a:xfrm>
          <a:prstGeom prst="rect">
            <a:avLst/>
          </a:prstGeom>
          <a:solidFill>
            <a:srgbClr val="FFFF99">
              <a:alpha val="87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g_l</a:t>
            </a:r>
            <a:r>
              <a:rPr lang="cs-CZ" sz="4400" dirty="0" smtClean="0">
                <a:solidFill>
                  <a:schemeClr val="tx1"/>
                </a:solidFill>
              </a:rPr>
              <a:t>_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71809" y="3454052"/>
            <a:ext cx="2016224" cy="76169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or_ng</a:t>
            </a:r>
            <a:r>
              <a:rPr lang="cs-CZ" sz="4400" dirty="0" smtClean="0"/>
              <a:t>_</a:t>
            </a:r>
            <a:endParaRPr lang="cs-CZ" sz="4400" dirty="0"/>
          </a:p>
        </p:txBody>
      </p:sp>
      <p:sp>
        <p:nvSpPr>
          <p:cNvPr id="10" name="Obdélník 9"/>
          <p:cNvSpPr/>
          <p:nvPr/>
        </p:nvSpPr>
        <p:spPr>
          <a:xfrm>
            <a:off x="591880" y="5232145"/>
            <a:ext cx="1644078" cy="68065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bl_u</a:t>
            </a:r>
            <a:endParaRPr lang="cs-CZ" sz="4400" dirty="0"/>
          </a:p>
        </p:txBody>
      </p:sp>
      <p:sp>
        <p:nvSpPr>
          <p:cNvPr id="11" name="Obdélník 10"/>
          <p:cNvSpPr/>
          <p:nvPr/>
        </p:nvSpPr>
        <p:spPr>
          <a:xfrm>
            <a:off x="5014319" y="5912802"/>
            <a:ext cx="1728192" cy="68065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w_i</a:t>
            </a:r>
            <a:r>
              <a:rPr lang="cs-CZ" sz="4400" dirty="0" smtClean="0"/>
              <a:t>_</a:t>
            </a:r>
            <a:endParaRPr lang="cs-CZ" sz="4400" dirty="0"/>
          </a:p>
        </p:txBody>
      </p:sp>
      <p:sp>
        <p:nvSpPr>
          <p:cNvPr id="12" name="Obdélník 11"/>
          <p:cNvSpPr/>
          <p:nvPr/>
        </p:nvSpPr>
        <p:spPr>
          <a:xfrm>
            <a:off x="3507302" y="2434851"/>
            <a:ext cx="1702460" cy="752834"/>
          </a:xfrm>
          <a:prstGeom prst="rect">
            <a:avLst/>
          </a:prstGeom>
          <a:solidFill>
            <a:srgbClr val="FF6D4B">
              <a:alpha val="51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r_ t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372200" y="2598042"/>
            <a:ext cx="1892750" cy="812928"/>
          </a:xfrm>
          <a:prstGeom prst="rect">
            <a:avLst/>
          </a:prstGeom>
          <a:solidFill>
            <a:srgbClr val="663300">
              <a:alpha val="60000"/>
            </a:srgb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_</a:t>
            </a:r>
            <a:r>
              <a:rPr lang="cs-CZ" sz="4400" dirty="0" err="1" smtClean="0">
                <a:solidFill>
                  <a:schemeClr val="tx1"/>
                </a:solidFill>
              </a:rPr>
              <a:t>r_un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991501" y="4797153"/>
            <a:ext cx="1702460" cy="7692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gr_u</a:t>
            </a:r>
            <a:endParaRPr lang="cs-CZ" sz="4400" dirty="0"/>
          </a:p>
        </p:txBody>
      </p:sp>
      <p:sp>
        <p:nvSpPr>
          <p:cNvPr id="15" name="Obdélník 14"/>
          <p:cNvSpPr/>
          <p:nvPr/>
        </p:nvSpPr>
        <p:spPr>
          <a:xfrm>
            <a:off x="2560927" y="4584086"/>
            <a:ext cx="1892750" cy="769271"/>
          </a:xfrm>
          <a:prstGeom prst="rect">
            <a:avLst/>
          </a:prstGeom>
          <a:solidFill>
            <a:srgbClr val="CC9900">
              <a:alpha val="45000"/>
            </a:srgbClr>
          </a:solidFill>
          <a:ln>
            <a:solidFill>
              <a:srgbClr val="CC99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br_nz</a:t>
            </a:r>
            <a:r>
              <a:rPr lang="cs-CZ" sz="4400" dirty="0" smtClean="0"/>
              <a:t>_</a:t>
            </a:r>
            <a:endParaRPr lang="cs-CZ" sz="4400" dirty="0"/>
          </a:p>
        </p:txBody>
      </p:sp>
      <p:sp>
        <p:nvSpPr>
          <p:cNvPr id="16" name="Obdélník 15"/>
          <p:cNvSpPr/>
          <p:nvPr/>
        </p:nvSpPr>
        <p:spPr>
          <a:xfrm>
            <a:off x="5485715" y="1662870"/>
            <a:ext cx="1892750" cy="700222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6200000" scaled="0"/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s_lb_r</a:t>
            </a:r>
            <a:endParaRPr lang="cs-CZ" sz="4400" dirty="0"/>
          </a:p>
        </p:txBody>
      </p:sp>
      <p:sp>
        <p:nvSpPr>
          <p:cNvPr id="17" name="Obdélník 16"/>
          <p:cNvSpPr/>
          <p:nvPr/>
        </p:nvSpPr>
        <p:spPr>
          <a:xfrm>
            <a:off x="2634333" y="5912802"/>
            <a:ext cx="1892750" cy="64902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16200000" scaled="0"/>
          </a:gradFill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g_ld_n</a:t>
            </a:r>
            <a:endParaRPr lang="cs-CZ" sz="4400" dirty="0"/>
          </a:p>
        </p:txBody>
      </p:sp>
      <p:sp>
        <p:nvSpPr>
          <p:cNvPr id="18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   ERGÄNZE! WIE IST DAS RICHTIG?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842731" y="3783109"/>
            <a:ext cx="2232248" cy="772195"/>
          </a:xfrm>
          <a:prstGeom prst="rect">
            <a:avLst/>
          </a:prstGeom>
          <a:gradFill>
            <a:gsLst>
              <a:gs pos="0">
                <a:schemeClr val="dk1">
                  <a:shade val="51000"/>
                  <a:satMod val="130000"/>
                  <a:lumMod val="69000"/>
                  <a:lumOff val="31000"/>
                  <a:alpha val="67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/>
              <a:t>_</a:t>
            </a:r>
            <a:r>
              <a:rPr lang="cs-CZ" sz="4400" dirty="0" err="1" smtClean="0"/>
              <a:t>ch_a_z</a:t>
            </a:r>
            <a:endParaRPr lang="cs-CZ" sz="4400" dirty="0"/>
          </a:p>
        </p:txBody>
      </p:sp>
      <p:sp>
        <p:nvSpPr>
          <p:cNvPr id="20" name="Obdélník 19"/>
          <p:cNvSpPr/>
          <p:nvPr/>
        </p:nvSpPr>
        <p:spPr>
          <a:xfrm>
            <a:off x="6966466" y="5448169"/>
            <a:ext cx="1892750" cy="789143"/>
          </a:xfrm>
          <a:prstGeom prst="rect">
            <a:avLst/>
          </a:prstGeom>
          <a:solidFill>
            <a:srgbClr val="CC00FF">
              <a:alpha val="22000"/>
            </a:srgb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l_l</a:t>
            </a:r>
            <a:r>
              <a:rPr lang="cs-CZ" sz="4400" dirty="0" smtClean="0"/>
              <a:t>_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83083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echova\AppData\Local\Microsoft\Windows\Temporary Internet Files\Content.IE5\EML1AHVC\MP90044862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508196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 smtClean="0">
                <a:solidFill>
                  <a:srgbClr val="7030A0"/>
                </a:solidFill>
              </a:rPr>
              <a:t>Welche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Farben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hat</a:t>
            </a:r>
            <a:r>
              <a:rPr lang="cs-CZ" b="1" dirty="0" smtClean="0">
                <a:solidFill>
                  <a:srgbClr val="7030A0"/>
                </a:solidFill>
              </a:rPr>
              <a:t> der </a:t>
            </a:r>
            <a:r>
              <a:rPr lang="cs-CZ" b="1" dirty="0" err="1" smtClean="0">
                <a:solidFill>
                  <a:srgbClr val="7030A0"/>
                </a:solidFill>
              </a:rPr>
              <a:t>Papagei</a:t>
            </a:r>
            <a:r>
              <a:rPr lang="cs-CZ" b="1" dirty="0" smtClean="0">
                <a:solidFill>
                  <a:srgbClr val="7030A0"/>
                </a:solidFill>
              </a:rPr>
              <a:t>?</a:t>
            </a:r>
            <a:endParaRPr lang="cs-CZ" b="1" dirty="0">
              <a:solidFill>
                <a:srgbClr val="7030A0"/>
              </a:solidFill>
            </a:endParaRPr>
          </a:p>
        </p:txBody>
      </p:sp>
      <p:pic>
        <p:nvPicPr>
          <p:cNvPr id="6148" name="Picture 4" descr="C:\Users\Jechova\AppData\Local\Microsoft\Windows\Temporary Internet Files\Content.IE5\K3CCHJF5\MC9000539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96387"/>
            <a:ext cx="1311611" cy="128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06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LIEBLINGSFARBE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Obláček 3"/>
          <p:cNvSpPr/>
          <p:nvPr/>
        </p:nvSpPr>
        <p:spPr>
          <a:xfrm>
            <a:off x="3923928" y="2996952"/>
            <a:ext cx="4824536" cy="2160240"/>
          </a:xfrm>
          <a:prstGeom prst="cloudCallout">
            <a:avLst>
              <a:gd name="adj1" fmla="val -40511"/>
              <a:gd name="adj2" fmla="val 1034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Meine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Lieblingsfarbe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ist</a:t>
            </a:r>
            <a:endParaRPr lang="cs-CZ" sz="3200" dirty="0" smtClean="0">
              <a:solidFill>
                <a:schemeClr val="tx1"/>
              </a:solidFill>
            </a:endParaRPr>
          </a:p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blau</a:t>
            </a:r>
            <a:r>
              <a:rPr lang="cs-CZ" sz="3200" dirty="0" smtClean="0">
                <a:solidFill>
                  <a:schemeClr val="tx1"/>
                </a:solidFill>
              </a:rPr>
              <a:t>.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5" name="Obláček 4"/>
          <p:cNvSpPr/>
          <p:nvPr/>
        </p:nvSpPr>
        <p:spPr>
          <a:xfrm>
            <a:off x="278406" y="1963611"/>
            <a:ext cx="4968552" cy="1778649"/>
          </a:xfrm>
          <a:prstGeom prst="cloudCallout">
            <a:avLst>
              <a:gd name="adj1" fmla="val 19729"/>
              <a:gd name="adj2" fmla="val 989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Welche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ist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deine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Lieblingsfarbe</a:t>
            </a:r>
            <a:r>
              <a:rPr lang="cs-CZ" sz="3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Obláček 5"/>
          <p:cNvSpPr/>
          <p:nvPr/>
        </p:nvSpPr>
        <p:spPr>
          <a:xfrm>
            <a:off x="312228" y="4509120"/>
            <a:ext cx="4464496" cy="1656184"/>
          </a:xfrm>
          <a:prstGeom prst="cloudCallout">
            <a:avLst>
              <a:gd name="adj1" fmla="val 21851"/>
              <a:gd name="adj2" fmla="val 7820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Und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deine</a:t>
            </a:r>
            <a:r>
              <a:rPr lang="cs-CZ" sz="3200" dirty="0" smtClean="0">
                <a:solidFill>
                  <a:schemeClr val="tx1"/>
                </a:solidFill>
              </a:rPr>
              <a:t>?</a:t>
            </a:r>
            <a:endParaRPr lang="cs-CZ" sz="3200" dirty="0">
              <a:solidFill>
                <a:schemeClr val="tx1"/>
              </a:solidFill>
            </a:endParaRPr>
          </a:p>
        </p:txBody>
      </p:sp>
      <p:pic>
        <p:nvPicPr>
          <p:cNvPr id="18434" name="Picture 2" descr="C:\Users\Jechova\AppData\Local\Microsoft\Windows\Temporary Internet Files\Content.IE5\O07Z9WPO\MC90044179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05" y="-196184"/>
            <a:ext cx="2484277" cy="248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Jechova\AppData\Local\Microsoft\Windows\Temporary Internet Files\Content.IE5\004Y94IT\dglxasset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93" y="3675892"/>
            <a:ext cx="1337284" cy="133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55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Jechova\AppData\Local\Microsoft\Windows\Temporary Internet Files\Content.IE5\O07Z9WPO\MP90034150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 smtClean="0">
                <a:solidFill>
                  <a:srgbClr val="7030A0"/>
                </a:solidFill>
              </a:rPr>
              <a:t>Welche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Farben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siehst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du</a:t>
            </a:r>
            <a:r>
              <a:rPr lang="cs-CZ" b="1" dirty="0" smtClean="0">
                <a:solidFill>
                  <a:srgbClr val="7030A0"/>
                </a:solidFill>
              </a:rPr>
              <a:t>?</a:t>
            </a:r>
            <a:endParaRPr lang="cs-CZ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1444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cap="all" dirty="0" err="1" smtClean="0">
                <a:solidFill>
                  <a:schemeClr val="tx2"/>
                </a:solidFill>
              </a:rPr>
              <a:t>Welche</a:t>
            </a:r>
            <a:r>
              <a:rPr lang="cs-CZ" b="1" cap="all" dirty="0" smtClean="0">
                <a:solidFill>
                  <a:schemeClr val="tx2"/>
                </a:solidFill>
              </a:rPr>
              <a:t> </a:t>
            </a:r>
            <a:r>
              <a:rPr lang="cs-CZ" b="1" cap="all" dirty="0" err="1" smtClean="0">
                <a:solidFill>
                  <a:schemeClr val="tx2"/>
                </a:solidFill>
              </a:rPr>
              <a:t>Farben</a:t>
            </a:r>
            <a:r>
              <a:rPr lang="cs-CZ" b="1" cap="all" dirty="0" smtClean="0">
                <a:solidFill>
                  <a:schemeClr val="tx2"/>
                </a:solidFill>
              </a:rPr>
              <a:t> </a:t>
            </a:r>
            <a:r>
              <a:rPr lang="cs-CZ" b="1" cap="all" dirty="0" err="1" smtClean="0">
                <a:solidFill>
                  <a:schemeClr val="tx2"/>
                </a:solidFill>
              </a:rPr>
              <a:t>sind</a:t>
            </a:r>
            <a:r>
              <a:rPr lang="cs-CZ" b="1" cap="all" dirty="0" smtClean="0">
                <a:solidFill>
                  <a:schemeClr val="tx2"/>
                </a:solidFill>
              </a:rPr>
              <a:t> </a:t>
            </a:r>
            <a:r>
              <a:rPr lang="cs-CZ" b="1" cap="all" dirty="0" err="1" smtClean="0">
                <a:solidFill>
                  <a:schemeClr val="tx2"/>
                </a:solidFill>
              </a:rPr>
              <a:t>das</a:t>
            </a:r>
            <a:r>
              <a:rPr lang="cs-CZ" b="1" cap="all" dirty="0" smtClean="0">
                <a:solidFill>
                  <a:schemeClr val="tx2"/>
                </a:solidFill>
              </a:rPr>
              <a:t>?</a:t>
            </a:r>
            <a:endParaRPr lang="cs-CZ" b="1" cap="all" dirty="0">
              <a:solidFill>
                <a:schemeClr val="tx2"/>
              </a:solidFill>
            </a:endParaRPr>
          </a:p>
        </p:txBody>
      </p:sp>
      <p:pic>
        <p:nvPicPr>
          <p:cNvPr id="9219" name="Picture 3" descr="C:\Users\Jechova\AppData\Local\Microsoft\Windows\Temporary Internet Files\Content.IE5\K3CCHJF5\MC9000158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994" y="2030432"/>
            <a:ext cx="3504067" cy="274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Jechova\AppData\Local\Microsoft\Windows\Temporary Internet Files\Content.IE5\EML1AHVC\MC9000159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4" y="1916832"/>
            <a:ext cx="366708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láček 3"/>
          <p:cNvSpPr/>
          <p:nvPr/>
        </p:nvSpPr>
        <p:spPr>
          <a:xfrm>
            <a:off x="1835696" y="4777660"/>
            <a:ext cx="5635860" cy="1656184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err="1" smtClean="0">
                <a:solidFill>
                  <a:srgbClr val="FF5050"/>
                </a:solidFill>
              </a:rPr>
              <a:t>Welche</a:t>
            </a:r>
            <a:r>
              <a:rPr lang="cs-CZ" sz="3600" b="1" dirty="0" smtClean="0">
                <a:solidFill>
                  <a:srgbClr val="FF5050"/>
                </a:solidFill>
              </a:rPr>
              <a:t> </a:t>
            </a:r>
            <a:r>
              <a:rPr lang="cs-CZ" sz="3600" b="1" dirty="0" err="1" smtClean="0">
                <a:solidFill>
                  <a:srgbClr val="FF5050"/>
                </a:solidFill>
              </a:rPr>
              <a:t>Länder</a:t>
            </a:r>
            <a:r>
              <a:rPr lang="cs-CZ" sz="3600" b="1" dirty="0" smtClean="0">
                <a:solidFill>
                  <a:srgbClr val="FF5050"/>
                </a:solidFill>
              </a:rPr>
              <a:t>  </a:t>
            </a:r>
            <a:r>
              <a:rPr lang="cs-CZ" sz="3600" b="1" dirty="0" err="1" smtClean="0">
                <a:solidFill>
                  <a:srgbClr val="FF5050"/>
                </a:solidFill>
              </a:rPr>
              <a:t>sind</a:t>
            </a:r>
            <a:r>
              <a:rPr lang="cs-CZ" sz="3600" b="1" dirty="0" smtClean="0">
                <a:solidFill>
                  <a:srgbClr val="FF5050"/>
                </a:solidFill>
              </a:rPr>
              <a:t> </a:t>
            </a:r>
            <a:r>
              <a:rPr lang="cs-CZ" sz="3600" b="1" dirty="0" err="1" smtClean="0">
                <a:solidFill>
                  <a:srgbClr val="FF5050"/>
                </a:solidFill>
              </a:rPr>
              <a:t>das</a:t>
            </a:r>
            <a:r>
              <a:rPr lang="cs-CZ" sz="3600" b="1" dirty="0" smtClean="0">
                <a:solidFill>
                  <a:srgbClr val="FF5050"/>
                </a:solidFill>
              </a:rPr>
              <a:t>?</a:t>
            </a:r>
            <a:endParaRPr lang="cs-CZ" sz="3600" b="1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78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6D4B"/>
                </a:solidFill>
              </a:rPr>
              <a:t>WELCHE FARBE HAT…?</a:t>
            </a:r>
            <a:endParaRPr lang="cs-CZ" b="1" dirty="0">
              <a:solidFill>
                <a:srgbClr val="FF6D4B"/>
              </a:solidFill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3923928" y="2420888"/>
            <a:ext cx="4536504" cy="1152128"/>
          </a:xfrm>
          <a:prstGeom prst="wedgeRectCallout">
            <a:avLst>
              <a:gd name="adj1" fmla="val -35463"/>
              <a:gd name="adj2" fmla="val 10986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Die </a:t>
            </a:r>
            <a:r>
              <a:rPr lang="cs-CZ" sz="4400" dirty="0" err="1" smtClean="0"/>
              <a:t>Sonne</a:t>
            </a:r>
            <a:r>
              <a:rPr lang="cs-CZ" sz="4400" dirty="0" smtClean="0"/>
              <a:t> </a:t>
            </a:r>
            <a:r>
              <a:rPr lang="cs-CZ" sz="4400" dirty="0" err="1" smtClean="0"/>
              <a:t>ist</a:t>
            </a:r>
            <a:r>
              <a:rPr lang="cs-CZ" sz="4400" dirty="0" smtClean="0"/>
              <a:t>…</a:t>
            </a:r>
            <a:endParaRPr lang="cs-CZ" sz="4400" dirty="0"/>
          </a:p>
        </p:txBody>
      </p:sp>
      <p:pic>
        <p:nvPicPr>
          <p:cNvPr id="12291" name="Picture 3" descr="C:\Users\Jechova\AppData\Local\Microsoft\Windows\Temporary Internet Files\Content.IE5\EML1AHVC\MC9002321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4106140" cy="390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662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6D4B"/>
                </a:solidFill>
              </a:rPr>
              <a:t>WELCHE FARBE…?</a:t>
            </a:r>
            <a:endParaRPr lang="cs-CZ" b="1" dirty="0">
              <a:solidFill>
                <a:srgbClr val="FF6D4B"/>
              </a:solidFill>
            </a:endParaRPr>
          </a:p>
        </p:txBody>
      </p:sp>
      <p:pic>
        <p:nvPicPr>
          <p:cNvPr id="13314" name="Picture 2" descr="C:\Users\Jechova\AppData\Local\Microsoft\Windows\Temporary Internet Files\Content.IE5\89H2E1PT\MC9002394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4127328" cy="42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ový popisek 5"/>
          <p:cNvSpPr/>
          <p:nvPr/>
        </p:nvSpPr>
        <p:spPr>
          <a:xfrm>
            <a:off x="3923928" y="2420888"/>
            <a:ext cx="4536504" cy="1152128"/>
          </a:xfrm>
          <a:prstGeom prst="wedgeRectCallout">
            <a:avLst>
              <a:gd name="adj1" fmla="val -31887"/>
              <a:gd name="adj2" fmla="val 11498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Der </a:t>
            </a:r>
            <a:r>
              <a:rPr lang="cs-CZ" sz="4400" dirty="0" err="1" smtClean="0"/>
              <a:t>Schneemann</a:t>
            </a:r>
            <a:r>
              <a:rPr lang="cs-CZ" sz="4400" dirty="0" smtClean="0"/>
              <a:t>  </a:t>
            </a:r>
            <a:r>
              <a:rPr lang="cs-CZ" sz="4400" dirty="0" err="1" smtClean="0"/>
              <a:t>ist</a:t>
            </a:r>
            <a:r>
              <a:rPr lang="cs-CZ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1765016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6D4B"/>
                </a:solidFill>
              </a:rPr>
              <a:t>WELCHE FARBE…?</a:t>
            </a:r>
            <a:endParaRPr lang="cs-CZ" b="1" dirty="0">
              <a:solidFill>
                <a:srgbClr val="FF6D4B"/>
              </a:solidFill>
            </a:endParaRPr>
          </a:p>
        </p:txBody>
      </p:sp>
      <p:pic>
        <p:nvPicPr>
          <p:cNvPr id="14338" name="Picture 2" descr="C:\Users\Jechova\AppData\Local\Microsoft\Windows\Temporary Internet Files\Content.IE5\89H2E1PT\MC9002340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43" y="2060848"/>
            <a:ext cx="2292105" cy="39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ový popisek 5"/>
          <p:cNvSpPr/>
          <p:nvPr/>
        </p:nvSpPr>
        <p:spPr>
          <a:xfrm>
            <a:off x="3635896" y="2890867"/>
            <a:ext cx="4536504" cy="1152128"/>
          </a:xfrm>
          <a:prstGeom prst="wedgeRectCallout">
            <a:avLst>
              <a:gd name="adj1" fmla="val -52368"/>
              <a:gd name="adj2" fmla="val 104743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Das</a:t>
            </a:r>
            <a:r>
              <a:rPr lang="cs-CZ" sz="4400" dirty="0" smtClean="0"/>
              <a:t> Eis </a:t>
            </a:r>
            <a:r>
              <a:rPr lang="cs-CZ" sz="4400" dirty="0" err="1" smtClean="0"/>
              <a:t>ist</a:t>
            </a:r>
            <a:r>
              <a:rPr lang="cs-CZ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268214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6D4B"/>
                </a:solidFill>
              </a:rPr>
              <a:t>WELCHE FARBE…?</a:t>
            </a:r>
            <a:endParaRPr lang="cs-CZ" b="1" dirty="0">
              <a:solidFill>
                <a:srgbClr val="FF6D4B"/>
              </a:solidFill>
            </a:endParaRPr>
          </a:p>
        </p:txBody>
      </p:sp>
      <p:pic>
        <p:nvPicPr>
          <p:cNvPr id="11266" name="Picture 2" descr="C:\Users\Jechova\AppData\Local\Microsoft\Windows\Temporary Internet Files\Content.IE5\O07Z9WPO\MC9000307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885264"/>
            <a:ext cx="4601251" cy="212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ový popisek 3"/>
          <p:cNvSpPr/>
          <p:nvPr/>
        </p:nvSpPr>
        <p:spPr>
          <a:xfrm>
            <a:off x="4211960" y="2276872"/>
            <a:ext cx="4536504" cy="1152128"/>
          </a:xfrm>
          <a:prstGeom prst="wedgeRectCallout">
            <a:avLst>
              <a:gd name="adj1" fmla="val -28310"/>
              <a:gd name="adj2" fmla="val 9962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Das</a:t>
            </a:r>
            <a:r>
              <a:rPr lang="cs-CZ" sz="4400" dirty="0" smtClean="0"/>
              <a:t> Auto </a:t>
            </a:r>
            <a:r>
              <a:rPr lang="cs-CZ" sz="4400" dirty="0" err="1" smtClean="0"/>
              <a:t>ist</a:t>
            </a:r>
            <a:r>
              <a:rPr lang="cs-CZ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7258067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Jechova\AppData\Local\Microsoft\Windows\Temporary Internet Files\Content.IE5\89H2E1PT\MC9003985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3312368" cy="395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6D4B"/>
                </a:solidFill>
              </a:rPr>
              <a:t>WELCHE FARBE…?</a:t>
            </a:r>
            <a:endParaRPr lang="cs-CZ" b="1" dirty="0">
              <a:solidFill>
                <a:srgbClr val="FF6D4B"/>
              </a:solidFill>
            </a:endParaRPr>
          </a:p>
        </p:txBody>
      </p:sp>
      <p:sp>
        <p:nvSpPr>
          <p:cNvPr id="6" name="Obdélníkový popisek 5"/>
          <p:cNvSpPr/>
          <p:nvPr/>
        </p:nvSpPr>
        <p:spPr>
          <a:xfrm>
            <a:off x="3995936" y="2259074"/>
            <a:ext cx="4536504" cy="1152128"/>
          </a:xfrm>
          <a:prstGeom prst="wedgeRectCallout">
            <a:avLst>
              <a:gd name="adj1" fmla="val -47492"/>
              <a:gd name="adj2" fmla="val 1047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Die </a:t>
            </a:r>
            <a:r>
              <a:rPr lang="cs-CZ" sz="4400" dirty="0" err="1" smtClean="0"/>
              <a:t>Katze</a:t>
            </a:r>
            <a:r>
              <a:rPr lang="cs-CZ" sz="4400" dirty="0" smtClean="0"/>
              <a:t> </a:t>
            </a:r>
            <a:r>
              <a:rPr lang="cs-CZ" sz="4400" dirty="0" err="1" smtClean="0"/>
              <a:t>ist</a:t>
            </a:r>
            <a:r>
              <a:rPr lang="cs-CZ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6559143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5809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Kateřina Jechová,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Ph.D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jazyková komunikace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Cizí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Německý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Konverzační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témata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Die </a:t>
                      </a:r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Farben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VY_32_INOVACE_33.09.JEC.NJ.7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07. 10. 2013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3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6D4B"/>
                </a:solidFill>
              </a:rPr>
              <a:t>WELCHE FARBE…?</a:t>
            </a:r>
            <a:endParaRPr lang="cs-CZ" b="1" dirty="0">
              <a:solidFill>
                <a:srgbClr val="FF6D4B"/>
              </a:solidFill>
            </a:endParaRPr>
          </a:p>
        </p:txBody>
      </p:sp>
      <p:pic>
        <p:nvPicPr>
          <p:cNvPr id="16386" name="Picture 2" descr="C:\Users\Jechova\AppData\Local\Microsoft\Windows\Temporary Internet Files\Content.IE5\K3CCHJF5\MC90043816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4904"/>
            <a:ext cx="313065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ový popisek 5"/>
          <p:cNvSpPr/>
          <p:nvPr/>
        </p:nvSpPr>
        <p:spPr>
          <a:xfrm>
            <a:off x="3203848" y="2060848"/>
            <a:ext cx="4536504" cy="1152128"/>
          </a:xfrm>
          <a:prstGeom prst="wedgeRectCallout">
            <a:avLst>
              <a:gd name="adj1" fmla="val -47492"/>
              <a:gd name="adj2" fmla="val 10474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Der </a:t>
            </a:r>
            <a:r>
              <a:rPr lang="cs-CZ" sz="4400" dirty="0" err="1" smtClean="0"/>
              <a:t>Hund</a:t>
            </a:r>
            <a:r>
              <a:rPr lang="cs-CZ" sz="4400" dirty="0" smtClean="0"/>
              <a:t> </a:t>
            </a:r>
            <a:r>
              <a:rPr lang="cs-CZ" sz="4400" dirty="0" err="1" smtClean="0"/>
              <a:t>ist</a:t>
            </a:r>
            <a:r>
              <a:rPr lang="cs-CZ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8226860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smtClean="0">
                <a:solidFill>
                  <a:srgbClr val="FF6D4B"/>
                </a:solidFill>
              </a:rPr>
              <a:t>WELCHE FARBE…?</a:t>
            </a:r>
            <a:endParaRPr lang="cs-CZ" b="1" dirty="0">
              <a:solidFill>
                <a:srgbClr val="FF6D4B"/>
              </a:solidFill>
            </a:endParaRPr>
          </a:p>
        </p:txBody>
      </p:sp>
      <p:sp>
        <p:nvSpPr>
          <p:cNvPr id="6" name="Obdélníkový popisek 5"/>
          <p:cNvSpPr/>
          <p:nvPr/>
        </p:nvSpPr>
        <p:spPr>
          <a:xfrm>
            <a:off x="3635896" y="2204864"/>
            <a:ext cx="4536504" cy="1152128"/>
          </a:xfrm>
          <a:prstGeom prst="wedgeRectCallout">
            <a:avLst>
              <a:gd name="adj1" fmla="val -47492"/>
              <a:gd name="adj2" fmla="val 1047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Der </a:t>
            </a:r>
            <a:r>
              <a:rPr lang="cs-CZ" sz="4400" dirty="0" err="1" smtClean="0"/>
              <a:t>Luftballon</a:t>
            </a:r>
            <a:r>
              <a:rPr lang="cs-CZ" sz="4400" dirty="0" smtClean="0"/>
              <a:t> </a:t>
            </a:r>
            <a:r>
              <a:rPr lang="cs-CZ" sz="4400" dirty="0" err="1" smtClean="0"/>
              <a:t>ist</a:t>
            </a:r>
            <a:r>
              <a:rPr lang="cs-CZ" sz="4400" dirty="0" smtClean="0"/>
              <a:t>…</a:t>
            </a:r>
            <a:endParaRPr lang="cs-CZ" sz="4400" dirty="0"/>
          </a:p>
        </p:txBody>
      </p:sp>
      <p:pic>
        <p:nvPicPr>
          <p:cNvPr id="17410" name="Picture 2" descr="C:\Users\Jechova\AppData\Local\Microsoft\Windows\Temporary Internet Files\Content.IE5\K3CCHJF5\MC9003605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3" y="2017664"/>
            <a:ext cx="2743857" cy="383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15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C00FF"/>
                </a:solidFill>
              </a:rPr>
              <a:t>JETZT SCHREIB DIE FARBEN ALLEIN!</a:t>
            </a:r>
            <a:endParaRPr lang="cs-CZ" b="1" dirty="0">
              <a:solidFill>
                <a:srgbClr val="CC00FF"/>
              </a:solidFill>
            </a:endParaRPr>
          </a:p>
        </p:txBody>
      </p:sp>
      <p:sp>
        <p:nvSpPr>
          <p:cNvPr id="4" name="Oválný popisek 3"/>
          <p:cNvSpPr/>
          <p:nvPr/>
        </p:nvSpPr>
        <p:spPr>
          <a:xfrm>
            <a:off x="467544" y="1773235"/>
            <a:ext cx="2088232" cy="1152128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ný popisek 4"/>
          <p:cNvSpPr/>
          <p:nvPr/>
        </p:nvSpPr>
        <p:spPr>
          <a:xfrm>
            <a:off x="3429419" y="1773235"/>
            <a:ext cx="2088232" cy="1152128"/>
          </a:xfrm>
          <a:prstGeom prst="wedgeEllipseCallou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ný popisek 5"/>
          <p:cNvSpPr/>
          <p:nvPr/>
        </p:nvSpPr>
        <p:spPr>
          <a:xfrm>
            <a:off x="6156176" y="1842366"/>
            <a:ext cx="2088232" cy="1152128"/>
          </a:xfrm>
          <a:prstGeom prst="wedgeEllipseCallou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ný popisek 6"/>
          <p:cNvSpPr/>
          <p:nvPr/>
        </p:nvSpPr>
        <p:spPr>
          <a:xfrm>
            <a:off x="611560" y="4941168"/>
            <a:ext cx="2088232" cy="1152128"/>
          </a:xfrm>
          <a:prstGeom prst="wedgeEllipse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ný popisek 7"/>
          <p:cNvSpPr/>
          <p:nvPr/>
        </p:nvSpPr>
        <p:spPr>
          <a:xfrm>
            <a:off x="6093389" y="5093096"/>
            <a:ext cx="2088232" cy="1152128"/>
          </a:xfrm>
          <a:prstGeom prst="wedgeEllipse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ný popisek 8"/>
          <p:cNvSpPr/>
          <p:nvPr/>
        </p:nvSpPr>
        <p:spPr>
          <a:xfrm>
            <a:off x="6300192" y="3381725"/>
            <a:ext cx="2088232" cy="1152128"/>
          </a:xfrm>
          <a:prstGeom prst="wedgeEllipse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ný popisek 9"/>
          <p:cNvSpPr/>
          <p:nvPr/>
        </p:nvSpPr>
        <p:spPr>
          <a:xfrm>
            <a:off x="611560" y="3381725"/>
            <a:ext cx="2088232" cy="1152128"/>
          </a:xfrm>
          <a:prstGeom prst="wedgeEllipseCallout">
            <a:avLst/>
          </a:prstGeom>
          <a:solidFill>
            <a:srgbClr val="FF9933"/>
          </a:solidFill>
          <a:ln>
            <a:solidFill>
              <a:srgbClr val="F4802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ný popisek 10"/>
          <p:cNvSpPr/>
          <p:nvPr/>
        </p:nvSpPr>
        <p:spPr>
          <a:xfrm>
            <a:off x="3352618" y="5093096"/>
            <a:ext cx="2088232" cy="1152128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ný popisek 11"/>
          <p:cNvSpPr/>
          <p:nvPr/>
        </p:nvSpPr>
        <p:spPr>
          <a:xfrm>
            <a:off x="3635896" y="3381725"/>
            <a:ext cx="2088232" cy="1152128"/>
          </a:xfrm>
          <a:prstGeom prst="wedgeEllipseCallout">
            <a:avLst/>
          </a:prstGeom>
          <a:solidFill>
            <a:srgbClr val="E44E6E"/>
          </a:solidFill>
          <a:ln>
            <a:solidFill>
              <a:srgbClr val="E44E6E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40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6694" y="2255966"/>
            <a:ext cx="813690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itchFamily="49" charset="0"/>
                <a:cs typeface="Courier New" pitchFamily="49" charset="0"/>
              </a:rPr>
              <a:t>FIŠAROVÁ, O., ZBRANKOVÁ, M. </a:t>
            </a:r>
            <a:r>
              <a:rPr lang="cs-CZ" sz="1600" i="1" dirty="0" err="1">
                <a:latin typeface="Courier New" pitchFamily="49" charset="0"/>
                <a:cs typeface="Courier New" pitchFamily="49" charset="0"/>
              </a:rPr>
              <a:t>Deutsch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>
                <a:latin typeface="Courier New" pitchFamily="49" charset="0"/>
                <a:cs typeface="Courier New" pitchFamily="49" charset="0"/>
              </a:rPr>
              <a:t>mit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 Max 1. Němčina – učebnice pro základní školy a víceletá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gymnázia. Plzeň :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Nakladatelství Fraus,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2006. ISBN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80-7238-531-3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s. 12.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FIŠAROVÁ, O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., </a:t>
            </a:r>
            <a:r>
              <a:rPr lang="cs-CZ" sz="1600" i="1" cap="all" dirty="0">
                <a:latin typeface="Courier New" panose="02070309020205020404" pitchFamily="49" charset="0"/>
                <a:cs typeface="Courier New" panose="02070309020205020404" pitchFamily="49" charset="0"/>
              </a:rPr>
              <a:t>Zbranková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, M. Pracovní sešit pro základní školy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víceletá gymnázia. </a:t>
            </a:r>
            <a:r>
              <a:rPr lang="cs-CZ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Deutsch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mit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Max 1. díl – pracovní sešit s přílohou - přehled učiva.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Plzeň :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Nakladatelství Fraus, 2006. ISBN 80-7238-532-1.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s.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0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echova\AppData\Local\Microsoft\Windows\Temporary Internet Files\Content.IE5\I7UWRE7K\MC90044148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06"/>
            <a:ext cx="9173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4290" y="4541128"/>
            <a:ext cx="7772400" cy="1470025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8000" kern="14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D</a:t>
            </a:r>
            <a:r>
              <a:rPr lang="cs-CZ" sz="8000" kern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cs-CZ" sz="8000" kern="14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E</a:t>
            </a:r>
            <a:r>
              <a:rPr lang="cs-CZ" sz="8000" kern="1400" dirty="0" smtClean="0">
                <a:latin typeface="Arial Black" panose="020B0A04020102020204" pitchFamily="34" charset="0"/>
              </a:rPr>
              <a:t> </a:t>
            </a:r>
            <a:r>
              <a:rPr lang="cs-CZ" sz="8000" kern="1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F</a:t>
            </a:r>
            <a:r>
              <a:rPr lang="cs-CZ" sz="8000" kern="1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A</a:t>
            </a:r>
            <a:r>
              <a:rPr lang="cs-CZ" sz="8000" kern="1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R</a:t>
            </a:r>
            <a:r>
              <a:rPr lang="cs-CZ" sz="8000" kern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B</a:t>
            </a:r>
            <a:r>
              <a:rPr lang="cs-CZ" sz="8000" kern="1400" dirty="0" smtClean="0">
                <a:solidFill>
                  <a:srgbClr val="FF66FF"/>
                </a:solidFill>
                <a:latin typeface="Arial Black" panose="020B0A04020102020204" pitchFamily="34" charset="0"/>
              </a:rPr>
              <a:t>E</a:t>
            </a:r>
            <a:r>
              <a:rPr lang="cs-CZ" sz="8000" kern="14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N</a:t>
            </a:r>
            <a:endParaRPr lang="cs-CZ" sz="8000" kern="14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7" name="Picture 3" descr="C:\Users\Jechova\AppData\Local\Microsoft\Windows\Temporary Internet Files\Content.IE5\9RXIUNQD\MC90008855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403" y="3861048"/>
            <a:ext cx="1284732" cy="182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Jechova\AppData\Local\Microsoft\Windows\Temporary Internet Files\Content.IE5\89H2E1PT\MM900395740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64" y="5877272"/>
            <a:ext cx="7704856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50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echova\AppData\Local\Microsoft\Windows\Temporary Internet Files\Content.IE5\I7UWRE7K\MC90043477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77" y="2284883"/>
            <a:ext cx="6264696" cy="410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doprava 3"/>
          <p:cNvSpPr/>
          <p:nvPr/>
        </p:nvSpPr>
        <p:spPr>
          <a:xfrm rot="17852304">
            <a:off x="4483241" y="2044151"/>
            <a:ext cx="1506383" cy="68242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5861971">
            <a:off x="2575836" y="2017434"/>
            <a:ext cx="1506383" cy="68242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5158802">
            <a:off x="1272797" y="2329346"/>
            <a:ext cx="1506383" cy="68242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2048848">
            <a:off x="6229838" y="4937393"/>
            <a:ext cx="1506383" cy="68242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73982" y="1124744"/>
            <a:ext cx="1892750" cy="870012"/>
          </a:xfrm>
          <a:prstGeom prst="rect">
            <a:avLst/>
          </a:prstGeom>
          <a:solidFill>
            <a:srgbClr val="7030A0">
              <a:alpha val="47000"/>
            </a:srgb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lila</a:t>
            </a:r>
            <a:endParaRPr lang="cs-CZ" sz="4400" dirty="0"/>
          </a:p>
        </p:txBody>
      </p:sp>
      <p:sp>
        <p:nvSpPr>
          <p:cNvPr id="12" name="Obdélník 11"/>
          <p:cNvSpPr/>
          <p:nvPr/>
        </p:nvSpPr>
        <p:spPr>
          <a:xfrm>
            <a:off x="2773635" y="642057"/>
            <a:ext cx="1892750" cy="87001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blau</a:t>
            </a:r>
            <a:endParaRPr lang="cs-CZ" sz="4400" dirty="0"/>
          </a:p>
        </p:txBody>
      </p:sp>
      <p:sp>
        <p:nvSpPr>
          <p:cNvPr id="13" name="Obdélník 12"/>
          <p:cNvSpPr/>
          <p:nvPr/>
        </p:nvSpPr>
        <p:spPr>
          <a:xfrm>
            <a:off x="4993303" y="689738"/>
            <a:ext cx="1892750" cy="8700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grün</a:t>
            </a:r>
            <a:endParaRPr lang="cs-CZ" sz="4400" dirty="0"/>
          </a:p>
        </p:txBody>
      </p:sp>
      <p:sp>
        <p:nvSpPr>
          <p:cNvPr id="14" name="Obdélník 13"/>
          <p:cNvSpPr/>
          <p:nvPr/>
        </p:nvSpPr>
        <p:spPr>
          <a:xfrm>
            <a:off x="6983029" y="1414871"/>
            <a:ext cx="1892750" cy="870012"/>
          </a:xfrm>
          <a:prstGeom prst="rect">
            <a:avLst/>
          </a:prstGeom>
          <a:solidFill>
            <a:srgbClr val="FFFF99">
              <a:alpha val="87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gelb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083848" y="2670556"/>
            <a:ext cx="1892750" cy="87001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orange</a:t>
            </a:r>
            <a:endParaRPr lang="cs-CZ" sz="4400" dirty="0"/>
          </a:p>
        </p:txBody>
      </p:sp>
      <p:sp>
        <p:nvSpPr>
          <p:cNvPr id="16" name="Obdélník 15"/>
          <p:cNvSpPr/>
          <p:nvPr/>
        </p:nvSpPr>
        <p:spPr>
          <a:xfrm>
            <a:off x="6814519" y="5733256"/>
            <a:ext cx="1892750" cy="870012"/>
          </a:xfrm>
          <a:prstGeom prst="rect">
            <a:avLst/>
          </a:prstGeom>
          <a:solidFill>
            <a:srgbClr val="FF6D4B">
              <a:alpha val="85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rot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9" name="Šipka doprava 8"/>
          <p:cNvSpPr/>
          <p:nvPr/>
        </p:nvSpPr>
        <p:spPr>
          <a:xfrm rot="19740239">
            <a:off x="6593813" y="3363032"/>
            <a:ext cx="1052531" cy="68242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8828445">
            <a:off x="5946061" y="2329345"/>
            <a:ext cx="1506383" cy="682421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57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1772816"/>
            <a:ext cx="1512168" cy="1440160"/>
          </a:xfrm>
          <a:prstGeom prst="rect">
            <a:avLst/>
          </a:prstGeom>
          <a:solidFill>
            <a:srgbClr val="6633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55576" y="3429000"/>
            <a:ext cx="1512168" cy="14401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55576" y="5085184"/>
            <a:ext cx="1512168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411760" y="2204864"/>
            <a:ext cx="1296144" cy="72008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2411760" y="3789040"/>
            <a:ext cx="1296144" cy="72008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2429956" y="5373216"/>
            <a:ext cx="1296144" cy="72008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923928" y="2057890"/>
            <a:ext cx="1892750" cy="870012"/>
          </a:xfrm>
          <a:prstGeom prst="rect">
            <a:avLst/>
          </a:prstGeom>
          <a:solidFill>
            <a:srgbClr val="66330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bg1"/>
                </a:solidFill>
              </a:rPr>
              <a:t>braun</a:t>
            </a:r>
            <a:endParaRPr lang="cs-CZ" sz="4400" dirty="0">
              <a:solidFill>
                <a:schemeClr val="bg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923928" y="3714074"/>
            <a:ext cx="2232248" cy="87001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schwarz</a:t>
            </a:r>
            <a:endParaRPr lang="cs-CZ" sz="4400" dirty="0"/>
          </a:p>
        </p:txBody>
      </p:sp>
      <p:sp>
        <p:nvSpPr>
          <p:cNvPr id="16" name="Obdélník 15"/>
          <p:cNvSpPr/>
          <p:nvPr/>
        </p:nvSpPr>
        <p:spPr>
          <a:xfrm>
            <a:off x="3931701" y="5370258"/>
            <a:ext cx="1892750" cy="8700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err="1" smtClean="0"/>
              <a:t>weiß</a:t>
            </a:r>
            <a:endParaRPr lang="cs-CZ" sz="4400" b="1" dirty="0"/>
          </a:p>
        </p:txBody>
      </p:sp>
      <p:sp>
        <p:nvSpPr>
          <p:cNvPr id="1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FF6D4B"/>
                </a:solidFill>
              </a:rPr>
              <a:t>UND NOCH…</a:t>
            </a:r>
            <a:endParaRPr lang="cs-CZ" b="1" dirty="0">
              <a:solidFill>
                <a:srgbClr val="FF6D4B"/>
              </a:solidFill>
            </a:endParaRPr>
          </a:p>
        </p:txBody>
      </p:sp>
      <p:pic>
        <p:nvPicPr>
          <p:cNvPr id="3078" name="Picture 6" descr="C:\Users\Jechova\AppData\Local\Microsoft\Windows\Temporary Internet Files\Content.IE5\O07Z9WPO\MC9003098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737" y="1386005"/>
            <a:ext cx="1381658" cy="182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Jechova\AppData\Local\Microsoft\Windows\Temporary Internet Files\Content.IE5\O07Z9WPO\MC90039856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374" y="3055000"/>
            <a:ext cx="1599286" cy="218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Jechova\AppData\Local\Microsoft\Windows\Temporary Internet Files\Content.IE5\O07Z9WPO\MC90024014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374" y="5171248"/>
            <a:ext cx="1789481" cy="134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08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65644" y="1774869"/>
            <a:ext cx="1512168" cy="14401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79228" y="1746767"/>
            <a:ext cx="1512168" cy="14401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070967" y="1774869"/>
            <a:ext cx="1512168" cy="14401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 descr="C:\Users\Jechova\AppData\Local\Microsoft\Windows\Temporary Internet Files\Content.IE5\O07Z9WPO\MP90044846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53" y="4125164"/>
            <a:ext cx="2699792" cy="179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Jechova\AppData\Local\Microsoft\Windows\Temporary Internet Files\Content.IE5\EML1AHVC\MC90044039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415" y="4355700"/>
            <a:ext cx="2328979" cy="232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575353" y="3333238"/>
            <a:ext cx="1892750" cy="87001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rosa</a:t>
            </a:r>
            <a:endParaRPr lang="cs-CZ" sz="4400" dirty="0"/>
          </a:p>
        </p:txBody>
      </p:sp>
      <p:sp>
        <p:nvSpPr>
          <p:cNvPr id="13" name="Obdélník 12"/>
          <p:cNvSpPr/>
          <p:nvPr/>
        </p:nvSpPr>
        <p:spPr>
          <a:xfrm>
            <a:off x="2789109" y="3333341"/>
            <a:ext cx="1892750" cy="87001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grau</a:t>
            </a:r>
            <a:endParaRPr lang="cs-CZ" sz="4400" dirty="0"/>
          </a:p>
        </p:txBody>
      </p:sp>
      <p:sp>
        <p:nvSpPr>
          <p:cNvPr id="14" name="Obdélník 13"/>
          <p:cNvSpPr/>
          <p:nvPr/>
        </p:nvSpPr>
        <p:spPr>
          <a:xfrm>
            <a:off x="4880676" y="3348192"/>
            <a:ext cx="1892750" cy="870012"/>
          </a:xfrm>
          <a:prstGeom prst="rect">
            <a:avLst/>
          </a:prstGeom>
          <a:solidFill>
            <a:schemeClr val="bg2">
              <a:lumMod val="50000"/>
              <a:alpha val="53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beige</a:t>
            </a:r>
            <a:endParaRPr lang="cs-CZ" sz="4400" dirty="0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rgbClr val="92D050"/>
                </a:solidFill>
              </a:rPr>
              <a:t>UND NOCH…</a:t>
            </a:r>
            <a:endParaRPr lang="cs-CZ" b="1" dirty="0">
              <a:solidFill>
                <a:srgbClr val="92D05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283968" y="5662217"/>
            <a:ext cx="1892750" cy="87001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golden</a:t>
            </a:r>
            <a:endParaRPr lang="cs-CZ" sz="4400" dirty="0"/>
          </a:p>
        </p:txBody>
      </p:sp>
      <p:sp>
        <p:nvSpPr>
          <p:cNvPr id="17" name="Obdélník 16"/>
          <p:cNvSpPr/>
          <p:nvPr/>
        </p:nvSpPr>
        <p:spPr>
          <a:xfrm>
            <a:off x="139345" y="5662217"/>
            <a:ext cx="1892750" cy="87001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silber</a:t>
            </a:r>
            <a:endParaRPr lang="cs-CZ" sz="4400" dirty="0"/>
          </a:p>
        </p:txBody>
      </p:sp>
      <p:sp>
        <p:nvSpPr>
          <p:cNvPr id="18" name="Obdélník 17"/>
          <p:cNvSpPr/>
          <p:nvPr/>
        </p:nvSpPr>
        <p:spPr>
          <a:xfrm>
            <a:off x="7051421" y="1774869"/>
            <a:ext cx="1512168" cy="1440160"/>
          </a:xfrm>
          <a:prstGeom prst="rect">
            <a:avLst/>
          </a:prstGeom>
          <a:solidFill>
            <a:srgbClr val="CC99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999730" y="3348500"/>
            <a:ext cx="1892750" cy="870012"/>
          </a:xfrm>
          <a:prstGeom prst="rect">
            <a:avLst/>
          </a:prstGeom>
          <a:solidFill>
            <a:srgbClr val="CC9900">
              <a:alpha val="45000"/>
            </a:srgbClr>
          </a:solidFill>
          <a:ln>
            <a:solidFill>
              <a:srgbClr val="CC99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bronze</a:t>
            </a:r>
            <a:endParaRPr lang="cs-CZ" sz="4400" dirty="0"/>
          </a:p>
        </p:txBody>
      </p:sp>
      <p:sp>
        <p:nvSpPr>
          <p:cNvPr id="20" name="Obdélník 19"/>
          <p:cNvSpPr/>
          <p:nvPr/>
        </p:nvSpPr>
        <p:spPr>
          <a:xfrm>
            <a:off x="6999730" y="4365104"/>
            <a:ext cx="1512168" cy="144016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855714" y="5925025"/>
            <a:ext cx="1892750" cy="87001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violett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79616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 smtClean="0">
                <a:solidFill>
                  <a:srgbClr val="231ACE"/>
                </a:solidFill>
              </a:rPr>
              <a:t>Barvy píšeme malým počátečním písmenem!</a:t>
            </a:r>
            <a:endParaRPr lang="cs-CZ" sz="4800" b="1" dirty="0">
              <a:solidFill>
                <a:srgbClr val="231ACE"/>
              </a:solidFill>
            </a:endParaRPr>
          </a:p>
        </p:txBody>
      </p:sp>
      <p:pic>
        <p:nvPicPr>
          <p:cNvPr id="10242" name="Picture 2" descr="C:\Users\Jechova\AppData\Local\Microsoft\Windows\Temporary Internet Files\Content.IE5\K3CCHJF5\MC9003791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29000"/>
            <a:ext cx="2689905" cy="269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Jechova\AppData\Local\Microsoft\Windows\Temporary Internet Files\Content.IE5\89H2E1PT\MC90001496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69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6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 smtClean="0">
                <a:solidFill>
                  <a:srgbClr val="7030A0"/>
                </a:solidFill>
              </a:rPr>
              <a:t>Welche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Farbe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ist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das</a:t>
            </a:r>
            <a:r>
              <a:rPr lang="cs-CZ" b="1" dirty="0" smtClean="0">
                <a:solidFill>
                  <a:srgbClr val="7030A0"/>
                </a:solidFill>
              </a:rPr>
              <a:t>?</a:t>
            </a:r>
            <a:endParaRPr lang="cs-CZ" b="1" dirty="0">
              <a:solidFill>
                <a:srgbClr val="7030A0"/>
              </a:solidFill>
            </a:endParaRPr>
          </a:p>
        </p:txBody>
      </p:sp>
      <p:pic>
        <p:nvPicPr>
          <p:cNvPr id="5122" name="Picture 2" descr="C:\Users\Jechova\AppData\Local\Microsoft\Windows\Temporary Internet Files\Content.IE5\89H2E1PT\MM90039574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806489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nahoru 3"/>
          <p:cNvSpPr/>
          <p:nvPr/>
        </p:nvSpPr>
        <p:spPr>
          <a:xfrm>
            <a:off x="1043608" y="2423917"/>
            <a:ext cx="648072" cy="86409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nahoru 5"/>
          <p:cNvSpPr/>
          <p:nvPr/>
        </p:nvSpPr>
        <p:spPr>
          <a:xfrm>
            <a:off x="3203848" y="2576317"/>
            <a:ext cx="648072" cy="86409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nahoru 6"/>
          <p:cNvSpPr/>
          <p:nvPr/>
        </p:nvSpPr>
        <p:spPr>
          <a:xfrm>
            <a:off x="5220072" y="2576317"/>
            <a:ext cx="648072" cy="86409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nahoru 7"/>
          <p:cNvSpPr/>
          <p:nvPr/>
        </p:nvSpPr>
        <p:spPr>
          <a:xfrm>
            <a:off x="7308304" y="2576317"/>
            <a:ext cx="648072" cy="86409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nahoru 8"/>
          <p:cNvSpPr/>
          <p:nvPr/>
        </p:nvSpPr>
        <p:spPr>
          <a:xfrm rot="10800000">
            <a:off x="2062961" y="4694372"/>
            <a:ext cx="648072" cy="86409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 rot="10800000">
            <a:off x="4247964" y="4919411"/>
            <a:ext cx="648072" cy="86409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nahoru 10"/>
          <p:cNvSpPr/>
          <p:nvPr/>
        </p:nvSpPr>
        <p:spPr>
          <a:xfrm rot="10800000">
            <a:off x="6372200" y="4931151"/>
            <a:ext cx="648072" cy="864096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777750" y="5877272"/>
            <a:ext cx="1644078" cy="6490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blau</a:t>
            </a:r>
            <a:endParaRPr lang="cs-CZ" sz="4400" dirty="0"/>
          </a:p>
        </p:txBody>
      </p:sp>
      <p:sp>
        <p:nvSpPr>
          <p:cNvPr id="13" name="Obdélník 12"/>
          <p:cNvSpPr/>
          <p:nvPr/>
        </p:nvSpPr>
        <p:spPr>
          <a:xfrm>
            <a:off x="4803485" y="1803079"/>
            <a:ext cx="1568714" cy="6874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grün</a:t>
            </a:r>
            <a:endParaRPr lang="cs-CZ" sz="4400" dirty="0"/>
          </a:p>
        </p:txBody>
      </p:sp>
      <p:sp>
        <p:nvSpPr>
          <p:cNvPr id="14" name="Obdélník 13"/>
          <p:cNvSpPr/>
          <p:nvPr/>
        </p:nvSpPr>
        <p:spPr>
          <a:xfrm>
            <a:off x="5688123" y="5848872"/>
            <a:ext cx="2016224" cy="67741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orange</a:t>
            </a:r>
            <a:endParaRPr lang="cs-CZ" sz="4400" dirty="0"/>
          </a:p>
        </p:txBody>
      </p:sp>
      <p:sp>
        <p:nvSpPr>
          <p:cNvPr id="15" name="Obdélník 14"/>
          <p:cNvSpPr/>
          <p:nvPr/>
        </p:nvSpPr>
        <p:spPr>
          <a:xfrm>
            <a:off x="1440621" y="5877273"/>
            <a:ext cx="1892750" cy="649020"/>
          </a:xfrm>
          <a:prstGeom prst="rect">
            <a:avLst/>
          </a:prstGeom>
          <a:solidFill>
            <a:srgbClr val="FFFF99">
              <a:alpha val="87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gelb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89104" y="1775299"/>
            <a:ext cx="1778640" cy="624446"/>
          </a:xfrm>
          <a:prstGeom prst="rect">
            <a:avLst/>
          </a:prstGeom>
          <a:solidFill>
            <a:srgbClr val="FF6D4B">
              <a:alpha val="51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rot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952219" y="1866128"/>
            <a:ext cx="1702460" cy="624446"/>
          </a:xfrm>
          <a:prstGeom prst="rect">
            <a:avLst/>
          </a:prstGeom>
          <a:solidFill>
            <a:srgbClr val="FF6D4B">
              <a:alpha val="51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rot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743549" y="1804964"/>
            <a:ext cx="1558443" cy="62444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rosa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13309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123728" y="3333238"/>
            <a:ext cx="1892750" cy="870012"/>
          </a:xfrm>
          <a:prstGeom prst="rect">
            <a:avLst/>
          </a:prstGeom>
          <a:solidFill>
            <a:srgbClr val="231ACE">
              <a:alpha val="73000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dunkel</a:t>
            </a:r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5024590" y="3333238"/>
            <a:ext cx="1892750" cy="870012"/>
          </a:xfrm>
          <a:prstGeom prst="rect">
            <a:avLst/>
          </a:prstGeom>
          <a:solidFill>
            <a:srgbClr val="3FCD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hell</a:t>
            </a:r>
            <a:endParaRPr lang="cs-CZ" sz="4400" dirty="0"/>
          </a:p>
        </p:txBody>
      </p:sp>
      <p:sp>
        <p:nvSpPr>
          <p:cNvPr id="6" name="Šipka nahoru 5"/>
          <p:cNvSpPr/>
          <p:nvPr/>
        </p:nvSpPr>
        <p:spPr>
          <a:xfrm>
            <a:off x="2602051" y="1737313"/>
            <a:ext cx="936104" cy="1512168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nahoru 6"/>
          <p:cNvSpPr/>
          <p:nvPr/>
        </p:nvSpPr>
        <p:spPr>
          <a:xfrm>
            <a:off x="5550635" y="1772816"/>
            <a:ext cx="936104" cy="1512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63688" y="692696"/>
            <a:ext cx="2808312" cy="870012"/>
          </a:xfrm>
          <a:prstGeom prst="rect">
            <a:avLst/>
          </a:prstGeom>
          <a:solidFill>
            <a:srgbClr val="231ACE">
              <a:alpha val="73000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dunkelblau</a:t>
            </a:r>
            <a:endParaRPr lang="cs-CZ" sz="4400" dirty="0"/>
          </a:p>
        </p:txBody>
      </p:sp>
      <p:sp>
        <p:nvSpPr>
          <p:cNvPr id="9" name="Obdélník 8"/>
          <p:cNvSpPr/>
          <p:nvPr/>
        </p:nvSpPr>
        <p:spPr>
          <a:xfrm>
            <a:off x="4788024" y="692696"/>
            <a:ext cx="2880320" cy="870012"/>
          </a:xfrm>
          <a:prstGeom prst="rect">
            <a:avLst/>
          </a:prstGeom>
          <a:solidFill>
            <a:srgbClr val="3FCD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err="1" smtClean="0"/>
              <a:t>hellblau</a:t>
            </a:r>
            <a:endParaRPr lang="cs-CZ" sz="4400" dirty="0"/>
          </a:p>
        </p:txBody>
      </p:sp>
      <p:pic>
        <p:nvPicPr>
          <p:cNvPr id="7170" name="Picture 2" descr="C:\Users\Jechova\AppData\Local\Microsoft\Windows\Temporary Internet Files\Content.IE5\K3CCHJF5\MC90044170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53" y="4365104"/>
            <a:ext cx="2335098" cy="233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Jechova\AppData\Local\Microsoft\Windows\Temporary Internet Files\Content.IE5\89H2E1PT\MC9000546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80239"/>
            <a:ext cx="6048672" cy="61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13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324</Words>
  <Application>Microsoft Office PowerPoint</Application>
  <PresentationFormat>Předvádění na obrazovce (4:3)</PresentationFormat>
  <Paragraphs>114</Paragraphs>
  <Slides>23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Prezentace aplikace PowerPoint</vt:lpstr>
      <vt:lpstr>Prezentace aplikace PowerPoint</vt:lpstr>
      <vt:lpstr>DIE FARBEN</vt:lpstr>
      <vt:lpstr>Prezentace aplikace PowerPoint</vt:lpstr>
      <vt:lpstr>UND NOCH…</vt:lpstr>
      <vt:lpstr>UND NOCH…</vt:lpstr>
      <vt:lpstr>Prezentace aplikace PowerPoint</vt:lpstr>
      <vt:lpstr>Welche Farbe ist das?</vt:lpstr>
      <vt:lpstr>Prezentace aplikace PowerPoint</vt:lpstr>
      <vt:lpstr>    ERGÄNZE! WIE IST DAS RICHTIG?</vt:lpstr>
      <vt:lpstr>Welche Farben hat der Papagei?</vt:lpstr>
      <vt:lpstr>LIEBLINGSFARBE</vt:lpstr>
      <vt:lpstr>Welche Farben siehst du?</vt:lpstr>
      <vt:lpstr>Welche Farben sind das?</vt:lpstr>
      <vt:lpstr>WELCHE FARBE HAT…?</vt:lpstr>
      <vt:lpstr>WELCHE FARBE…?</vt:lpstr>
      <vt:lpstr>WELCHE FARBE…?</vt:lpstr>
      <vt:lpstr>WELCHE FARBE…?</vt:lpstr>
      <vt:lpstr>WELCHE FARBE…?</vt:lpstr>
      <vt:lpstr>WELCHE FARBE…?</vt:lpstr>
      <vt:lpstr>WELCHE FARBE…?</vt:lpstr>
      <vt:lpstr>JETZT SCHREIB DIE FARBEN ALLEIN!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FARBEN</dc:title>
  <dc:creator>Jechova</dc:creator>
  <cp:lastModifiedBy>Jechova</cp:lastModifiedBy>
  <cp:revision>49</cp:revision>
  <dcterms:created xsi:type="dcterms:W3CDTF">2013-09-26T16:24:52Z</dcterms:created>
  <dcterms:modified xsi:type="dcterms:W3CDTF">2014-01-12T08:13:37Z</dcterms:modified>
</cp:coreProperties>
</file>