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56" r:id="rId4"/>
    <p:sldId id="257" r:id="rId5"/>
    <p:sldId id="268" r:id="rId6"/>
    <p:sldId id="269" r:id="rId7"/>
    <p:sldId id="270" r:id="rId8"/>
    <p:sldId id="280" r:id="rId9"/>
    <p:sldId id="271" r:id="rId10"/>
    <p:sldId id="272" r:id="rId11"/>
    <p:sldId id="273" r:id="rId12"/>
    <p:sldId id="274" r:id="rId13"/>
    <p:sldId id="275" r:id="rId14"/>
    <p:sldId id="258" r:id="rId15"/>
    <p:sldId id="261" r:id="rId16"/>
    <p:sldId id="279" r:id="rId17"/>
    <p:sldId id="283" r:id="rId18"/>
    <p:sldId id="282" r:id="rId19"/>
    <p:sldId id="262" r:id="rId20"/>
    <p:sldId id="284" r:id="rId21"/>
    <p:sldId id="281" r:id="rId22"/>
    <p:sldId id="276" r:id="rId23"/>
    <p:sldId id="277" r:id="rId24"/>
    <p:sldId id="278" r:id="rId25"/>
    <p:sldId id="28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A50021"/>
    <a:srgbClr val="FF0066"/>
    <a:srgbClr val="006600"/>
    <a:srgbClr val="33ED3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954F-261A-44FC-83FD-E3EDFA421A96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349E1-2ED2-4219-878D-BD637A11B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2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49E1-2ED2-4219-878D-BD637A11B42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11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49E1-2ED2-4219-878D-BD637A11B42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71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56EA-8457-4F1A-9D0D-28D796FA3CCF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9607-01A3-4491-8DED-63D6CE372EE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6.gif"/><Relationship Id="rId7" Type="http://schemas.openxmlformats.org/officeDocument/2006/relationships/image" Target="../media/image2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0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8.gif"/><Relationship Id="rId4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53.png"/><Relationship Id="rId7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png"/><Relationship Id="rId9" Type="http://schemas.openxmlformats.org/officeDocument/2006/relationships/image" Target="../media/image9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image" Target="../media/image4.gif"/><Relationship Id="rId21" Type="http://schemas.openxmlformats.org/officeDocument/2006/relationships/image" Target="../media/image22.wm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image" Target="../media/image3.gif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atka\AppData\Local\Microsoft\Windows\Temporary Internet Files\Content.IE5\KC9J5ENV\MC9004345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590" y="3001119"/>
            <a:ext cx="1946275" cy="1724025"/>
          </a:xfrm>
          <a:prstGeom prst="rect">
            <a:avLst/>
          </a:prstGeom>
          <a:noFill/>
        </p:spPr>
      </p:pic>
      <p:pic>
        <p:nvPicPr>
          <p:cNvPr id="17411" name="Picture 3" descr="C:\Users\Katka\AppData\Local\Microsoft\Windows\Temporary Internet Files\Content.IE5\P9XUERDT\MC9004345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036" y="2908399"/>
            <a:ext cx="1908175" cy="1901825"/>
          </a:xfrm>
          <a:prstGeom prst="rect">
            <a:avLst/>
          </a:prstGeom>
          <a:noFill/>
        </p:spPr>
      </p:pic>
      <p:pic>
        <p:nvPicPr>
          <p:cNvPr id="17412" name="Picture 4" descr="C:\Users\Katka\AppData\Local\Microsoft\Windows\Temporary Internet Files\Content.IE5\GA8VR92A\MC900434511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8268" y="2908399"/>
            <a:ext cx="1501775" cy="18510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827584" y="472514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ɛm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79912" y="4725144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ɛn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2240" y="465313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[o]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45348" y="1844824"/>
            <a:ext cx="172768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Mode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79912" y="1865764"/>
            <a:ext cx="191939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Nerven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1844823"/>
            <a:ext cx="223224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Omelett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9RXIUNQD\MC9000896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91" y="2614264"/>
            <a:ext cx="1928780" cy="17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atka\AppData\Local\Microsoft\Windows\Temporary Internet Files\Content.IE5\XW0CCMT1\MC900434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529" y="2983731"/>
            <a:ext cx="1530350" cy="1882775"/>
          </a:xfrm>
          <a:prstGeom prst="rect">
            <a:avLst/>
          </a:prstGeom>
          <a:noFill/>
        </p:spPr>
      </p:pic>
      <p:pic>
        <p:nvPicPr>
          <p:cNvPr id="18435" name="Picture 3" descr="C:\Users\Katka\AppData\Local\Microsoft\Windows\Temporary Internet Files\Content.IE5\KC9J5ENV\MC9004345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181" y="2872606"/>
            <a:ext cx="1584325" cy="1993900"/>
          </a:xfrm>
          <a:prstGeom prst="rect">
            <a:avLst/>
          </a:prstGeom>
          <a:noFill/>
        </p:spPr>
      </p:pic>
      <p:pic>
        <p:nvPicPr>
          <p:cNvPr id="18436" name="Picture 4" descr="C:\Users\Katka\AppData\Local\Microsoft\Windows\Temporary Internet Files\Content.IE5\P9XUERDT\MC9004345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6011" y="2957562"/>
            <a:ext cx="1647825" cy="19018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5576" y="465313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pe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896" y="4797152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>
                <a:solidFill>
                  <a:srgbClr val="7030A0"/>
                </a:solidFill>
              </a:rPr>
              <a:t>k</a:t>
            </a:r>
            <a:r>
              <a:rPr lang="cs-CZ" sz="9600" b="1" dirty="0" smtClean="0">
                <a:solidFill>
                  <a:srgbClr val="7030A0"/>
                </a:solidFill>
              </a:rPr>
              <a:t>u]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88224" y="4725144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ɛr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57064" y="1772816"/>
            <a:ext cx="17276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6600"/>
                </a:solidFill>
              </a:rPr>
              <a:t>Pizza</a:t>
            </a:r>
            <a:endParaRPr lang="cs-CZ" sz="4400" b="1" dirty="0">
              <a:solidFill>
                <a:srgbClr val="0066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18502" y="1759144"/>
            <a:ext cx="17276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6600"/>
                </a:solidFill>
              </a:rPr>
              <a:t>Quiz</a:t>
            </a:r>
            <a:endParaRPr lang="cs-CZ" sz="4400" b="1" dirty="0">
              <a:solidFill>
                <a:srgbClr val="0066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84168" y="1772816"/>
            <a:ext cx="288032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6600"/>
                </a:solidFill>
              </a:rPr>
              <a:t>Restaurant</a:t>
            </a:r>
            <a:endParaRPr lang="cs-CZ" sz="4400" b="1" dirty="0">
              <a:solidFill>
                <a:srgbClr val="006600"/>
              </a:solidFill>
            </a:endParaRPr>
          </a:p>
        </p:txBody>
      </p:sp>
      <p:pic>
        <p:nvPicPr>
          <p:cNvPr id="9220" name="Picture 4" descr="C:\Users\Jechova\AppData\Local\Microsoft\Windows\Temporary Internet Files\Content.IE5\F4DZTQ4Z\MC90044177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99" y="3356992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atka\AppData\Local\Microsoft\Windows\Temporary Internet Files\Content.IE5\KC9J5ENV\MC9004345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2860402"/>
            <a:ext cx="1470025" cy="1936750"/>
          </a:xfrm>
          <a:prstGeom prst="rect">
            <a:avLst/>
          </a:prstGeom>
          <a:noFill/>
        </p:spPr>
      </p:pic>
      <p:pic>
        <p:nvPicPr>
          <p:cNvPr id="19459" name="Picture 3" descr="C:\Users\Katka\AppData\Local\Microsoft\Windows\Temporary Internet Files\Content.IE5\P9XUERDT\MC9004345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84971"/>
            <a:ext cx="1466850" cy="1838325"/>
          </a:xfrm>
          <a:prstGeom prst="rect">
            <a:avLst/>
          </a:prstGeom>
          <a:noFill/>
        </p:spPr>
      </p:pic>
      <p:pic>
        <p:nvPicPr>
          <p:cNvPr id="19460" name="Picture 4" descr="C:\Users\Katka\AppData\Local\Microsoft\Windows\Temporary Internet Files\Content.IE5\GA8VR92A\MC9004345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447" y="2969096"/>
            <a:ext cx="1743075" cy="18542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43608" y="4725144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ɛs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7233" y="473094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te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02387" y="471899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[u]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4766" y="1772816"/>
            <a:ext cx="222104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Student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19872" y="1772816"/>
            <a:ext cx="20942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chemeClr val="accent6">
                    <a:lumMod val="75000"/>
                  </a:schemeClr>
                </a:solidFill>
              </a:rPr>
              <a:t>Tourist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1772816"/>
            <a:ext cx="208823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Union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Jechova\AppData\Local\Microsoft\Windows\Temporary Internet Files\Content.IE5\NXQE1PS2\MC9002299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" y="2819792"/>
            <a:ext cx="1335938" cy="17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atka\AppData\Local\Microsoft\Windows\Temporary Internet Files\Content.IE5\XW0CCMT1\MC90043452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75" y="2996952"/>
            <a:ext cx="1543050" cy="1851025"/>
          </a:xfrm>
          <a:prstGeom prst="rect">
            <a:avLst/>
          </a:prstGeom>
          <a:noFill/>
        </p:spPr>
      </p:pic>
      <p:pic>
        <p:nvPicPr>
          <p:cNvPr id="5" name="Picture 9" descr="C:\Users\Katka\AppData\Local\Microsoft\Windows\Temporary Internet Files\Content.IE5\GA8VR92A\MC9004345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2590800" cy="1730375"/>
          </a:xfrm>
          <a:prstGeom prst="rect">
            <a:avLst/>
          </a:prstGeom>
          <a:noFill/>
        </p:spPr>
      </p:pic>
      <p:pic>
        <p:nvPicPr>
          <p:cNvPr id="6" name="Picture 5" descr="C:\Users\Katka\AppData\Local\Microsoft\Windows\Temporary Internet Files\Content.IE5\XW0CCMT1\MC9004345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398" y="2963168"/>
            <a:ext cx="1714500" cy="19081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67544" y="472514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faʊ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63888" y="472514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>
                <a:solidFill>
                  <a:srgbClr val="7030A0"/>
                </a:solidFill>
              </a:rPr>
              <a:t>v</a:t>
            </a:r>
            <a:r>
              <a:rPr lang="cs-CZ" sz="9600" b="1" dirty="0" smtClean="0">
                <a:solidFill>
                  <a:srgbClr val="7030A0"/>
                </a:solidFill>
              </a:rPr>
              <a:t>e]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6176" y="472514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iks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1776011"/>
            <a:ext cx="230425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Variante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1776010"/>
            <a:ext cx="172768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Wein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96136" y="1776011"/>
            <a:ext cx="304502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Xylophon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5363" name="Picture 3" descr="C:\Users\Jechova\AppData\Local\Microsoft\Windows\Temporary Internet Files\Content.IE5\NXQE1PS2\MC9001951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60" y="201897"/>
            <a:ext cx="1828800" cy="140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atka\AppData\Local\Microsoft\Windows\Temporary Internet Files\Content.IE5\KC9J5ENV\MC9004345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64011"/>
            <a:ext cx="1371600" cy="1965325"/>
          </a:xfrm>
          <a:prstGeom prst="rect">
            <a:avLst/>
          </a:prstGeom>
          <a:noFill/>
        </p:spPr>
      </p:pic>
      <p:pic>
        <p:nvPicPr>
          <p:cNvPr id="3080" name="Picture 8" descr="C:\Users\Katka\AppData\Local\Microsoft\Windows\Temporary Internet Files\Content.IE5\P9XUERDT\MC9004345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26494"/>
            <a:ext cx="1593850" cy="189865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51520" y="472514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['</a:t>
            </a:r>
            <a:r>
              <a:rPr lang="cs-CZ" sz="9600" b="1" dirty="0" err="1" smtClean="0">
                <a:solidFill>
                  <a:srgbClr val="7030A0"/>
                </a:solidFill>
              </a:rPr>
              <a:t>ʏpsilɔn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472514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tsɛt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3678" y="1772816"/>
            <a:ext cx="17276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6600"/>
                </a:solidFill>
              </a:rPr>
              <a:t>Yoga</a:t>
            </a:r>
            <a:endParaRPr lang="cs-CZ" sz="4400" b="1" dirty="0">
              <a:solidFill>
                <a:srgbClr val="0066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34310" y="1747863"/>
            <a:ext cx="17276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6600"/>
                </a:solidFill>
              </a:rPr>
              <a:t>Zirkus</a:t>
            </a:r>
            <a:endParaRPr lang="cs-CZ" sz="4400" b="1" dirty="0">
              <a:solidFill>
                <a:srgbClr val="006600"/>
              </a:solidFill>
            </a:endParaRPr>
          </a:p>
        </p:txBody>
      </p:sp>
      <p:pic>
        <p:nvPicPr>
          <p:cNvPr id="11269" name="Picture 5" descr="C:\Users\Jechova\AppData\Local\Microsoft\Windows\Temporary Internet Files\Content.IE5\9RXIUNQD\MC9002809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12"/>
            <a:ext cx="2195700" cy="18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Jechova\AppData\Local\Microsoft\Windows\Temporary Internet Files\Content.IE5\F4DZTQ4Z\MC9003341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89" y="2494014"/>
            <a:ext cx="1339127" cy="22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002060"/>
                </a:solidFill>
              </a:rPr>
              <a:t>WIE SPRICHT MAN DAS AUS?</a:t>
            </a:r>
            <a:endParaRPr lang="cs-CZ" sz="54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Katka\AppData\Local\Microsoft\Windows\Temporary Internet Files\Content.IE5\XW0CCMT1\MM90028329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1772965" cy="17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9" name="Picture 5" descr="C:\Users\Katka\AppData\Local\Microsoft\Windows\Temporary Internet Files\Content.IE5\P9XUERDT\MM90028329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93854"/>
            <a:ext cx="2232248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1" name="Picture 7" descr="C:\Users\Katka\AppData\Local\Microsoft\Windows\Temporary Internet Files\Content.IE5\XW0CCMT1\MM90028329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76872"/>
            <a:ext cx="1944216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3" name="Picture 9" descr="C:\Users\Katka\AppData\Local\Microsoft\Windows\Temporary Internet Files\Content.IE5\KC9J5ENV\MM900283296[2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81128"/>
            <a:ext cx="1916981" cy="1916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4" name="Picture 10" descr="C:\Users\Katka\AppData\Local\Microsoft\Windows\Temporary Internet Files\Content.IE5\P9XUERDT\MM900283278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772816"/>
            <a:ext cx="1484933" cy="1484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5" name="Picture 11" descr="C:\Users\Katka\AppData\Local\Microsoft\Windows\Temporary Internet Files\Content.IE5\GA8VR92A\MM900283280[2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581128"/>
            <a:ext cx="2016224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6" name="Picture 12" descr="C:\Users\Katka\AppData\Local\Microsoft\Windows\Temporary Internet Files\Content.IE5\XW0CCMT1\MM900283277[2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348880"/>
            <a:ext cx="1628949" cy="162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TSCHECHISCH        DEUTSCH</a:t>
            </a:r>
            <a:endParaRPr lang="cs-CZ" sz="4800" b="1" dirty="0">
              <a:solidFill>
                <a:srgbClr val="0070C0"/>
              </a:solidFill>
            </a:endParaRPr>
          </a:p>
        </p:txBody>
      </p:sp>
      <p:sp>
        <p:nvSpPr>
          <p:cNvPr id="4" name="Násobení 3"/>
          <p:cNvSpPr/>
          <p:nvPr/>
        </p:nvSpPr>
        <p:spPr>
          <a:xfrm>
            <a:off x="4682614" y="42636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láček 5"/>
          <p:cNvSpPr/>
          <p:nvPr/>
        </p:nvSpPr>
        <p:spPr>
          <a:xfrm>
            <a:off x="827584" y="1479743"/>
            <a:ext cx="7776864" cy="2241833"/>
          </a:xfrm>
          <a:prstGeom prst="cloudCallout">
            <a:avLst>
              <a:gd name="adj1" fmla="val -32591"/>
              <a:gd name="adj2" fmla="val 710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547664" y="2013954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Jaká písmenka mají v německé abecedě </a:t>
            </a:r>
            <a:r>
              <a:rPr lang="cs-CZ" sz="2800" b="1" dirty="0" smtClean="0">
                <a:solidFill>
                  <a:srgbClr val="C00000"/>
                </a:solidFill>
              </a:rPr>
              <a:t> v </a:t>
            </a:r>
            <a:r>
              <a:rPr lang="cs-CZ" sz="2800" b="1" dirty="0">
                <a:solidFill>
                  <a:srgbClr val="C00000"/>
                </a:solidFill>
              </a:rPr>
              <a:t>porovnání s českou abecedou </a:t>
            </a:r>
            <a:r>
              <a:rPr lang="cs-CZ" sz="2800" b="1" dirty="0" smtClean="0">
                <a:solidFill>
                  <a:srgbClr val="C00000"/>
                </a:solidFill>
              </a:rPr>
              <a:t>výrazně odlišnou </a:t>
            </a:r>
            <a:r>
              <a:rPr lang="cs-CZ" sz="2800" b="1" dirty="0">
                <a:solidFill>
                  <a:srgbClr val="C00000"/>
                </a:solidFill>
              </a:rPr>
              <a:t>výslovnost?</a:t>
            </a:r>
          </a:p>
          <a:p>
            <a:endParaRPr lang="cs-CZ" sz="2800" dirty="0"/>
          </a:p>
        </p:txBody>
      </p:sp>
      <p:pic>
        <p:nvPicPr>
          <p:cNvPr id="1026" name="Picture 2" descr="C:\Users\Jechova\AppData\Local\Microsoft\Windows\Temporary Internet Files\Content.IE5\NXQE1PS2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895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NXQE1PS2\MC900283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6032"/>
            <a:ext cx="1827886" cy="1806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76" y="4684769"/>
            <a:ext cx="182880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 descr="C:\Users\Katka\AppData\Local\Microsoft\Windows\Temporary Internet Files\Content.IE5\GA8VR92A\MM90028329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1820130" cy="1806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5" descr="C:\Users\Katka\AppData\Local\Microsoft\Windows\Temporary Internet Files\Content.IE5\KC9J5ENV\MM900283298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942" y="4656033"/>
            <a:ext cx="1758624" cy="1758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222920" y="4841549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[</a:t>
            </a:r>
            <a:r>
              <a:rPr lang="cs-CZ" sz="8000" b="1" dirty="0" err="1" smtClean="0"/>
              <a:t>jɔt</a:t>
            </a:r>
            <a:r>
              <a:rPr lang="cs-CZ" sz="8000" b="1" dirty="0" smtClean="0"/>
              <a:t>]</a:t>
            </a:r>
            <a:endParaRPr lang="cs-CZ" sz="8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24212" y="4797152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/>
              <a:t>[</a:t>
            </a:r>
            <a:r>
              <a:rPr lang="cs-CZ" sz="8800" b="1" dirty="0"/>
              <a:t>k</a:t>
            </a:r>
            <a:r>
              <a:rPr lang="cs-CZ" sz="8800" b="1" dirty="0" smtClean="0"/>
              <a:t>u]</a:t>
            </a:r>
            <a:endParaRPr lang="cs-CZ" sz="8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525602" y="4913873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[</a:t>
            </a:r>
            <a:r>
              <a:rPr lang="cs-CZ" sz="8000" b="1" dirty="0" err="1" smtClean="0"/>
              <a:t>faʊ</a:t>
            </a:r>
            <a:r>
              <a:rPr lang="cs-CZ" sz="8000" b="1" dirty="0" smtClean="0"/>
              <a:t>]</a:t>
            </a:r>
            <a:endParaRPr lang="cs-CZ" sz="8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731194" y="4913873"/>
            <a:ext cx="241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[</a:t>
            </a:r>
            <a:r>
              <a:rPr lang="cs-CZ" sz="8000" b="1" dirty="0" err="1" smtClean="0"/>
              <a:t>tsɛt</a:t>
            </a:r>
            <a:r>
              <a:rPr lang="cs-CZ" sz="8000" b="1" dirty="0" smtClean="0"/>
              <a:t>]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17498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JETZT NOCH EINMAL… </a:t>
            </a:r>
            <a:br>
              <a:rPr lang="cs-CZ" b="1" dirty="0" smtClean="0">
                <a:solidFill>
                  <a:srgbClr val="7030A0"/>
                </a:solidFill>
              </a:rPr>
            </a:br>
            <a:r>
              <a:rPr lang="cs-CZ" b="1" cap="all" dirty="0" err="1" smtClean="0">
                <a:solidFill>
                  <a:srgbClr val="7030A0"/>
                </a:solidFill>
              </a:rPr>
              <a:t>Das</a:t>
            </a:r>
            <a:r>
              <a:rPr lang="cs-CZ" b="1" cap="all" dirty="0" smtClean="0">
                <a:solidFill>
                  <a:srgbClr val="7030A0"/>
                </a:solidFill>
              </a:rPr>
              <a:t> </a:t>
            </a:r>
            <a:r>
              <a:rPr lang="cs-CZ" b="1" cap="all" dirty="0" err="1" smtClean="0">
                <a:solidFill>
                  <a:srgbClr val="7030A0"/>
                </a:solidFill>
              </a:rPr>
              <a:t>ganze</a:t>
            </a:r>
            <a:r>
              <a:rPr lang="cs-CZ" b="1" cap="all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>
                <a:solidFill>
                  <a:srgbClr val="7030A0"/>
                </a:solidFill>
              </a:rPr>
              <a:t>ABC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628800"/>
            <a:ext cx="8568952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006600"/>
                </a:solidFill>
              </a:rPr>
              <a:t>   A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FFFF00"/>
                </a:solidFill>
              </a:rPr>
              <a:t>B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FF0000"/>
                </a:solidFill>
              </a:rPr>
              <a:t>D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A50021"/>
                </a:solidFill>
              </a:rPr>
              <a:t>E</a:t>
            </a:r>
            <a:r>
              <a:rPr lang="cs-CZ" sz="8000" b="1" dirty="0" smtClean="0"/>
              <a:t>    </a:t>
            </a:r>
            <a:r>
              <a:rPr lang="cs-CZ" sz="8000" b="1" dirty="0" smtClean="0">
                <a:solidFill>
                  <a:srgbClr val="A50021"/>
                </a:solidFill>
              </a:rPr>
              <a:t>F</a:t>
            </a:r>
          </a:p>
          <a:p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0070C0"/>
                </a:solidFill>
              </a:rPr>
              <a:t>G 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002060"/>
                </a:solidFill>
              </a:rPr>
              <a:t>H 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7030A0"/>
                </a:solidFill>
              </a:rPr>
              <a:t>I 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chemeClr val="accent6">
                    <a:lumMod val="50000"/>
                  </a:schemeClr>
                </a:solidFill>
              </a:rPr>
              <a:t>J 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cs-CZ" sz="8000" b="1" dirty="0" smtClean="0"/>
              <a:t>    </a:t>
            </a:r>
            <a:r>
              <a:rPr lang="cs-CZ" sz="8000" b="1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</a:p>
          <a:p>
            <a:r>
              <a:rPr lang="cs-CZ" sz="8000" b="1" dirty="0" smtClean="0">
                <a:solidFill>
                  <a:srgbClr val="00B050"/>
                </a:solidFill>
              </a:rPr>
              <a:t>   M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660066"/>
                </a:solidFill>
              </a:rPr>
              <a:t>N </a:t>
            </a:r>
            <a:r>
              <a:rPr lang="cs-CZ" sz="8000" b="1" dirty="0" smtClean="0"/>
              <a:t> </a:t>
            </a:r>
            <a:r>
              <a:rPr lang="cs-CZ" sz="8000" b="1" dirty="0" smtClean="0">
                <a:solidFill>
                  <a:srgbClr val="FF6600"/>
                </a:solidFill>
              </a:rPr>
              <a:t>O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FF0066"/>
                </a:solidFill>
              </a:rPr>
              <a:t>P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FF0000"/>
                </a:solidFill>
              </a:rPr>
              <a:t>Q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00B0F0"/>
                </a:solidFill>
              </a:rPr>
              <a:t>R</a:t>
            </a:r>
          </a:p>
          <a:p>
            <a:r>
              <a:rPr lang="cs-CZ" sz="8000" b="1" dirty="0" smtClean="0">
                <a:solidFill>
                  <a:srgbClr val="7030A0"/>
                </a:solidFill>
              </a:rPr>
              <a:t>S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A50021"/>
                </a:solidFill>
              </a:rPr>
              <a:t>T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92D050"/>
                </a:solidFill>
              </a:rPr>
              <a:t>U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A50021"/>
                </a:solidFill>
              </a:rPr>
              <a:t>Y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endParaRPr lang="cs-C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Jechova\AppData\Local\Microsoft\Windows\Temporary Internet Files\Content.IE5\9RXIUNQD\MC90044175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6" y="282312"/>
            <a:ext cx="1602040" cy="13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atka\AppData\Local\Microsoft\Windows\Temporary Internet Files\Content.IE5\KC9J5ENV\MC900233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-121563"/>
            <a:ext cx="2085975" cy="2154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1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2"/>
                </a:solidFill>
              </a:rPr>
              <a:t>ERGÄNZE!</a:t>
            </a:r>
            <a:endParaRPr lang="cs-CZ" sz="6000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628800"/>
            <a:ext cx="8568952" cy="50167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006600"/>
                </a:solidFill>
              </a:rPr>
              <a:t>   A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FFFF00"/>
                </a:solidFill>
              </a:rPr>
              <a:t>B</a:t>
            </a:r>
            <a:r>
              <a:rPr lang="cs-CZ" sz="8000" b="1" dirty="0" smtClean="0"/>
              <a:t>   __ </a:t>
            </a:r>
            <a:r>
              <a:rPr lang="cs-CZ" sz="8000" b="1" dirty="0" smtClean="0">
                <a:solidFill>
                  <a:srgbClr val="FF0000"/>
                </a:solidFill>
              </a:rPr>
              <a:t>D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A50021"/>
                </a:solidFill>
              </a:rPr>
              <a:t>__</a:t>
            </a:r>
            <a:r>
              <a:rPr lang="cs-CZ" sz="8000" b="1" dirty="0" smtClean="0"/>
              <a:t>    </a:t>
            </a:r>
            <a:r>
              <a:rPr lang="cs-CZ" sz="8000" b="1" dirty="0" smtClean="0">
                <a:solidFill>
                  <a:srgbClr val="A50021"/>
                </a:solidFill>
              </a:rPr>
              <a:t>F</a:t>
            </a:r>
          </a:p>
          <a:p>
            <a:r>
              <a:rPr lang="cs-CZ" sz="8000" b="1" dirty="0" smtClean="0"/>
              <a:t>  __  </a:t>
            </a:r>
            <a:r>
              <a:rPr lang="cs-CZ" sz="8000" b="1" dirty="0" smtClean="0">
                <a:solidFill>
                  <a:srgbClr val="002060"/>
                </a:solidFill>
              </a:rPr>
              <a:t>H 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7030A0"/>
                </a:solidFill>
              </a:rPr>
              <a:t>I </a:t>
            </a:r>
            <a:r>
              <a:rPr lang="cs-CZ" sz="8000" b="1" dirty="0" smtClean="0"/>
              <a:t>   __</a:t>
            </a:r>
            <a:r>
              <a:rPr lang="cs-CZ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cs-CZ" sz="8000" b="1" dirty="0" smtClean="0"/>
              <a:t>    </a:t>
            </a:r>
            <a:r>
              <a:rPr lang="cs-CZ" sz="8000" b="1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</a:p>
          <a:p>
            <a:r>
              <a:rPr lang="cs-CZ" sz="8000" b="1" dirty="0" smtClean="0">
                <a:solidFill>
                  <a:srgbClr val="00B050"/>
                </a:solidFill>
              </a:rPr>
              <a:t>   M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660066"/>
                </a:solidFill>
              </a:rPr>
              <a:t>N </a:t>
            </a:r>
            <a:r>
              <a:rPr lang="cs-CZ" sz="8000" b="1" dirty="0" smtClean="0"/>
              <a:t> </a:t>
            </a:r>
            <a:r>
              <a:rPr lang="cs-CZ" sz="8000" b="1" dirty="0" smtClean="0">
                <a:solidFill>
                  <a:srgbClr val="FF6600"/>
                </a:solidFill>
              </a:rPr>
              <a:t>O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FF0066"/>
                </a:solidFill>
              </a:rPr>
              <a:t>P</a:t>
            </a:r>
            <a:r>
              <a:rPr lang="cs-CZ" sz="8000" b="1" dirty="0" smtClean="0"/>
              <a:t>   </a:t>
            </a:r>
            <a:r>
              <a:rPr lang="cs-CZ" sz="8000" b="1" dirty="0" smtClean="0">
                <a:solidFill>
                  <a:srgbClr val="FF0000"/>
                </a:solidFill>
              </a:rPr>
              <a:t>__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00B0F0"/>
                </a:solidFill>
              </a:rPr>
              <a:t>R</a:t>
            </a:r>
          </a:p>
          <a:p>
            <a:r>
              <a:rPr lang="cs-CZ" sz="8000" b="1" dirty="0" smtClean="0">
                <a:solidFill>
                  <a:srgbClr val="7030A0"/>
                </a:solidFill>
              </a:rPr>
              <a:t>S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A50021"/>
                </a:solidFill>
              </a:rPr>
              <a:t>T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92D050"/>
                </a:solidFill>
              </a:rPr>
              <a:t>U</a:t>
            </a:r>
            <a:r>
              <a:rPr lang="cs-CZ" sz="8000" b="1" dirty="0" smtClean="0"/>
              <a:t> </a:t>
            </a:r>
            <a:r>
              <a:rPr lang="cs-CZ" sz="8000" b="1" dirty="0" smtClean="0">
                <a:solidFill>
                  <a:schemeClr val="tx2">
                    <a:lumMod val="75000"/>
                  </a:schemeClr>
                </a:solidFill>
              </a:rPr>
              <a:t>__</a:t>
            </a:r>
            <a:r>
              <a:rPr lang="cs-CZ" sz="8000" b="1" dirty="0" smtClean="0"/>
              <a:t> </a:t>
            </a:r>
            <a:r>
              <a:rPr lang="cs-CZ" sz="80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cs-CZ" sz="8000" b="1" dirty="0" smtClean="0"/>
              <a:t>  </a:t>
            </a:r>
            <a:r>
              <a:rPr lang="cs-CZ" sz="8000" b="1" dirty="0" smtClean="0">
                <a:solidFill>
                  <a:srgbClr val="A50021"/>
                </a:solidFill>
              </a:rPr>
              <a:t>Y</a:t>
            </a:r>
            <a:r>
              <a:rPr lang="cs-CZ" sz="8000" b="1" dirty="0" smtClean="0"/>
              <a:t> __</a:t>
            </a:r>
            <a:endParaRPr lang="cs-C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 descr="C:\Users\Katka\AppData\Local\Microsoft\Windows\Temporary Internet Files\Content.IE5\KC9J5ENV\MC9002339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085975" cy="2154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8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388" y="18864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BUCHSTABIERE DIE NAMEN!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64205" y="3861048"/>
            <a:ext cx="2367635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Paula</a:t>
            </a:r>
            <a:endParaRPr lang="cs-CZ" sz="40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515795" y="4149080"/>
            <a:ext cx="244827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Ludwig</a:t>
            </a:r>
            <a:endParaRPr lang="cs-CZ" sz="40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323273" y="5191656"/>
            <a:ext cx="2627057" cy="8562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Markus</a:t>
            </a:r>
            <a:endParaRPr lang="cs-CZ" sz="4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6516216" y="4149080"/>
            <a:ext cx="2160240" cy="86255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Hans</a:t>
            </a:r>
            <a:endParaRPr lang="cs-CZ" sz="40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3130203" y="5589240"/>
            <a:ext cx="2736304" cy="91733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Martha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273" y="1517883"/>
            <a:ext cx="727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i="1" dirty="0" err="1" smtClean="0">
                <a:solidFill>
                  <a:srgbClr val="7030A0"/>
                </a:solidFill>
              </a:rPr>
              <a:t>Beispiel</a:t>
            </a:r>
            <a:r>
              <a:rPr lang="cs-CZ" sz="4800" b="1" i="1" dirty="0" smtClean="0">
                <a:solidFill>
                  <a:srgbClr val="7030A0"/>
                </a:solidFill>
              </a:rPr>
              <a:t>:             T h o m a s</a:t>
            </a:r>
            <a:endParaRPr lang="cs-CZ" sz="4800" b="1" i="1" dirty="0">
              <a:solidFill>
                <a:srgbClr val="7030A0"/>
              </a:solidFill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4569300" y="2207514"/>
            <a:ext cx="537145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20537323">
            <a:off x="6807568" y="2170835"/>
            <a:ext cx="565873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115802">
            <a:off x="4015659" y="2184698"/>
            <a:ext cx="52009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5106445" y="2207514"/>
            <a:ext cx="545675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5713431" y="2238306"/>
            <a:ext cx="586761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6343976" y="2260380"/>
            <a:ext cx="4982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419872" y="328498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[</a:t>
            </a:r>
            <a:r>
              <a:rPr lang="cs-CZ" sz="3200" b="1" dirty="0" err="1" smtClean="0"/>
              <a:t>te</a:t>
            </a:r>
            <a:r>
              <a:rPr lang="cs-CZ" sz="3200" b="1" dirty="0" smtClean="0"/>
              <a:t>]</a:t>
            </a:r>
            <a:endParaRPr lang="cs-CZ" sz="3200" b="1" dirty="0"/>
          </a:p>
        </p:txBody>
      </p:sp>
      <p:sp>
        <p:nvSpPr>
          <p:cNvPr id="11" name="Obdélník 10"/>
          <p:cNvSpPr/>
          <p:nvPr/>
        </p:nvSpPr>
        <p:spPr>
          <a:xfrm>
            <a:off x="4275709" y="3284984"/>
            <a:ext cx="872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[ha]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04048" y="3288968"/>
            <a:ext cx="72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[o]</a:t>
            </a:r>
            <a:endParaRPr lang="cs-CZ" sz="3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08104" y="3284984"/>
            <a:ext cx="108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[</a:t>
            </a:r>
            <a:r>
              <a:rPr lang="cs-CZ" sz="3200" b="1" dirty="0" err="1" smtClean="0"/>
              <a:t>ɛm</a:t>
            </a:r>
            <a:r>
              <a:rPr lang="cs-CZ" sz="3200" b="1" dirty="0" smtClean="0"/>
              <a:t>]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6300192" y="328498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[a]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804248" y="3279880"/>
            <a:ext cx="80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[</a:t>
            </a:r>
            <a:r>
              <a:rPr lang="cs-CZ" sz="3200" b="1" dirty="0" err="1" smtClean="0"/>
              <a:t>ɛs</a:t>
            </a:r>
            <a:r>
              <a:rPr lang="cs-CZ" sz="3200" b="1" dirty="0" smtClean="0"/>
              <a:t>]</a:t>
            </a:r>
            <a:endParaRPr lang="cs-CZ" sz="3200" b="1" dirty="0"/>
          </a:p>
        </p:txBody>
      </p:sp>
      <p:sp>
        <p:nvSpPr>
          <p:cNvPr id="23" name="Zaoblený obdélník 22"/>
          <p:cNvSpPr/>
          <p:nvPr/>
        </p:nvSpPr>
        <p:spPr>
          <a:xfrm>
            <a:off x="471759" y="2500269"/>
            <a:ext cx="2523359" cy="8625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Stefan</a:t>
            </a:r>
            <a:endParaRPr lang="cs-CZ" sz="4000" b="1" dirty="0"/>
          </a:p>
        </p:txBody>
      </p:sp>
      <p:pic>
        <p:nvPicPr>
          <p:cNvPr id="2050" name="Picture 2" descr="C:\Users\Jechova\AppData\Local\Microsoft\Windows\Temporary Internet Files\Content.IE5\F4DZTQ4Z\MC9004405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4" y="1218205"/>
            <a:ext cx="1494941" cy="16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aoblený obdélník 24"/>
          <p:cNvSpPr/>
          <p:nvPr/>
        </p:nvSpPr>
        <p:spPr>
          <a:xfrm>
            <a:off x="6300193" y="5534046"/>
            <a:ext cx="2584496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Alexander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1" grpId="0"/>
      <p:bldP spid="19" grpId="0"/>
      <p:bldP spid="20" grpId="0"/>
      <p:bldP spid="18" grpId="0"/>
      <p:bldP spid="22" grpId="0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82336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Das</a:t>
                      </a:r>
                      <a:r>
                        <a:rPr lang="cs-CZ" sz="1600" i="1" baseline="0" smtClean="0">
                          <a:latin typeface="Courier New" pitchFamily="49" charset="0"/>
                          <a:cs typeface="Courier New" pitchFamily="49" charset="0"/>
                        </a:rPr>
                        <a:t> ABC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VY_32_INOVACE_33.01.JEC.NJ.7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06. </a:t>
                      </a:r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09. 2013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4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WELCHE NAMEN SIND DAS?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500" y="2879696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660066"/>
                </a:solidFill>
              </a:rPr>
              <a:t>[e]</a:t>
            </a:r>
            <a:endParaRPr lang="cs-CZ" sz="6600" b="1" dirty="0">
              <a:solidFill>
                <a:srgbClr val="660066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628800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</a:t>
            </a:r>
            <a:r>
              <a:rPr lang="cs-CZ" sz="6600" b="1" dirty="0" err="1" smtClean="0">
                <a:solidFill>
                  <a:srgbClr val="A50021"/>
                </a:solidFill>
              </a:rPr>
              <a:t>ɛl</a:t>
            </a:r>
            <a:r>
              <a:rPr lang="cs-CZ" sz="6600" b="1" dirty="0" smtClean="0">
                <a:solidFill>
                  <a:srgbClr val="A50021"/>
                </a:solidFill>
              </a:rPr>
              <a:t>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51720" y="162880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[i]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3808" y="1628800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</a:t>
            </a:r>
            <a:r>
              <a:rPr lang="cs-CZ" sz="6600" b="1" dirty="0" err="1" smtClean="0">
                <a:solidFill>
                  <a:srgbClr val="A50021"/>
                </a:solidFill>
              </a:rPr>
              <a:t>ɛs</a:t>
            </a:r>
            <a:r>
              <a:rPr lang="cs-CZ" sz="6600" b="1" dirty="0" smtClean="0">
                <a:solidFill>
                  <a:srgbClr val="A50021"/>
                </a:solidFill>
              </a:rPr>
              <a:t>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9952" y="162880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[a]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48064" y="1628800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</a:t>
            </a:r>
            <a:r>
              <a:rPr lang="cs-CZ" sz="6600" b="1" dirty="0" err="1" smtClean="0">
                <a:solidFill>
                  <a:srgbClr val="A50021"/>
                </a:solidFill>
              </a:rPr>
              <a:t>be</a:t>
            </a:r>
            <a:r>
              <a:rPr lang="cs-CZ" sz="6600" b="1" dirty="0" smtClean="0">
                <a:solidFill>
                  <a:srgbClr val="A50021"/>
                </a:solidFill>
              </a:rPr>
              <a:t>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16216" y="1628800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</a:t>
            </a:r>
            <a:r>
              <a:rPr lang="cs-CZ" sz="6600" b="1" dirty="0" err="1" smtClean="0">
                <a:solidFill>
                  <a:srgbClr val="A50021"/>
                </a:solidFill>
              </a:rPr>
              <a:t>te</a:t>
            </a:r>
            <a:r>
              <a:rPr lang="cs-CZ" sz="6600" b="1" dirty="0" smtClean="0">
                <a:solidFill>
                  <a:srgbClr val="A50021"/>
                </a:solidFill>
              </a:rPr>
              <a:t>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68344" y="1628800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[ha]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600924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A50021"/>
                </a:solidFill>
              </a:rPr>
              <a:t>[e]</a:t>
            </a:r>
            <a:endParaRPr lang="cs-CZ" sz="6600" b="1" dirty="0">
              <a:solidFill>
                <a:srgbClr val="A5002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04144" y="289214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660066"/>
                </a:solidFill>
              </a:rPr>
              <a:t>[</a:t>
            </a:r>
            <a:r>
              <a:rPr lang="cs-CZ" sz="6600" b="1" dirty="0" err="1" smtClean="0">
                <a:solidFill>
                  <a:srgbClr val="660066"/>
                </a:solidFill>
              </a:rPr>
              <a:t>ɛr</a:t>
            </a:r>
            <a:r>
              <a:rPr lang="cs-CZ" sz="6600" b="1" dirty="0" smtClean="0">
                <a:solidFill>
                  <a:srgbClr val="660066"/>
                </a:solidFill>
              </a:rPr>
              <a:t>]</a:t>
            </a:r>
            <a:endParaRPr lang="cs-CZ" sz="6600" b="1" dirty="0">
              <a:solidFill>
                <a:srgbClr val="66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339752" y="2879696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660066"/>
                </a:solidFill>
              </a:rPr>
              <a:t>[i]</a:t>
            </a:r>
            <a:endParaRPr lang="cs-CZ" sz="6600" b="1" dirty="0">
              <a:solidFill>
                <a:srgbClr val="660066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391980" y="2897068"/>
            <a:ext cx="1332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660066"/>
                </a:solidFill>
              </a:rPr>
              <a:t>[a]</a:t>
            </a:r>
            <a:endParaRPr lang="cs-CZ" sz="6600" b="1" dirty="0">
              <a:solidFill>
                <a:srgbClr val="660066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59832" y="2897068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660066"/>
                </a:solidFill>
              </a:rPr>
              <a:t>[</a:t>
            </a:r>
            <a:r>
              <a:rPr lang="cs-CZ" sz="6600" b="1" dirty="0" err="1" smtClean="0">
                <a:solidFill>
                  <a:srgbClr val="660066"/>
                </a:solidFill>
              </a:rPr>
              <a:t>ka</a:t>
            </a:r>
            <a:r>
              <a:rPr lang="cs-CZ" sz="6600" b="1" dirty="0" smtClean="0">
                <a:solidFill>
                  <a:srgbClr val="660066"/>
                </a:solidFill>
              </a:rPr>
              <a:t>]</a:t>
            </a:r>
            <a:endParaRPr lang="cs-CZ" sz="6600" b="1" dirty="0">
              <a:solidFill>
                <a:srgbClr val="660066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4149080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cs-CZ" sz="6600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e]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47664" y="4161672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[i]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39752" y="4193212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cs-CZ" sz="6600" b="1" dirty="0" err="1" smtClean="0">
                <a:solidFill>
                  <a:schemeClr val="accent3">
                    <a:lumMod val="75000"/>
                  </a:schemeClr>
                </a:solidFill>
              </a:rPr>
              <a:t>ɛl</a:t>
            </a:r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491880" y="4196412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[ha]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860032" y="4193212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[e]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796136" y="4193212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cs-CZ" sz="6600" b="1" dirty="0" err="1" smtClean="0">
                <a:solidFill>
                  <a:schemeClr val="accent3">
                    <a:lumMod val="75000"/>
                  </a:schemeClr>
                </a:solidFill>
              </a:rPr>
              <a:t>ɛl</a:t>
            </a:r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948264" y="4200490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cs-CZ" sz="6600" b="1" dirty="0" err="1" smtClean="0">
                <a:solidFill>
                  <a:schemeClr val="accent3">
                    <a:lumMod val="75000"/>
                  </a:schemeClr>
                </a:solidFill>
              </a:rPr>
              <a:t>ɛm</a:t>
            </a:r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NXQE1PS2\MM90030336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95" y="5257076"/>
            <a:ext cx="1325674" cy="12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Jechova\AppData\Local\Microsoft\Windows\Temporary Internet Files\Content.IE5\NXQE1PS2\MM90030336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48170"/>
            <a:ext cx="1325674" cy="12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Jechova\AppData\Local\Microsoft\Windows\Temporary Internet Files\Content.IE5\NXQE1PS2\MM90030336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22" y="5257076"/>
            <a:ext cx="1325674" cy="12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9RXIUNQD\MC9002821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91" y="2719149"/>
            <a:ext cx="1438274" cy="16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40" y="255528"/>
            <a:ext cx="8229600" cy="15701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KANNST DU SCHON DIESE VOKABELN?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7" y="1825714"/>
            <a:ext cx="2232248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9RXIUNQD\MC9004417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82" y="483466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I7UWRE7K\MC9004059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3829720"/>
            <a:ext cx="2404943" cy="21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F4DZTQ4Z\MC9001921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28170"/>
            <a:ext cx="2520280" cy="21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echova\AppData\Local\Microsoft\Windows\Temporary Internet Files\Content.IE5\NXQE1PS2\MC90029031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19" y="1266134"/>
            <a:ext cx="1642179" cy="21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Jechova\AppData\Local\Microsoft\Windows\Temporary Internet Files\Content.IE5\F4DZTQ4Z\MC9000193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42" y="2530879"/>
            <a:ext cx="1968003" cy="16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Jechova\AppData\Local\Microsoft\Windows\Temporary Internet Files\Content.IE5\NXQE1PS2\MC9003106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2" y="2434730"/>
            <a:ext cx="1198540" cy="21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86419" y="2975115"/>
            <a:ext cx="172768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Auto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35265" y="4150434"/>
            <a:ext cx="186356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chemeClr val="accent6">
                    <a:lumMod val="75000"/>
                  </a:schemeClr>
                </a:solidFill>
              </a:rPr>
              <a:t>Gitarre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44262" y="5932739"/>
            <a:ext cx="172768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7030A0"/>
                </a:solidFill>
              </a:rPr>
              <a:t>Pizza</a:t>
            </a:r>
            <a:endParaRPr lang="cs-CZ" sz="4400" b="1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87815" y="3135820"/>
            <a:ext cx="172768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Wein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5581972"/>
            <a:ext cx="309634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6600"/>
                </a:solidFill>
              </a:rPr>
              <a:t>Lokomotive</a:t>
            </a:r>
            <a:endParaRPr lang="cs-CZ" sz="4400" b="1" dirty="0">
              <a:solidFill>
                <a:srgbClr val="0066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924128" y="5966692"/>
            <a:ext cx="186356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C00000"/>
                </a:solidFill>
              </a:rPr>
              <a:t>Elefant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915816" y="1941512"/>
            <a:ext cx="259228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FF0066"/>
                </a:solidFill>
              </a:rPr>
              <a:t>Computer</a:t>
            </a:r>
            <a:endParaRPr lang="cs-CZ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C00000"/>
                </a:solidFill>
              </a:rPr>
              <a:t>ACHTUNG</a:t>
            </a:r>
            <a:endParaRPr lang="cs-CZ" sz="60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43608" y="3573016"/>
            <a:ext cx="19585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Ä</a:t>
            </a:r>
            <a:endParaRPr lang="cs-CZ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707904" y="3573016"/>
            <a:ext cx="19585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Ö</a:t>
            </a:r>
            <a:endParaRPr lang="cs-CZ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6176" y="3645024"/>
            <a:ext cx="19585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Ü</a:t>
            </a:r>
            <a:endParaRPr lang="cs-CZ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483" name="Picture 3" descr="C:\Users\Katka\AppData\Local\Microsoft\Windows\Temporary Internet Files\Content.IE5\P9XUERDT\MC9004325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1368152" cy="1368152"/>
          </a:xfrm>
          <a:prstGeom prst="rect">
            <a:avLst/>
          </a:prstGeom>
          <a:noFill/>
        </p:spPr>
      </p:pic>
      <p:pic>
        <p:nvPicPr>
          <p:cNvPr id="10" name="Picture 3" descr="C:\Users\Katka\AppData\Local\Microsoft\Windows\Temporary Internet Files\Content.IE5\P9XUERDT\MC9004325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1296144" cy="129614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331640" y="4878536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[ɛ]</a:t>
            </a:r>
            <a:endParaRPr lang="cs-CZ" sz="9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4869160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[ø] </a:t>
            </a:r>
            <a:endParaRPr lang="cs-CZ" sz="9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44208" y="4869160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[y]</a:t>
            </a:r>
            <a:endParaRPr lang="cs-CZ" sz="9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403648" y="1628800"/>
            <a:ext cx="662473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2060"/>
                </a:solidFill>
              </a:rPr>
              <a:t>PŘEHLÁSKA = DER UMLAUT</a:t>
            </a:r>
            <a:endParaRPr lang="cs-CZ" sz="4400" b="1" dirty="0">
              <a:solidFill>
                <a:srgbClr val="002060"/>
              </a:solidFill>
            </a:endParaRPr>
          </a:p>
        </p:txBody>
      </p:sp>
      <p:sp>
        <p:nvSpPr>
          <p:cNvPr id="19" name="Šipka dolů 18"/>
          <p:cNvSpPr/>
          <p:nvPr/>
        </p:nvSpPr>
        <p:spPr>
          <a:xfrm rot="2505418">
            <a:off x="2283812" y="2469636"/>
            <a:ext cx="675509" cy="138716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3635896" y="2492896"/>
            <a:ext cx="532859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PŘEHLÁSKA MĚNÍ VÝSLOVNOST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SAMOHLÁSKY.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72248" y="2268290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cs-CZ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β</a:t>
            </a:r>
            <a:endParaRPr lang="cs-CZ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0100" y="4590256"/>
            <a:ext cx="896448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8000" dirty="0" err="1" smtClean="0">
                <a:solidFill>
                  <a:srgbClr val="7030A0"/>
                </a:solidFill>
              </a:rPr>
              <a:t>scharfes</a:t>
            </a:r>
            <a:r>
              <a:rPr lang="cs-CZ" sz="8000" dirty="0" smtClean="0">
                <a:solidFill>
                  <a:srgbClr val="7030A0"/>
                </a:solidFill>
              </a:rPr>
              <a:t> [</a:t>
            </a:r>
            <a:r>
              <a:rPr lang="cs-CZ" sz="8000" dirty="0" err="1" smtClean="0">
                <a:solidFill>
                  <a:srgbClr val="7030A0"/>
                </a:solidFill>
              </a:rPr>
              <a:t>ɛs</a:t>
            </a:r>
            <a:r>
              <a:rPr lang="cs-CZ" sz="8000" dirty="0" smtClean="0">
                <a:solidFill>
                  <a:srgbClr val="7030A0"/>
                </a:solidFill>
              </a:rPr>
              <a:t>] / </a:t>
            </a:r>
            <a:r>
              <a:rPr lang="cs-CZ" sz="8000" dirty="0" err="1" smtClean="0">
                <a:solidFill>
                  <a:srgbClr val="7030A0"/>
                </a:solidFill>
              </a:rPr>
              <a:t>Eszett</a:t>
            </a:r>
            <a:endParaRPr lang="cs-CZ" sz="8000" dirty="0">
              <a:solidFill>
                <a:srgbClr val="7030A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511839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ACHTUNG</a:t>
            </a:r>
            <a:endParaRPr kumimoji="0" lang="cs-CZ" sz="6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C:\Users\Katka\AppData\Local\Microsoft\Windows\Temporary Internet Files\Content.IE5\GA8VR92A\MC900282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650" y="702419"/>
            <a:ext cx="513893" cy="907999"/>
          </a:xfrm>
          <a:prstGeom prst="rect">
            <a:avLst/>
          </a:prstGeom>
          <a:noFill/>
        </p:spPr>
      </p:pic>
      <p:pic>
        <p:nvPicPr>
          <p:cNvPr id="9" name="Picture 2" descr="C:\Users\Katka\AppData\Local\Microsoft\Windows\Temporary Internet Files\Content.IE5\GA8VR92A\MC900282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125" y="702419"/>
            <a:ext cx="513893" cy="90799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164650" y="2806036"/>
            <a:ext cx="316835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2060"/>
                </a:solidFill>
              </a:rPr>
              <a:t>OSTRÉ ES</a:t>
            </a:r>
            <a:endParaRPr lang="cs-CZ" sz="4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Jechova\AppData\Local\Microsoft\Windows\Temporary Internet Files\Content.IE5\NXQE1PS2\MC9004412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307">
            <a:off x="4283969" y="1470439"/>
            <a:ext cx="1787710" cy="17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echova\AppData\Local\Microsoft\Windows\Temporary Internet Files\Content.IE5\NXQE1PS2\MC9003349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8" y="2103686"/>
            <a:ext cx="1820862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620217" y="2695456"/>
            <a:ext cx="2303463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4800" b="1" dirty="0" err="1" smtClean="0">
                <a:solidFill>
                  <a:srgbClr val="006600"/>
                </a:solidFill>
              </a:rPr>
              <a:t>gr</a:t>
            </a:r>
            <a:r>
              <a:rPr lang="de-DE" sz="4800" b="1" dirty="0" err="1" smtClean="0">
                <a:solidFill>
                  <a:srgbClr val="006600"/>
                </a:solidFill>
              </a:rPr>
              <a:t>üße</a:t>
            </a:r>
            <a:r>
              <a:rPr lang="cs-CZ" sz="4800" b="1" dirty="0" smtClean="0">
                <a:solidFill>
                  <a:srgbClr val="006600"/>
                </a:solidFill>
              </a:rPr>
              <a:t>n</a:t>
            </a:r>
            <a:endParaRPr lang="cs-CZ" sz="4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7030A0"/>
                </a:solidFill>
              </a:rPr>
              <a:t>LIES RICHTIG!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95535" y="2262628"/>
            <a:ext cx="2303463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sz="4800" b="1" dirty="0" err="1" smtClean="0">
                <a:solidFill>
                  <a:srgbClr val="FF0066"/>
                </a:solidFill>
              </a:rPr>
              <a:t>Löwe</a:t>
            </a:r>
            <a:endParaRPr lang="cs-CZ" sz="4800" b="1" dirty="0">
              <a:solidFill>
                <a:srgbClr val="FF0066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036776" y="2237018"/>
            <a:ext cx="2303463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sz="4800" b="1" dirty="0">
                <a:solidFill>
                  <a:srgbClr val="33ED37"/>
                </a:solidFill>
              </a:rPr>
              <a:t>Tür</a:t>
            </a:r>
            <a:endParaRPr lang="cs-CZ" sz="4800" b="1" dirty="0">
              <a:solidFill>
                <a:srgbClr val="33ED37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84727" y="4086788"/>
            <a:ext cx="2303463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</a:t>
            </a:r>
            <a:r>
              <a:rPr lang="de-DE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üße</a:t>
            </a:r>
            <a:endParaRPr lang="cs-CZ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497153" y="4449799"/>
            <a:ext cx="2303463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sz="4800" b="1" dirty="0">
                <a:solidFill>
                  <a:srgbClr val="0070C0"/>
                </a:solidFill>
              </a:rPr>
              <a:t>Käse</a:t>
            </a:r>
            <a:endParaRPr lang="cs-CZ" sz="4800" b="1" dirty="0">
              <a:solidFill>
                <a:srgbClr val="0070C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607817" y="4065220"/>
            <a:ext cx="2303463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sz="4800" b="1" dirty="0">
                <a:solidFill>
                  <a:srgbClr val="002060"/>
                </a:solidFill>
              </a:rPr>
              <a:t>Küche</a:t>
            </a:r>
            <a:endParaRPr lang="cs-CZ" sz="4800" b="1" dirty="0">
              <a:solidFill>
                <a:srgbClr val="00206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171719" y="5726225"/>
            <a:ext cx="2265752" cy="8744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sz="48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de-DE" sz="4800" b="1" dirty="0" smtClean="0">
                <a:solidFill>
                  <a:schemeClr val="accent1">
                    <a:lumMod val="75000"/>
                  </a:schemeClr>
                </a:solidFill>
              </a:rPr>
              <a:t>ü</a:t>
            </a: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e-DE" sz="4800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607817" y="2683024"/>
            <a:ext cx="2303463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sz="4800" b="1" dirty="0" err="1" smtClean="0">
                <a:solidFill>
                  <a:schemeClr val="accent6">
                    <a:lumMod val="50000"/>
                  </a:schemeClr>
                </a:solidFill>
              </a:rPr>
              <a:t>mögen</a:t>
            </a:r>
            <a:endParaRPr lang="cs-CZ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Jechova\AppData\Local\Microsoft\Windows\Temporary Internet Files\Content.IE5\I7UWRE7K\MC900441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" y="836712"/>
            <a:ext cx="1790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Jechova\AppData\Local\Microsoft\Windows\Temporary Internet Files\Content.IE5\I7UWRE7K\MC90044177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53" y="3241529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Jechova\AppData\Local\Microsoft\Windows\Temporary Internet Files\Content.IE5\I7UWRE7K\MC9004344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4" y="5298966"/>
            <a:ext cx="19304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Jechova\AppData\Local\Microsoft\Windows\Temporary Internet Files\Content.IE5\9RXIUNQD\MC90025022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44291"/>
            <a:ext cx="2539497" cy="18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Jechova\AppData\Local\Microsoft\Windows\Temporary Internet Files\Content.IE5\9RXIUNQD\MC90034917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90" y="1646682"/>
            <a:ext cx="1510328" cy="15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Jechova\AppData\Local\Microsoft\Windows\Temporary Internet Files\Content.IE5\F4DZTQ4Z\MC90040639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41" y="1479447"/>
            <a:ext cx="1543080" cy="12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Jechova\AppData\Local\Microsoft\Windows\Temporary Internet Files\Content.IE5\I7UWRE7K\MC90044202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324"/>
            <a:ext cx="1727702" cy="14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6694" y="225596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6-7.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FIŠAROVÁ, </a:t>
            </a:r>
            <a:r>
              <a:rPr lang="cs-CZ" sz="1600" i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sz="1600" i="1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cs-CZ" sz="1600" i="1" cap="all" dirty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víceletá gymnázia.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1. díl – pracovní sešit s přílohou - přehled učiva.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Plzeň :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Nakladatelství Fraus, 2006. ISBN 80-7238-532-1.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s. 5.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25241" y="2420888"/>
            <a:ext cx="5544616" cy="1251570"/>
          </a:xfrm>
          <a:ln w="254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8800" b="1" dirty="0" smtClean="0">
                <a:solidFill>
                  <a:srgbClr val="00B050"/>
                </a:solidFill>
              </a:rPr>
              <a:t>D</a:t>
            </a:r>
            <a:r>
              <a:rPr lang="cs-CZ" sz="8800" b="1" dirty="0" smtClean="0">
                <a:solidFill>
                  <a:srgbClr val="FFC000"/>
                </a:solidFill>
              </a:rPr>
              <a:t>A</a:t>
            </a:r>
            <a:r>
              <a:rPr lang="cs-CZ" sz="8800" b="1" dirty="0" smtClean="0">
                <a:solidFill>
                  <a:srgbClr val="FF0000"/>
                </a:solidFill>
              </a:rPr>
              <a:t>S</a:t>
            </a:r>
            <a:r>
              <a:rPr lang="cs-CZ" sz="8800" b="1" dirty="0" smtClean="0"/>
              <a:t> </a:t>
            </a:r>
            <a:r>
              <a:rPr lang="cs-CZ" sz="8800" b="1" dirty="0" smtClean="0">
                <a:solidFill>
                  <a:srgbClr val="0070C0"/>
                </a:solidFill>
              </a:rPr>
              <a:t>A</a:t>
            </a:r>
            <a:r>
              <a:rPr lang="cs-CZ" sz="8800" b="1" dirty="0" smtClean="0">
                <a:solidFill>
                  <a:srgbClr val="7030A0"/>
                </a:solidFill>
              </a:rPr>
              <a:t>B</a:t>
            </a:r>
            <a:r>
              <a:rPr lang="cs-CZ" sz="88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cs-CZ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atka\AppData\Local\Microsoft\Windows\Temporary Internet Files\Content.IE5\P9XUERDT\MM90028327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373216"/>
            <a:ext cx="1236116" cy="1236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Katka\AppData\Local\Microsoft\Windows\Temporary Internet Files\Content.IE5\GA8VR92A\MM90028328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129614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Katka\AppData\Local\Microsoft\Windows\Temporary Internet Files\Content.IE5\XW0CCMT1\MM90028327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420888"/>
            <a:ext cx="1212403" cy="1212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Katka\AppData\Local\Microsoft\Windows\Temporary Internet Files\Content.IE5\KC9J5ENV\MM90028329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692696"/>
            <a:ext cx="1253381" cy="125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C:\Users\Katka\AppData\Local\Microsoft\Windows\Temporary Internet Files\Content.IE5\P9XUERDT\MM900283291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77072"/>
            <a:ext cx="129614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Katka\AppData\Local\Microsoft\Windows\Temporary Internet Files\Content.IE5\GA8VR92A\MM900283294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836712"/>
            <a:ext cx="122413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C:\Users\Katka\AppData\Local\Microsoft\Windows\Temporary Internet Files\Content.IE5\XW0CCMT1\MM900283281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5733256"/>
            <a:ext cx="953641" cy="953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C:\Users\Katka\AppData\Local\Microsoft\Windows\Temporary Internet Files\Content.IE5\KC9J5ENV\MM900283296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188640"/>
            <a:ext cx="1088603" cy="10886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C:\Users\Katka\AppData\Local\Microsoft\Windows\Temporary Internet Files\Content.IE5\XW0CCMT1\MM900283274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89240"/>
            <a:ext cx="1119460" cy="1119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5" name="Picture 11" descr="C:\Users\Katka\AppData\Local\Microsoft\Windows\Temporary Internet Files\Content.IE5\GA8VR92A\MM900283283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204864"/>
            <a:ext cx="122413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6" name="Picture 12" descr="C:\Users\Katka\AppData\Local\Microsoft\Windows\Temporary Internet Files\Content.IE5\XW0CCMT1\MM900283277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332656"/>
            <a:ext cx="136815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7" name="Picture 13" descr="C:\Users\Katka\AppData\Local\Microsoft\Windows\Temporary Internet Files\Content.IE5\KC9J5ENV\MM900283288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4005064"/>
            <a:ext cx="1457697" cy="1457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8" name="Picture 14" descr="C:\Users\Katka\AppData\Local\Microsoft\Windows\Temporary Internet Files\Content.IE5\P9XUERDT\MM900283289[1]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589240"/>
            <a:ext cx="1159172" cy="1159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9" name="Picture 15" descr="C:\Users\Katka\AppData\Local\Microsoft\Windows\Temporary Internet Files\Content.IE5\GA8VR92A\MM900283285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241" y="5637213"/>
            <a:ext cx="1086198" cy="108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0" name="Picture 16" descr="C:\Users\Katka\AppData\Local\Microsoft\Windows\Temporary Internet Files\Content.IE5\XW0CCMT1\MM900283286[1]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7864" y="5377259"/>
            <a:ext cx="1292101" cy="1292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1" name="Picture 17" descr="C:\Users\Katka\AppData\Local\Microsoft\Windows\Temporary Internet Files\Content.IE5\GA8VR92A\MM900283290[1]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1484784"/>
            <a:ext cx="809625" cy="80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2" name="Picture 18" descr="C:\Users\Katka\AppData\Local\Microsoft\Windows\Temporary Internet Files\Content.IE5\XW0CCMT1\MM900283278[1]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35696" y="3861048"/>
            <a:ext cx="1440160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3" name="Picture 19" descr="C:\Users\Katka\AppData\Local\Microsoft\Windows\Temporary Internet Files\Content.IE5\KC9J5ENV\MM900283295[1]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9512" y="404664"/>
            <a:ext cx="1152128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4" name="Picture 20" descr="C:\Users\Katka\AppData\Local\Microsoft\Windows\Temporary Internet Files\Content.IE5\P9XUERDT\MM900283280[1]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31840" y="548680"/>
            <a:ext cx="129614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5" name="Picture 21" descr="C:\Users\Katka\AppData\Local\Microsoft\Windows\Temporary Internet Files\Content.IE5\GA8VR92A\MC900283397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36096" y="3861048"/>
            <a:ext cx="1224121" cy="1210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sz="5400" b="1" dirty="0" smtClean="0">
                <a:solidFill>
                  <a:srgbClr val="7030A0"/>
                </a:solidFill>
              </a:rPr>
              <a:t>WIR BEGINNEN…</a:t>
            </a:r>
            <a:endParaRPr lang="cs-CZ" sz="5400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sz="4600" b="1" dirty="0" smtClean="0">
                <a:solidFill>
                  <a:schemeClr val="accent5">
                    <a:lumMod val="75000"/>
                  </a:schemeClr>
                </a:solidFill>
              </a:rPr>
              <a:t>NĚMECKÁ ABECEDA JE VELMI PODOBNÁ </a:t>
            </a:r>
          </a:p>
          <a:p>
            <a:pPr algn="ctr">
              <a:buNone/>
            </a:pPr>
            <a:r>
              <a:rPr lang="cs-CZ" sz="5100" b="1" dirty="0" smtClean="0">
                <a:solidFill>
                  <a:schemeClr val="accent5">
                    <a:lumMod val="75000"/>
                  </a:schemeClr>
                </a:solidFill>
              </a:rPr>
              <a:t>  ČESKÉ ABECEDĚ.</a:t>
            </a:r>
          </a:p>
          <a:p>
            <a:pPr algn="ctr">
              <a:buNone/>
            </a:pPr>
            <a:endParaRPr lang="cs-CZ" sz="5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cs-CZ" sz="5100" b="1" dirty="0" smtClean="0">
                <a:solidFill>
                  <a:schemeClr val="accent4">
                    <a:lumMod val="75000"/>
                  </a:schemeClr>
                </a:solidFill>
              </a:rPr>
              <a:t>V NĚMECKÉ ABECEDĚ NEEXISTUJÍ</a:t>
            </a:r>
          </a:p>
          <a:p>
            <a:pPr algn="ctr">
              <a:buNone/>
            </a:pPr>
            <a:r>
              <a:rPr lang="cs-CZ" sz="5100" b="1" dirty="0" smtClean="0">
                <a:solidFill>
                  <a:schemeClr val="accent4">
                    <a:lumMod val="75000"/>
                  </a:schemeClr>
                </a:solidFill>
              </a:rPr>
              <a:t>ČÁRKY ANI HÁČKY.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12000" dirty="0" smtClean="0"/>
              <a:t>É      Č  </a:t>
            </a:r>
          </a:p>
          <a:p>
            <a:pPr algn="ctr">
              <a:buNone/>
            </a:pPr>
            <a:endParaRPr lang="cs-CZ" dirty="0"/>
          </a:p>
        </p:txBody>
      </p:sp>
      <p:pic>
        <p:nvPicPr>
          <p:cNvPr id="2050" name="Picture 2" descr="C:\Users\Katka\AppData\Local\Microsoft\Windows\Temporary Internet Files\Content.IE5\P9XUERDT\MC9002811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56" y="640408"/>
            <a:ext cx="1681162" cy="920750"/>
          </a:xfrm>
          <a:prstGeom prst="rect">
            <a:avLst/>
          </a:prstGeom>
          <a:noFill/>
        </p:spPr>
      </p:pic>
      <p:pic>
        <p:nvPicPr>
          <p:cNvPr id="2052" name="Picture 4" descr="C:\Users\Katka\AppData\Local\Microsoft\Windows\Temporary Internet Files\Content.IE5\P9XUERDT\MC9004421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1224136" cy="1215865"/>
          </a:xfrm>
          <a:prstGeom prst="rect">
            <a:avLst/>
          </a:prstGeom>
          <a:noFill/>
        </p:spPr>
      </p:pic>
      <p:sp>
        <p:nvSpPr>
          <p:cNvPr id="9" name="Násobení 8"/>
          <p:cNvSpPr/>
          <p:nvPr/>
        </p:nvSpPr>
        <p:spPr>
          <a:xfrm>
            <a:off x="2571676" y="4711054"/>
            <a:ext cx="2232248" cy="2152750"/>
          </a:xfrm>
          <a:prstGeom prst="mathMultiply">
            <a:avLst/>
          </a:prstGeom>
          <a:solidFill>
            <a:srgbClr val="C00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ásobení 9"/>
          <p:cNvSpPr/>
          <p:nvPr/>
        </p:nvSpPr>
        <p:spPr>
          <a:xfrm>
            <a:off x="4355976" y="4739282"/>
            <a:ext cx="2304256" cy="2154238"/>
          </a:xfrm>
          <a:prstGeom prst="mathMultiply">
            <a:avLst/>
          </a:prstGeom>
          <a:solidFill>
            <a:srgbClr val="C00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 descr="C:\Users\Katka\AppData\Local\Microsoft\Windows\Temporary Internet Files\Content.IE5\P9XUERDT\MC9002811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649" y="620688"/>
            <a:ext cx="1681162" cy="920750"/>
          </a:xfrm>
          <a:prstGeom prst="rect">
            <a:avLst/>
          </a:prstGeom>
          <a:noFill/>
        </p:spPr>
      </p:pic>
      <p:pic>
        <p:nvPicPr>
          <p:cNvPr id="16387" name="Picture 3" descr="C:\Users\Jechova\AppData\Local\Microsoft\Windows\Temporary Internet Files\Content.IE5\F4DZTQ4Z\MC9000159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48" y="4907184"/>
            <a:ext cx="2225993" cy="17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Jechova\AppData\Local\Microsoft\Windows\Temporary Internet Files\Content.IE5\I7UWRE7K\MC90001591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4" y="4881898"/>
            <a:ext cx="2088232" cy="16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3314" name="Picture 2" descr="C:\Users\Katka\AppData\Local\Microsoft\Windows\Temporary Internet Files\Content.IE5\GA8VR92A\MC9004344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1666875" cy="1927225"/>
          </a:xfrm>
          <a:prstGeom prst="rect">
            <a:avLst/>
          </a:prstGeom>
          <a:noFill/>
        </p:spPr>
      </p:pic>
      <p:pic>
        <p:nvPicPr>
          <p:cNvPr id="5" name="Picture 3" descr="C:\Users\Katka\AppData\Local\Microsoft\Windows\Temporary Internet Files\Content.IE5\P9XUERDT\MC90043448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1581150" cy="1876425"/>
          </a:xfrm>
          <a:prstGeom prst="rect">
            <a:avLst/>
          </a:prstGeom>
          <a:noFill/>
        </p:spPr>
      </p:pic>
      <p:pic>
        <p:nvPicPr>
          <p:cNvPr id="6" name="Picture 4" descr="C:\Users\Katka\AppData\Local\Microsoft\Windows\Temporary Internet Files\Content.IE5\GA8VR92A\MC9004344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4984"/>
            <a:ext cx="1549400" cy="18446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827584" y="49411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[a]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47864" y="501317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be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6176" y="501317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tse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3" descr="C:\Users\Katka\AppData\Local\Microsoft\Windows\Temporary Internet Files\Content.IE5\KC9J5ENV\MC9004247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1812925" cy="10033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72224" y="1941512"/>
            <a:ext cx="172768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Auto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93096" y="1941512"/>
            <a:ext cx="137849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Ball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59335" y="1941512"/>
            <a:ext cx="25922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0070C0"/>
                </a:solidFill>
              </a:rPr>
              <a:t>Computer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4585"/>
            <a:ext cx="2221715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NXQE1PS2\MC90003073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17" y="4365103"/>
            <a:ext cx="2509114" cy="100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atka\AppData\Local\Microsoft\Windows\Temporary Internet Files\Content.IE5\XW0CCMT1\MC9004344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036" y="3018573"/>
            <a:ext cx="1835150" cy="1851025"/>
          </a:xfrm>
          <a:prstGeom prst="rect">
            <a:avLst/>
          </a:prstGeom>
          <a:noFill/>
        </p:spPr>
      </p:pic>
      <p:pic>
        <p:nvPicPr>
          <p:cNvPr id="14339" name="Picture 3" descr="C:\Users\Katka\AppData\Local\Microsoft\Windows\Temporary Internet Files\Content.IE5\KC9J5ENV\MC9004344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648" y="3018573"/>
            <a:ext cx="1492250" cy="1851025"/>
          </a:xfrm>
          <a:prstGeom prst="rect">
            <a:avLst/>
          </a:prstGeom>
          <a:noFill/>
        </p:spPr>
      </p:pic>
      <p:pic>
        <p:nvPicPr>
          <p:cNvPr id="14340" name="Picture 4" descr="C:\Users\Katka\AppData\Local\Microsoft\Windows\Temporary Internet Files\Content.IE5\P9XUERDT\MC9004344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454" y="3020745"/>
            <a:ext cx="1511300" cy="18764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560" y="479715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[de]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07904" y="4869160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[e]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486916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ɛf</a:t>
            </a:r>
            <a:r>
              <a:rPr lang="cs-CZ" sz="9600" b="1" dirty="0" smtClean="0">
                <a:solidFill>
                  <a:srgbClr val="7030A0"/>
                </a:solidFill>
              </a:rPr>
              <a:t>] 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7911" y="1802293"/>
            <a:ext cx="186356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Dame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674114" y="1802293"/>
            <a:ext cx="186356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C00000"/>
                </a:solidFill>
              </a:rPr>
              <a:t>Elefant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76323" y="1772816"/>
            <a:ext cx="186356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Foto</a:t>
            </a:r>
            <a:endParaRPr lang="cs-CZ" sz="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NXQE1PS2\MP90044656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09" y="188640"/>
            <a:ext cx="1898495" cy="14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tka\AppData\Local\Microsoft\Windows\Temporary Internet Files\Content.IE5\GA8VR92A\MC9004344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379" y="2709019"/>
            <a:ext cx="1377950" cy="2016125"/>
          </a:xfrm>
          <a:prstGeom prst="rect">
            <a:avLst/>
          </a:prstGeom>
          <a:noFill/>
        </p:spPr>
      </p:pic>
      <p:pic>
        <p:nvPicPr>
          <p:cNvPr id="15363" name="Picture 3" descr="C:\Users\Katka\AppData\Local\Microsoft\Windows\Temporary Internet Files\Content.IE5\XW0CCMT1\MC90043449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5136" y="2837949"/>
            <a:ext cx="1749425" cy="1870075"/>
          </a:xfrm>
          <a:prstGeom prst="rect">
            <a:avLst/>
          </a:prstGeom>
          <a:noFill/>
        </p:spPr>
      </p:pic>
      <p:pic>
        <p:nvPicPr>
          <p:cNvPr id="15364" name="Picture 4" descr="C:\Users\Katka\AppData\Local\Microsoft\Windows\Temporary Internet Files\Content.IE5\KC9J5ENV\MC9004344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801258"/>
            <a:ext cx="1317625" cy="193675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671820" y="478633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[ha]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472514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ge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40960" y="473800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[i]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4767" y="1772816"/>
            <a:ext cx="186356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chemeClr val="accent6">
                    <a:lumMod val="75000"/>
                  </a:schemeClr>
                </a:solidFill>
              </a:rPr>
              <a:t>Gitarre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44259" y="1844824"/>
            <a:ext cx="172768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Hotel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743234" y="1763602"/>
            <a:ext cx="172768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chemeClr val="accent6">
                    <a:lumMod val="75000"/>
                  </a:schemeClr>
                </a:solidFill>
              </a:rPr>
              <a:t>Ideal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lačítko akce: Konec 2">
            <a:hlinkClick r:id="rId6" action="ppaction://hlinksldjump" highlightClick="1"/>
          </p:cNvPr>
          <p:cNvSpPr/>
          <p:nvPr/>
        </p:nvSpPr>
        <p:spPr>
          <a:xfrm>
            <a:off x="7819408" y="6294804"/>
            <a:ext cx="1303020" cy="56319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286" y="404664"/>
            <a:ext cx="8229600" cy="18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PÍSMENO „CH“ V </a:t>
            </a:r>
            <a:r>
              <a:rPr lang="cs-CZ" b="1" smtClean="0">
                <a:solidFill>
                  <a:srgbClr val="7030A0"/>
                </a:solidFill>
              </a:rPr>
              <a:t>NĚMECKÉ ABECEDĚ </a:t>
            </a:r>
            <a:r>
              <a:rPr lang="cs-CZ" b="1" dirty="0" smtClean="0">
                <a:solidFill>
                  <a:srgbClr val="7030A0"/>
                </a:solidFill>
              </a:rPr>
              <a:t>NENÍ.</a:t>
            </a:r>
            <a:br>
              <a:rPr lang="cs-CZ" b="1" dirty="0" smtClean="0">
                <a:solidFill>
                  <a:srgbClr val="7030A0"/>
                </a:solidFill>
              </a:rPr>
            </a:br>
            <a:r>
              <a:rPr lang="cs-CZ" b="1" dirty="0" smtClean="0">
                <a:solidFill>
                  <a:srgbClr val="7030A0"/>
                </a:solidFill>
              </a:rPr>
              <a:t>VZNIKÁ SLOŽENÍM 2 HLÁSEK - C a H.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C:\Users\Katka\AppData\Local\Microsoft\Windows\Temporary Internet Files\Content.IE5\GA8VR92A\MC900434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86" y="2929747"/>
            <a:ext cx="2396145" cy="2852787"/>
          </a:xfrm>
          <a:prstGeom prst="rect">
            <a:avLst/>
          </a:prstGeom>
          <a:noFill/>
        </p:spPr>
      </p:pic>
      <p:pic>
        <p:nvPicPr>
          <p:cNvPr id="5" name="Picture 3" descr="C:\Users\Katka\AppData\Local\Microsoft\Windows\Temporary Internet Files\Content.IE5\XW0CCMT1\MC9004344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1058"/>
            <a:ext cx="2668736" cy="2852787"/>
          </a:xfrm>
          <a:prstGeom prst="rect">
            <a:avLst/>
          </a:prstGeom>
          <a:noFill/>
        </p:spPr>
      </p:pic>
      <p:pic>
        <p:nvPicPr>
          <p:cNvPr id="6146" name="Picture 2" descr="C:\Users\Jechova\AppData\Local\Microsoft\Windows\Temporary Internet Files\Content.IE5\F4DZTQ4Z\MC9002821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6136"/>
            <a:ext cx="1803380" cy="31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51720" y="5861031"/>
            <a:ext cx="608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   Chemie, </a:t>
            </a:r>
            <a:r>
              <a:rPr lang="cs-CZ" sz="6000" b="1" dirty="0" err="1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endParaRPr lang="cs-CZ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lačítko akce: Začátek 6">
            <a:hlinkClick r:id="rId5" action="ppaction://hlinksldjump" highlightClick="1"/>
          </p:cNvPr>
          <p:cNvSpPr/>
          <p:nvPr/>
        </p:nvSpPr>
        <p:spPr>
          <a:xfrm>
            <a:off x="7884368" y="6021288"/>
            <a:ext cx="1080120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4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atka\AppData\Local\Microsoft\Windows\Temporary Internet Files\Content.IE5\P9XUERDT\MC9004345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704" y="2995910"/>
            <a:ext cx="1181100" cy="1873250"/>
          </a:xfrm>
          <a:prstGeom prst="rect">
            <a:avLst/>
          </a:prstGeom>
          <a:noFill/>
        </p:spPr>
      </p:pic>
      <p:pic>
        <p:nvPicPr>
          <p:cNvPr id="16387" name="Picture 3" descr="C:\Users\Katka\AppData\Local\Microsoft\Windows\Temporary Internet Files\Content.IE5\GA8VR92A\MC9004345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778" y="3036168"/>
            <a:ext cx="1768475" cy="1905000"/>
          </a:xfrm>
          <a:prstGeom prst="rect">
            <a:avLst/>
          </a:prstGeom>
          <a:noFill/>
        </p:spPr>
      </p:pic>
      <p:pic>
        <p:nvPicPr>
          <p:cNvPr id="16388" name="Picture 4" descr="C:\Users\Katka\AppData\Local\Microsoft\Windows\Temporary Internet Files\Content.IE5\XW0CCMT1\MC9004345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264" y="2967335"/>
            <a:ext cx="1460500" cy="19304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11560" y="479715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jɔt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896" y="486916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ka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44208" y="494116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[</a:t>
            </a:r>
            <a:r>
              <a:rPr lang="cs-CZ" sz="9600" b="1" dirty="0" err="1" smtClean="0">
                <a:solidFill>
                  <a:srgbClr val="7030A0"/>
                </a:solidFill>
              </a:rPr>
              <a:t>ɛl</a:t>
            </a:r>
            <a:r>
              <a:rPr lang="cs-CZ" sz="9600" b="1" dirty="0" smtClean="0">
                <a:solidFill>
                  <a:srgbClr val="7030A0"/>
                </a:solidFill>
              </a:rPr>
              <a:t>]</a:t>
            </a:r>
            <a:endParaRPr lang="cs-CZ" sz="9600" b="1" dirty="0">
              <a:solidFill>
                <a:srgbClr val="7030A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32656"/>
            <a:ext cx="851763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</a:t>
            </a:r>
            <a:r>
              <a:rPr kumimoji="0" lang="cs-CZ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ALPHABET</a:t>
            </a:r>
            <a:endParaRPr kumimoji="0" lang="cs-CZ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57064" y="1772816"/>
            <a:ext cx="17276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6600"/>
                </a:solidFill>
              </a:rPr>
              <a:t>Jogurt</a:t>
            </a:r>
            <a:endParaRPr lang="cs-CZ" sz="4400" b="1" dirty="0">
              <a:solidFill>
                <a:srgbClr val="0066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35896" y="1772815"/>
            <a:ext cx="17276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6600"/>
                </a:solidFill>
              </a:rPr>
              <a:t>Kino</a:t>
            </a:r>
            <a:endParaRPr lang="cs-CZ" sz="4400" b="1" dirty="0">
              <a:solidFill>
                <a:srgbClr val="0066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96136" y="1772816"/>
            <a:ext cx="309634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solidFill>
                  <a:srgbClr val="006600"/>
                </a:solidFill>
              </a:rPr>
              <a:t>Lokomotive</a:t>
            </a:r>
            <a:endParaRPr lang="cs-CZ" sz="4400" b="1" dirty="0">
              <a:solidFill>
                <a:srgbClr val="006600"/>
              </a:solidFill>
            </a:endParaRPr>
          </a:p>
        </p:txBody>
      </p:sp>
      <p:pic>
        <p:nvPicPr>
          <p:cNvPr id="5123" name="Picture 3" descr="C:\Users\Jechova\AppData\Local\Microsoft\Windows\Temporary Internet Files\Content.IE5\NXQE1PS2\MC9004134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4083"/>
            <a:ext cx="1848091" cy="16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F4DZTQ4Z\MC9002516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28395"/>
            <a:ext cx="1813255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591</Words>
  <Application>Microsoft Office PowerPoint</Application>
  <PresentationFormat>Předvádění na obrazovce (4:3)</PresentationFormat>
  <Paragraphs>205</Paragraphs>
  <Slides>25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Prezentace aplikace PowerPoint</vt:lpstr>
      <vt:lpstr>Prezentace aplikace PowerPoint</vt:lpstr>
      <vt:lpstr>DAS ABC</vt:lpstr>
      <vt:lpstr> WIR BEGINNEN…</vt:lpstr>
      <vt:lpstr> </vt:lpstr>
      <vt:lpstr> DAS ALPHABET</vt:lpstr>
      <vt:lpstr>Prezentace aplikace PowerPoint</vt:lpstr>
      <vt:lpstr>PÍSMENO „CH“ V NĚMECKÉ ABECEDĚ NENÍ. VZNIKÁ SLOŽENÍM 2 HLÁSEK - C a H.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WIE SPRICHT MAN DAS AUS?</vt:lpstr>
      <vt:lpstr>TSCHECHISCH        DEUTSCH</vt:lpstr>
      <vt:lpstr>JETZT NOCH EINMAL…  Das ganze ABC</vt:lpstr>
      <vt:lpstr>ERGÄNZE!</vt:lpstr>
      <vt:lpstr>BUCHSTABIERE DIE NAMEN!</vt:lpstr>
      <vt:lpstr>WELCHE NAMEN SIND DAS?</vt:lpstr>
      <vt:lpstr>KANNST DU SCHON DIESE VOKABELN?</vt:lpstr>
      <vt:lpstr>ACHTUNG</vt:lpstr>
      <vt:lpstr>Prezentace aplikace PowerPoint</vt:lpstr>
      <vt:lpstr>LIES RICHTIG!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ABC</dc:title>
  <dc:creator>Katka</dc:creator>
  <cp:lastModifiedBy>Jechova</cp:lastModifiedBy>
  <cp:revision>72</cp:revision>
  <dcterms:created xsi:type="dcterms:W3CDTF">2013-09-09T12:39:41Z</dcterms:created>
  <dcterms:modified xsi:type="dcterms:W3CDTF">2014-01-11T16:59:12Z</dcterms:modified>
</cp:coreProperties>
</file>