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1" r:id="rId2"/>
    <p:sldId id="282" r:id="rId3"/>
    <p:sldId id="256" r:id="rId4"/>
    <p:sldId id="258" r:id="rId5"/>
    <p:sldId id="262" r:id="rId6"/>
    <p:sldId id="266" r:id="rId7"/>
    <p:sldId id="259" r:id="rId8"/>
    <p:sldId id="278" r:id="rId9"/>
    <p:sldId id="279" r:id="rId10"/>
    <p:sldId id="263" r:id="rId11"/>
    <p:sldId id="261" r:id="rId12"/>
    <p:sldId id="267" r:id="rId13"/>
    <p:sldId id="277" r:id="rId14"/>
    <p:sldId id="268" r:id="rId15"/>
    <p:sldId id="264" r:id="rId16"/>
    <p:sldId id="276" r:id="rId17"/>
    <p:sldId id="274" r:id="rId18"/>
    <p:sldId id="272" r:id="rId19"/>
    <p:sldId id="269" r:id="rId20"/>
    <p:sldId id="273" r:id="rId21"/>
    <p:sldId id="271" r:id="rId22"/>
    <p:sldId id="260" r:id="rId23"/>
    <p:sldId id="280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5" autoAdjust="0"/>
    <p:restoredTop sz="94660"/>
  </p:normalViewPr>
  <p:slideViewPr>
    <p:cSldViewPr>
      <p:cViewPr>
        <p:scale>
          <a:sx n="75" d="100"/>
          <a:sy n="75" d="100"/>
        </p:scale>
        <p:origin x="-95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C5C61-E008-4A7F-B690-0D3738675AF9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F1BEE-C58B-47BF-8031-BF1F4359AC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F1BEE-C58B-47BF-8031-BF1F4359ACB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837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F1BEE-C58B-47BF-8031-BF1F4359ACB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96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908F-47C2-465D-B7A6-5C21F83AFD20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9F64-31FA-479B-9150-B01E0E3B80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13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908F-47C2-465D-B7A6-5C21F83AFD20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9F64-31FA-479B-9150-B01E0E3B80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4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908F-47C2-465D-B7A6-5C21F83AFD20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9F64-31FA-479B-9150-B01E0E3B80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51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908F-47C2-465D-B7A6-5C21F83AFD20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9F64-31FA-479B-9150-B01E0E3B80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08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908F-47C2-465D-B7A6-5C21F83AFD20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9F64-31FA-479B-9150-B01E0E3B80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27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908F-47C2-465D-B7A6-5C21F83AFD20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9F64-31FA-479B-9150-B01E0E3B80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19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908F-47C2-465D-B7A6-5C21F83AFD20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9F64-31FA-479B-9150-B01E0E3B80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96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908F-47C2-465D-B7A6-5C21F83AFD20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9F64-31FA-479B-9150-B01E0E3B80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44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908F-47C2-465D-B7A6-5C21F83AFD20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9F64-31FA-479B-9150-B01E0E3B80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5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908F-47C2-465D-B7A6-5C21F83AFD20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9F64-31FA-479B-9150-B01E0E3B80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89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908F-47C2-465D-B7A6-5C21F83AFD20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9F64-31FA-479B-9150-B01E0E3B80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06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6908F-47C2-465D-B7A6-5C21F83AFD20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49F64-31FA-479B-9150-B01E0E3B80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64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wmf"/><Relationship Id="rId7" Type="http://schemas.openxmlformats.org/officeDocument/2006/relationships/image" Target="../media/image44.wmf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image" Target="../media/image45.wmf"/><Relationship Id="rId4" Type="http://schemas.openxmlformats.org/officeDocument/2006/relationships/image" Target="../media/image42.gif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28.gif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1.png"/><Relationship Id="rId7" Type="http://schemas.openxmlformats.org/officeDocument/2006/relationships/image" Target="../media/image29.wmf"/><Relationship Id="rId12" Type="http://schemas.openxmlformats.org/officeDocument/2006/relationships/image" Target="../media/image57.w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wmf"/><Relationship Id="rId11" Type="http://schemas.openxmlformats.org/officeDocument/2006/relationships/image" Target="../media/image16.wmf"/><Relationship Id="rId5" Type="http://schemas.openxmlformats.org/officeDocument/2006/relationships/image" Target="../media/image53.wmf"/><Relationship Id="rId10" Type="http://schemas.openxmlformats.org/officeDocument/2006/relationships/image" Target="../media/image56.png"/><Relationship Id="rId4" Type="http://schemas.openxmlformats.org/officeDocument/2006/relationships/image" Target="../media/image15.gif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59.wmf"/><Relationship Id="rId7" Type="http://schemas.openxmlformats.org/officeDocument/2006/relationships/image" Target="../media/image56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5" Type="http://schemas.openxmlformats.org/officeDocument/2006/relationships/image" Target="../media/image16.wmf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microsoft.com/office/2007/relationships/hdphoto" Target="../media/hdphoto1.wdp"/><Relationship Id="rId7" Type="http://schemas.openxmlformats.org/officeDocument/2006/relationships/image" Target="../media/image16.wm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microsoft.com/office/2007/relationships/hdphoto" Target="../media/hdphoto2.wdp"/><Relationship Id="rId7" Type="http://schemas.openxmlformats.org/officeDocument/2006/relationships/image" Target="../media/image56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2.gif"/><Relationship Id="rId4" Type="http://schemas.openxmlformats.org/officeDocument/2006/relationships/image" Target="../media/image63.wmf"/><Relationship Id="rId9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20.wm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png"/><Relationship Id="rId9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5.wmf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3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85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WICHTIG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11560" y="1556792"/>
            <a:ext cx="4176464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7030A0"/>
                </a:solidFill>
              </a:rPr>
              <a:t>Es </a:t>
            </a:r>
            <a:r>
              <a:rPr lang="cs-CZ" sz="3600" b="1" dirty="0" err="1" smtClean="0">
                <a:solidFill>
                  <a:srgbClr val="7030A0"/>
                </a:solidFill>
              </a:rPr>
              <a:t>schneit</a:t>
            </a:r>
            <a:r>
              <a:rPr lang="cs-CZ" sz="3600" b="1" dirty="0" smtClean="0">
                <a:solidFill>
                  <a:srgbClr val="7030A0"/>
                </a:solidFill>
              </a:rPr>
              <a:t>.</a:t>
            </a:r>
            <a:endParaRPr lang="cs-CZ" sz="3600" b="1" dirty="0">
              <a:solidFill>
                <a:srgbClr val="7030A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11560" y="2564904"/>
            <a:ext cx="4176464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0070C0"/>
                </a:solidFill>
              </a:rPr>
              <a:t>Die </a:t>
            </a:r>
            <a:r>
              <a:rPr lang="cs-CZ" sz="3600" b="1" dirty="0" err="1" smtClean="0">
                <a:solidFill>
                  <a:srgbClr val="0070C0"/>
                </a:solidFill>
              </a:rPr>
              <a:t>Sonne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scheint</a:t>
            </a:r>
            <a:r>
              <a:rPr lang="cs-CZ" sz="3600" b="1" dirty="0" smtClean="0">
                <a:solidFill>
                  <a:srgbClr val="0070C0"/>
                </a:solidFill>
              </a:rPr>
              <a:t>.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11560" y="3573016"/>
            <a:ext cx="4176464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00CC00"/>
                </a:solidFill>
              </a:rPr>
              <a:t>Es </a:t>
            </a:r>
            <a:r>
              <a:rPr lang="cs-CZ" sz="3600" b="1" dirty="0" err="1" smtClean="0">
                <a:solidFill>
                  <a:srgbClr val="00CC00"/>
                </a:solidFill>
              </a:rPr>
              <a:t>ist</a:t>
            </a:r>
            <a:r>
              <a:rPr lang="cs-CZ" sz="3600" b="1" dirty="0" smtClean="0">
                <a:solidFill>
                  <a:srgbClr val="00CC00"/>
                </a:solidFill>
              </a:rPr>
              <a:t> </a:t>
            </a:r>
            <a:r>
              <a:rPr lang="cs-CZ" sz="3600" b="1" dirty="0" err="1" smtClean="0">
                <a:solidFill>
                  <a:srgbClr val="00CC00"/>
                </a:solidFill>
              </a:rPr>
              <a:t>nebelig</a:t>
            </a:r>
            <a:r>
              <a:rPr lang="cs-CZ" sz="3600" b="1" dirty="0" smtClean="0">
                <a:solidFill>
                  <a:srgbClr val="00CC00"/>
                </a:solidFill>
              </a:rPr>
              <a:t>.</a:t>
            </a:r>
            <a:endParaRPr lang="cs-CZ" sz="3600" b="1" dirty="0">
              <a:solidFill>
                <a:srgbClr val="00CC0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11560" y="4653136"/>
            <a:ext cx="4176464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accent6">
                    <a:lumMod val="50000"/>
                  </a:schemeClr>
                </a:solidFill>
              </a:rPr>
              <a:t>Es </a:t>
            </a:r>
            <a:r>
              <a:rPr lang="cs-CZ" sz="3600" dirty="0" err="1" smtClean="0">
                <a:solidFill>
                  <a:schemeClr val="accent6">
                    <a:lumMod val="50000"/>
                  </a:schemeClr>
                </a:solidFill>
              </a:rPr>
              <a:t>ist</a:t>
            </a:r>
            <a:r>
              <a:rPr lang="cs-CZ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600" dirty="0" err="1" smtClean="0">
                <a:solidFill>
                  <a:schemeClr val="accent6">
                    <a:lumMod val="50000"/>
                  </a:schemeClr>
                </a:solidFill>
              </a:rPr>
              <a:t>windig</a:t>
            </a:r>
            <a:r>
              <a:rPr lang="cs-CZ" sz="36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cs-CZ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Jechova\AppData\Local\Microsoft\Windows\Temporary Internet Files\Content.IE5\O07Z9WPO\MC90022919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41350"/>
            <a:ext cx="3874818" cy="367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611560" y="5661248"/>
            <a:ext cx="4176464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7030A0"/>
                </a:solidFill>
              </a:rPr>
              <a:t>Es </a:t>
            </a:r>
            <a:r>
              <a:rPr lang="cs-CZ" sz="3600" b="1" dirty="0" err="1" smtClean="0">
                <a:solidFill>
                  <a:srgbClr val="7030A0"/>
                </a:solidFill>
              </a:rPr>
              <a:t>regnet</a:t>
            </a:r>
            <a:r>
              <a:rPr lang="cs-CZ" sz="3600" b="1" dirty="0" smtClean="0">
                <a:solidFill>
                  <a:srgbClr val="7030A0"/>
                </a:solidFill>
              </a:rPr>
              <a:t>.</a:t>
            </a:r>
            <a:endParaRPr lang="cs-CZ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115" y="18864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SAG DAS RICHTIG!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51125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cs-CZ" dirty="0" smtClean="0"/>
              <a:t>Slunce           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Sonne</a:t>
            </a:r>
            <a:endParaRPr lang="cs-CZ" dirty="0" smtClean="0"/>
          </a:p>
          <a:p>
            <a:r>
              <a:rPr lang="cs-CZ" dirty="0" smtClean="0"/>
              <a:t>Déšť                der </a:t>
            </a:r>
            <a:r>
              <a:rPr lang="cs-CZ" dirty="0" err="1" smtClean="0"/>
              <a:t>Regen</a:t>
            </a:r>
            <a:endParaRPr lang="cs-CZ" dirty="0" smtClean="0"/>
          </a:p>
          <a:p>
            <a:r>
              <a:rPr lang="cs-CZ" dirty="0" smtClean="0"/>
              <a:t>Teplo               </a:t>
            </a:r>
            <a:r>
              <a:rPr lang="cs-CZ" dirty="0" err="1" smtClean="0"/>
              <a:t>warm</a:t>
            </a:r>
            <a:endParaRPr lang="cs-CZ" dirty="0" smtClean="0"/>
          </a:p>
          <a:p>
            <a:r>
              <a:rPr lang="cs-CZ" dirty="0" smtClean="0"/>
              <a:t>Duha               der </a:t>
            </a:r>
            <a:r>
              <a:rPr lang="cs-CZ" dirty="0" err="1" smtClean="0"/>
              <a:t>Regenbogen</a:t>
            </a:r>
            <a:endParaRPr lang="cs-CZ" dirty="0" smtClean="0"/>
          </a:p>
          <a:p>
            <a:r>
              <a:rPr lang="cs-CZ" dirty="0" smtClean="0"/>
              <a:t>Sníh                 der </a:t>
            </a:r>
            <a:r>
              <a:rPr lang="cs-CZ" dirty="0" err="1" smtClean="0"/>
              <a:t>Schnee</a:t>
            </a:r>
            <a:endParaRPr lang="cs-CZ" dirty="0" smtClean="0"/>
          </a:p>
          <a:p>
            <a:r>
              <a:rPr lang="cs-CZ" dirty="0" smtClean="0"/>
              <a:t>Vítr                  der </a:t>
            </a:r>
            <a:r>
              <a:rPr lang="cs-CZ" dirty="0" err="1" smtClean="0"/>
              <a:t>Wind</a:t>
            </a:r>
            <a:endParaRPr lang="cs-CZ" dirty="0" smtClean="0"/>
          </a:p>
          <a:p>
            <a:r>
              <a:rPr lang="cs-CZ" dirty="0" smtClean="0"/>
              <a:t>Mrak              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Wolke</a:t>
            </a:r>
            <a:endParaRPr lang="cs-CZ" dirty="0" smtClean="0"/>
          </a:p>
          <a:p>
            <a:r>
              <a:rPr lang="cs-CZ" dirty="0" smtClean="0"/>
              <a:t>Chladno          </a:t>
            </a:r>
            <a:r>
              <a:rPr lang="cs-CZ" dirty="0" err="1" smtClean="0"/>
              <a:t>kalt</a:t>
            </a:r>
            <a:endParaRPr lang="cs-CZ" dirty="0" smtClean="0"/>
          </a:p>
          <a:p>
            <a:r>
              <a:rPr lang="cs-CZ" dirty="0" smtClean="0"/>
              <a:t>Pěkné              </a:t>
            </a:r>
            <a:r>
              <a:rPr lang="cs-CZ" dirty="0" err="1" smtClean="0"/>
              <a:t>schön</a:t>
            </a:r>
            <a:endParaRPr lang="cs-CZ" dirty="0" smtClean="0"/>
          </a:p>
          <a:p>
            <a:r>
              <a:rPr lang="cs-CZ" dirty="0" smtClean="0"/>
              <a:t>Škaredé           </a:t>
            </a:r>
            <a:r>
              <a:rPr lang="cs-CZ" dirty="0" err="1" smtClean="0"/>
              <a:t>schlecht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2915816" y="1484784"/>
            <a:ext cx="1800200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 15"/>
          <p:cNvSpPr/>
          <p:nvPr/>
        </p:nvSpPr>
        <p:spPr>
          <a:xfrm>
            <a:off x="2915816" y="1988840"/>
            <a:ext cx="1800200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>
            <a:off x="2921536" y="2492896"/>
            <a:ext cx="1800200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aoblený obdélník 17"/>
          <p:cNvSpPr/>
          <p:nvPr/>
        </p:nvSpPr>
        <p:spPr>
          <a:xfrm>
            <a:off x="2887452" y="2996952"/>
            <a:ext cx="2764668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aoblený obdélník 18"/>
          <p:cNvSpPr/>
          <p:nvPr/>
        </p:nvSpPr>
        <p:spPr>
          <a:xfrm>
            <a:off x="2887452" y="3501008"/>
            <a:ext cx="1972580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aoblený obdélník 19"/>
          <p:cNvSpPr/>
          <p:nvPr/>
        </p:nvSpPr>
        <p:spPr>
          <a:xfrm>
            <a:off x="2915816" y="4005064"/>
            <a:ext cx="1800200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 20"/>
          <p:cNvSpPr/>
          <p:nvPr/>
        </p:nvSpPr>
        <p:spPr>
          <a:xfrm>
            <a:off x="2882672" y="4509120"/>
            <a:ext cx="1800200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>
            <a:off x="2842202" y="5013176"/>
            <a:ext cx="1800200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Zaoblený obdélník 22"/>
          <p:cNvSpPr/>
          <p:nvPr/>
        </p:nvSpPr>
        <p:spPr>
          <a:xfrm>
            <a:off x="2842202" y="5517232"/>
            <a:ext cx="1800200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 23"/>
          <p:cNvSpPr/>
          <p:nvPr/>
        </p:nvSpPr>
        <p:spPr>
          <a:xfrm>
            <a:off x="2842202" y="6021288"/>
            <a:ext cx="1800200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3" name="Picture 3" descr="C:\Users\Jechova\AppData\Local\Microsoft\Windows\Temporary Internet Files\Content.IE5\F4DZTQ4Z\MP90040942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28192"/>
            <a:ext cx="1944216" cy="47251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 doleva 3"/>
          <p:cNvSpPr/>
          <p:nvPr/>
        </p:nvSpPr>
        <p:spPr>
          <a:xfrm rot="2565565">
            <a:off x="6686273" y="5337211"/>
            <a:ext cx="1008112" cy="792088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ývojový diagram: postup 5"/>
          <p:cNvSpPr/>
          <p:nvPr/>
        </p:nvSpPr>
        <p:spPr>
          <a:xfrm>
            <a:off x="5148064" y="5060900"/>
            <a:ext cx="1656184" cy="504056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rgbClr val="002060"/>
                </a:solidFill>
              </a:rPr>
              <a:t>der Grad</a:t>
            </a:r>
            <a:endParaRPr lang="cs-CZ" sz="2800" dirty="0">
              <a:solidFill>
                <a:srgbClr val="002060"/>
              </a:solidFill>
            </a:endParaRPr>
          </a:p>
        </p:txBody>
      </p:sp>
      <p:sp>
        <p:nvSpPr>
          <p:cNvPr id="25" name="Vývojový diagram: postup 24"/>
          <p:cNvSpPr/>
          <p:nvPr/>
        </p:nvSpPr>
        <p:spPr>
          <a:xfrm>
            <a:off x="5356820" y="4257092"/>
            <a:ext cx="2599556" cy="504056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rgbClr val="002060"/>
                </a:solidFill>
              </a:rPr>
              <a:t>die</a:t>
            </a:r>
            <a:r>
              <a:rPr lang="cs-CZ" sz="2800" dirty="0" smtClean="0">
                <a:solidFill>
                  <a:srgbClr val="002060"/>
                </a:solidFill>
              </a:rPr>
              <a:t> Temperatur</a:t>
            </a:r>
            <a:endParaRPr lang="cs-CZ" sz="2800" dirty="0">
              <a:solidFill>
                <a:srgbClr val="002060"/>
              </a:solidFill>
            </a:endParaRPr>
          </a:p>
        </p:txBody>
      </p:sp>
      <p:sp>
        <p:nvSpPr>
          <p:cNvPr id="27" name="Vývojový diagram: postup 26"/>
          <p:cNvSpPr/>
          <p:nvPr/>
        </p:nvSpPr>
        <p:spPr>
          <a:xfrm>
            <a:off x="5240362" y="1728192"/>
            <a:ext cx="2832472" cy="504056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rgbClr val="002060"/>
                </a:solidFill>
              </a:rPr>
              <a:t>das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Thermometer</a:t>
            </a: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9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cap="all" dirty="0" err="1" smtClean="0">
                <a:solidFill>
                  <a:schemeClr val="accent6">
                    <a:lumMod val="75000"/>
                  </a:schemeClr>
                </a:solidFill>
              </a:rPr>
              <a:t>Wie</a:t>
            </a:r>
            <a:r>
              <a:rPr lang="cs-CZ" b="1" cap="al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cap="all" dirty="0" err="1" smtClean="0">
                <a:solidFill>
                  <a:schemeClr val="accent6">
                    <a:lumMod val="75000"/>
                  </a:schemeClr>
                </a:solidFill>
              </a:rPr>
              <a:t>ist</a:t>
            </a:r>
            <a:r>
              <a:rPr lang="cs-CZ" b="1" cap="al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cap="all" dirty="0" err="1" smtClean="0">
                <a:solidFill>
                  <a:schemeClr val="accent6">
                    <a:lumMod val="75000"/>
                  </a:schemeClr>
                </a:solidFill>
              </a:rPr>
              <a:t>das</a:t>
            </a:r>
            <a:r>
              <a:rPr lang="cs-CZ" b="1" cap="al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cap="all" dirty="0" err="1" smtClean="0">
                <a:solidFill>
                  <a:schemeClr val="accent6">
                    <a:lumMod val="75000"/>
                  </a:schemeClr>
                </a:solidFill>
              </a:rPr>
              <a:t>Wetter</a:t>
            </a:r>
            <a:r>
              <a:rPr lang="cs-CZ" b="1" cap="all" dirty="0" smtClean="0">
                <a:solidFill>
                  <a:schemeClr val="accent6">
                    <a:lumMod val="75000"/>
                  </a:schemeClr>
                </a:solidFill>
              </a:rPr>
              <a:t>...?</a:t>
            </a:r>
            <a:endParaRPr lang="cs-CZ" b="1" cap="al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6237" y="1105934"/>
            <a:ext cx="8229600" cy="6371862"/>
          </a:xfrm>
        </p:spPr>
        <p:txBody>
          <a:bodyPr>
            <a:normAutofit fontScale="70000" lnSpcReduction="20000"/>
          </a:bodyPr>
          <a:lstStyle/>
          <a:p>
            <a:pPr indent="0">
              <a:lnSpc>
                <a:spcPct val="170000"/>
              </a:lnSpc>
              <a:buNone/>
            </a:pPr>
            <a:endParaRPr lang="cs-CZ" sz="3200" dirty="0" smtClean="0"/>
          </a:p>
          <a:p>
            <a:pPr indent="0">
              <a:lnSpc>
                <a:spcPct val="170000"/>
              </a:lnSpc>
              <a:buNone/>
            </a:pPr>
            <a:r>
              <a:rPr lang="cs-CZ" sz="3600" b="1" dirty="0" smtClean="0">
                <a:solidFill>
                  <a:srgbClr val="0070C0"/>
                </a:solidFill>
              </a:rPr>
              <a:t>Es </a:t>
            </a:r>
            <a:r>
              <a:rPr lang="cs-CZ" sz="3600" b="1" dirty="0" err="1" smtClean="0">
                <a:solidFill>
                  <a:srgbClr val="0070C0"/>
                </a:solidFill>
              </a:rPr>
              <a:t>ist</a:t>
            </a:r>
            <a:r>
              <a:rPr lang="cs-CZ" sz="3600" b="1" dirty="0" smtClean="0">
                <a:solidFill>
                  <a:srgbClr val="0070C0"/>
                </a:solidFill>
              </a:rPr>
              <a:t>  </a:t>
            </a:r>
            <a:r>
              <a:rPr lang="cs-CZ" sz="3600" b="1" dirty="0" err="1" smtClean="0">
                <a:solidFill>
                  <a:srgbClr val="0070C0"/>
                </a:solidFill>
              </a:rPr>
              <a:t>windig</a:t>
            </a:r>
            <a:r>
              <a:rPr lang="cs-CZ" sz="3600" b="1" dirty="0" smtClean="0">
                <a:solidFill>
                  <a:srgbClr val="0070C0"/>
                </a:solidFill>
              </a:rPr>
              <a:t>.</a:t>
            </a:r>
          </a:p>
          <a:p>
            <a:pPr indent="0">
              <a:lnSpc>
                <a:spcPct val="170000"/>
              </a:lnSpc>
              <a:buNone/>
            </a:pPr>
            <a:r>
              <a:rPr lang="cs-CZ" sz="3600" b="1" dirty="0" smtClean="0">
                <a:solidFill>
                  <a:srgbClr val="0070C0"/>
                </a:solidFill>
              </a:rPr>
              <a:t>Es </a:t>
            </a:r>
            <a:r>
              <a:rPr lang="cs-CZ" sz="3600" b="1" dirty="0" err="1" smtClean="0">
                <a:solidFill>
                  <a:srgbClr val="0070C0"/>
                </a:solidFill>
              </a:rPr>
              <a:t>regnet</a:t>
            </a:r>
            <a:r>
              <a:rPr lang="cs-CZ" sz="3600" b="1" dirty="0" smtClean="0">
                <a:solidFill>
                  <a:srgbClr val="0070C0"/>
                </a:solidFill>
              </a:rPr>
              <a:t>.			</a:t>
            </a:r>
          </a:p>
          <a:p>
            <a:pPr indent="0">
              <a:lnSpc>
                <a:spcPct val="170000"/>
              </a:lnSpc>
              <a:buNone/>
            </a:pPr>
            <a:r>
              <a:rPr lang="cs-CZ" sz="3600" b="1" dirty="0" smtClean="0">
                <a:solidFill>
                  <a:srgbClr val="0070C0"/>
                </a:solidFill>
              </a:rPr>
              <a:t>Die </a:t>
            </a:r>
            <a:r>
              <a:rPr lang="cs-CZ" sz="3600" b="1" dirty="0" err="1" smtClean="0">
                <a:solidFill>
                  <a:srgbClr val="0070C0"/>
                </a:solidFill>
              </a:rPr>
              <a:t>Sonne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scheint</a:t>
            </a:r>
            <a:r>
              <a:rPr lang="cs-CZ" sz="3600" b="1" dirty="0" smtClean="0">
                <a:solidFill>
                  <a:srgbClr val="0070C0"/>
                </a:solidFill>
              </a:rPr>
              <a:t>.</a:t>
            </a:r>
          </a:p>
          <a:p>
            <a:pPr indent="0">
              <a:lnSpc>
                <a:spcPct val="170000"/>
              </a:lnSpc>
              <a:buNone/>
            </a:pPr>
            <a:r>
              <a:rPr lang="cs-CZ" sz="3600" b="1" dirty="0" smtClean="0">
                <a:solidFill>
                  <a:srgbClr val="0070C0"/>
                </a:solidFill>
              </a:rPr>
              <a:t>Es </a:t>
            </a:r>
            <a:r>
              <a:rPr lang="cs-CZ" sz="3600" b="1" dirty="0" err="1" smtClean="0">
                <a:solidFill>
                  <a:srgbClr val="0070C0"/>
                </a:solidFill>
              </a:rPr>
              <a:t>schneit</a:t>
            </a:r>
            <a:r>
              <a:rPr lang="cs-CZ" sz="3600" b="1" dirty="0" smtClean="0">
                <a:solidFill>
                  <a:srgbClr val="0070C0"/>
                </a:solidFill>
              </a:rPr>
              <a:t>.						     </a:t>
            </a:r>
          </a:p>
          <a:p>
            <a:pPr indent="0">
              <a:lnSpc>
                <a:spcPct val="170000"/>
              </a:lnSpc>
              <a:buNone/>
            </a:pPr>
            <a:r>
              <a:rPr lang="cs-CZ" sz="3600" b="1" dirty="0" smtClean="0">
                <a:solidFill>
                  <a:srgbClr val="0070C0"/>
                </a:solidFill>
              </a:rPr>
              <a:t>Es </a:t>
            </a:r>
            <a:r>
              <a:rPr lang="cs-CZ" sz="3600" b="1" dirty="0" err="1" smtClean="0">
                <a:solidFill>
                  <a:srgbClr val="0070C0"/>
                </a:solidFill>
              </a:rPr>
              <a:t>ist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kalt</a:t>
            </a:r>
            <a:r>
              <a:rPr lang="cs-CZ" sz="3600" b="1" dirty="0" smtClean="0">
                <a:solidFill>
                  <a:srgbClr val="0070C0"/>
                </a:solidFill>
              </a:rPr>
              <a:t>.		</a:t>
            </a:r>
          </a:p>
          <a:p>
            <a:pPr indent="0">
              <a:lnSpc>
                <a:spcPct val="170000"/>
              </a:lnSpc>
              <a:buNone/>
            </a:pPr>
            <a:r>
              <a:rPr lang="cs-CZ" sz="3600" b="1" dirty="0" smtClean="0">
                <a:solidFill>
                  <a:srgbClr val="0070C0"/>
                </a:solidFill>
              </a:rPr>
              <a:t>Es </a:t>
            </a:r>
            <a:r>
              <a:rPr lang="cs-CZ" sz="3600" b="1" dirty="0" err="1" smtClean="0">
                <a:solidFill>
                  <a:srgbClr val="0070C0"/>
                </a:solidFill>
              </a:rPr>
              <a:t>ist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bewölkt</a:t>
            </a:r>
            <a:r>
              <a:rPr lang="cs-CZ" sz="3600" b="1" dirty="0" smtClean="0">
                <a:solidFill>
                  <a:srgbClr val="0070C0"/>
                </a:solidFill>
              </a:rPr>
              <a:t>.</a:t>
            </a:r>
          </a:p>
          <a:p>
            <a:pPr indent="0">
              <a:lnSpc>
                <a:spcPct val="170000"/>
              </a:lnSpc>
              <a:buNone/>
            </a:pPr>
            <a:r>
              <a:rPr lang="cs-CZ" sz="3600" b="1" dirty="0" smtClean="0">
                <a:solidFill>
                  <a:srgbClr val="0070C0"/>
                </a:solidFill>
              </a:rPr>
              <a:t>Es </a:t>
            </a:r>
            <a:r>
              <a:rPr lang="cs-CZ" sz="3600" b="1" dirty="0" err="1" smtClean="0">
                <a:solidFill>
                  <a:srgbClr val="0070C0"/>
                </a:solidFill>
              </a:rPr>
              <a:t>ist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heiß</a:t>
            </a:r>
            <a:r>
              <a:rPr lang="cs-CZ" sz="3600" b="1" dirty="0" smtClean="0">
                <a:solidFill>
                  <a:srgbClr val="0070C0"/>
                </a:solidFill>
              </a:rPr>
              <a:t>.</a:t>
            </a:r>
          </a:p>
          <a:p>
            <a:pPr indent="0">
              <a:buNone/>
            </a:pPr>
            <a:endParaRPr lang="cs-CZ" sz="3200" dirty="0" smtClean="0"/>
          </a:p>
          <a:p>
            <a:pPr indent="0">
              <a:buNone/>
            </a:pPr>
            <a:endParaRPr lang="cs-CZ" sz="3200" dirty="0" smtClean="0"/>
          </a:p>
          <a:p>
            <a:pPr indent="0">
              <a:buNone/>
            </a:pPr>
            <a:r>
              <a:rPr lang="cs-CZ" sz="3600" dirty="0" smtClean="0"/>
              <a:t>		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72114" y="1530293"/>
            <a:ext cx="46392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7030A0"/>
                </a:solidFill>
              </a:rPr>
              <a:t>2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495837" y="1362912"/>
            <a:ext cx="43204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7030A0"/>
                </a:solidFill>
              </a:rPr>
              <a:t>1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8034776" y="5341576"/>
            <a:ext cx="50405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7030A0"/>
                </a:solidFill>
              </a:rPr>
              <a:t>7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862276" y="5440868"/>
            <a:ext cx="50405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963514" y="4588397"/>
            <a:ext cx="50405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843808" y="4166304"/>
            <a:ext cx="50405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7030A0"/>
                </a:solidFill>
              </a:rPr>
              <a:t>5</a:t>
            </a:r>
          </a:p>
        </p:txBody>
      </p:sp>
      <p:pic>
        <p:nvPicPr>
          <p:cNvPr id="1026" name="Picture 2" descr="C:\Users\Jechova\AppData\Local\Microsoft\Windows\Temporary Internet Files\Content.IE5\K3CCHJF5\MC900413534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104" y="1788400"/>
            <a:ext cx="2051364" cy="172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O07Z9WPO\MM900354676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468" y="1165025"/>
            <a:ext cx="1630749" cy="23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chova\AppData\Local\Microsoft\Windows\Temporary Internet Files\Content.IE5\NXQE1PS2\MC90043825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4212"/>
            <a:ext cx="1475656" cy="97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chova\AppData\Local\Microsoft\Windows\Temporary Internet Files\Content.IE5\9RXIUNQD\MC90023793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079" y="3930514"/>
            <a:ext cx="1968200" cy="16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echova\AppData\Local\Microsoft\Windows\Temporary Internet Files\Content.IE5\F4DZTQ4Z\MC90023218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262" y="4899039"/>
            <a:ext cx="1569746" cy="149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echova\AppData\Local\Microsoft\Windows\Temporary Internet Files\Content.IE5\I7UWRE7K\MC90043259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91" y="3251826"/>
            <a:ext cx="1658118" cy="149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echova\AppData\Local\Microsoft\Windows\Temporary Internet Files\Content.IE5\004Y94IT\MC900441809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51" y="3175141"/>
            <a:ext cx="2145895" cy="214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Jechova\AppData\Local\Microsoft\Windows\Temporary Internet Files\Content.IE5\NXQE1PS2\MC900442076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125806" cy="136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4139952" y="1596976"/>
            <a:ext cx="50405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7030A0"/>
                </a:solidFill>
              </a:rPr>
              <a:t>6</a:t>
            </a:r>
          </a:p>
        </p:txBody>
      </p:sp>
      <p:pic>
        <p:nvPicPr>
          <p:cNvPr id="9" name="Picture 2" descr="C:\Users\Jechova\AppData\Local\Microsoft\Windows\Temporary Internet Files\Content.IE5\K3CCHJF5\MC900078783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740" y="1584417"/>
            <a:ext cx="1025322" cy="110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Jechova\AppData\Local\Microsoft\Windows\Temporary Internet Files\Content.IE5\O07Z9WPO\MC900432589[1]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22680"/>
            <a:ext cx="997616" cy="99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64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cap="all" dirty="0" err="1">
                <a:solidFill>
                  <a:schemeClr val="accent6">
                    <a:lumMod val="50000"/>
                  </a:schemeClr>
                </a:solidFill>
              </a:rPr>
              <a:t>die</a:t>
            </a:r>
            <a:r>
              <a:rPr lang="cs-CZ" b="1" cap="all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b="1" cap="all" dirty="0" err="1">
                <a:solidFill>
                  <a:schemeClr val="accent6">
                    <a:lumMod val="50000"/>
                  </a:schemeClr>
                </a:solidFill>
              </a:rPr>
              <a:t>Himmelsrichtungen</a:t>
            </a:r>
            <a:r>
              <a:rPr lang="cs-CZ" b="1" cap="all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611560" y="1916832"/>
            <a:ext cx="4176464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7030A0"/>
                </a:solidFill>
              </a:rPr>
              <a:t>der </a:t>
            </a:r>
            <a:r>
              <a:rPr lang="cs-CZ" sz="3600" b="1" dirty="0" err="1" smtClean="0">
                <a:solidFill>
                  <a:srgbClr val="7030A0"/>
                </a:solidFill>
              </a:rPr>
              <a:t>Norden</a:t>
            </a:r>
            <a:endParaRPr lang="cs-CZ" sz="3600" b="1" dirty="0">
              <a:solidFill>
                <a:srgbClr val="7030A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42864" y="2996952"/>
            <a:ext cx="4176464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7030A0"/>
                </a:solidFill>
              </a:rPr>
              <a:t>der </a:t>
            </a:r>
            <a:r>
              <a:rPr lang="cs-CZ" sz="3600" b="1" dirty="0" err="1" smtClean="0">
                <a:solidFill>
                  <a:srgbClr val="7030A0"/>
                </a:solidFill>
              </a:rPr>
              <a:t>Süden</a:t>
            </a:r>
            <a:endParaRPr lang="cs-CZ" sz="3600" b="1" dirty="0">
              <a:solidFill>
                <a:srgbClr val="7030A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11560" y="4077072"/>
            <a:ext cx="4176464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7030A0"/>
                </a:solidFill>
              </a:rPr>
              <a:t>der Osten</a:t>
            </a:r>
            <a:endParaRPr lang="cs-CZ" sz="3600" b="1" dirty="0">
              <a:solidFill>
                <a:srgbClr val="7030A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11560" y="5157192"/>
            <a:ext cx="4176464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7030A0"/>
                </a:solidFill>
              </a:rPr>
              <a:t>der </a:t>
            </a:r>
            <a:r>
              <a:rPr lang="cs-CZ" sz="3600" b="1" dirty="0" err="1" smtClean="0">
                <a:solidFill>
                  <a:srgbClr val="7030A0"/>
                </a:solidFill>
              </a:rPr>
              <a:t>Westen</a:t>
            </a:r>
            <a:endParaRPr lang="cs-CZ" sz="36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Jechova\AppData\Local\Microsoft\Windows\Temporary Internet Files\Content.IE5\I7UWRE7K\MC9000274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64704"/>
            <a:ext cx="1766621" cy="143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echova\AppData\Local\Microsoft\Windows\Temporary Internet Files\Content.IE5\9RXIUNQD\MC9002937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702618" cy="313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92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cap="all" dirty="0" err="1" smtClean="0">
                <a:solidFill>
                  <a:srgbClr val="00B0F0"/>
                </a:solidFill>
              </a:rPr>
              <a:t>Wettervorhersage</a:t>
            </a:r>
            <a:endParaRPr lang="cs-CZ" b="1" cap="all" dirty="0" smtClean="0">
              <a:solidFill>
                <a:srgbClr val="00B0F0"/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18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endParaRPr lang="cs-CZ" altLang="cs-CZ" dirty="0" smtClean="0"/>
          </a:p>
          <a:p>
            <a:pPr marL="0" indent="0" algn="just" eaLnBrk="1" hangingPunct="1">
              <a:buFont typeface="Arial" charset="0"/>
              <a:buNone/>
            </a:pPr>
            <a:r>
              <a:rPr lang="cs-CZ" altLang="cs-CZ" b="1" dirty="0" err="1" smtClean="0">
                <a:solidFill>
                  <a:srgbClr val="7030A0"/>
                </a:solidFill>
              </a:rPr>
              <a:t>Morgen</a:t>
            </a:r>
            <a:r>
              <a:rPr lang="cs-CZ" altLang="cs-CZ" b="1" dirty="0" smtClean="0">
                <a:solidFill>
                  <a:srgbClr val="7030A0"/>
                </a:solidFill>
              </a:rPr>
              <a:t> </a:t>
            </a:r>
            <a:r>
              <a:rPr lang="cs-CZ" altLang="cs-CZ" b="1" dirty="0" err="1" smtClean="0">
                <a:solidFill>
                  <a:srgbClr val="7030A0"/>
                </a:solidFill>
              </a:rPr>
              <a:t>wird</a:t>
            </a:r>
            <a:r>
              <a:rPr lang="cs-CZ" altLang="cs-CZ" b="1" dirty="0" smtClean="0">
                <a:solidFill>
                  <a:srgbClr val="7030A0"/>
                </a:solidFill>
              </a:rPr>
              <a:t> es </a:t>
            </a:r>
            <a:r>
              <a:rPr lang="cs-CZ" altLang="cs-CZ" b="1" dirty="0" err="1" smtClean="0">
                <a:solidFill>
                  <a:srgbClr val="7030A0"/>
                </a:solidFill>
              </a:rPr>
              <a:t>wolkig</a:t>
            </a:r>
            <a:r>
              <a:rPr lang="cs-CZ" altLang="cs-CZ" b="1" dirty="0" smtClean="0">
                <a:solidFill>
                  <a:srgbClr val="7030A0"/>
                </a:solidFill>
              </a:rPr>
              <a:t>, </a:t>
            </a:r>
            <a:r>
              <a:rPr lang="cs-CZ" altLang="cs-CZ" b="1" dirty="0" err="1" smtClean="0">
                <a:solidFill>
                  <a:srgbClr val="7030A0"/>
                </a:solidFill>
              </a:rPr>
              <a:t>örtlich</a:t>
            </a:r>
            <a:r>
              <a:rPr lang="cs-CZ" altLang="cs-CZ" b="1" dirty="0" smtClean="0">
                <a:solidFill>
                  <a:srgbClr val="7030A0"/>
                </a:solidFill>
              </a:rPr>
              <a:t> </a:t>
            </a:r>
            <a:r>
              <a:rPr lang="cs-CZ" altLang="cs-CZ" b="1" dirty="0" err="1" smtClean="0">
                <a:solidFill>
                  <a:srgbClr val="7030A0"/>
                </a:solidFill>
              </a:rPr>
              <a:t>Regen</a:t>
            </a:r>
            <a:r>
              <a:rPr lang="cs-CZ" altLang="cs-CZ" b="1" dirty="0" smtClean="0">
                <a:solidFill>
                  <a:srgbClr val="7030A0"/>
                </a:solidFill>
              </a:rPr>
              <a:t> oder </a:t>
            </a:r>
            <a:r>
              <a:rPr lang="cs-CZ" altLang="cs-CZ" b="1" dirty="0" err="1" smtClean="0">
                <a:solidFill>
                  <a:srgbClr val="7030A0"/>
                </a:solidFill>
              </a:rPr>
              <a:t>Regenschauer</a:t>
            </a:r>
            <a:r>
              <a:rPr lang="cs-CZ" altLang="cs-CZ" b="1" dirty="0" smtClean="0">
                <a:solidFill>
                  <a:srgbClr val="7030A0"/>
                </a:solidFill>
              </a:rPr>
              <a:t>, in den </a:t>
            </a:r>
            <a:r>
              <a:rPr lang="cs-CZ" altLang="cs-CZ" b="1" dirty="0" err="1" smtClean="0">
                <a:solidFill>
                  <a:srgbClr val="7030A0"/>
                </a:solidFill>
              </a:rPr>
              <a:t>Tälern</a:t>
            </a:r>
            <a:r>
              <a:rPr lang="cs-CZ" altLang="cs-CZ" b="1" dirty="0" smtClean="0">
                <a:solidFill>
                  <a:srgbClr val="7030A0"/>
                </a:solidFill>
              </a:rPr>
              <a:t> kann </a:t>
            </a:r>
            <a:r>
              <a:rPr lang="cs-CZ" altLang="cs-CZ" b="1" dirty="0" err="1" smtClean="0">
                <a:solidFill>
                  <a:srgbClr val="7030A0"/>
                </a:solidFill>
              </a:rPr>
              <a:t>auch</a:t>
            </a:r>
            <a:r>
              <a:rPr lang="cs-CZ" altLang="cs-CZ" b="1" dirty="0" smtClean="0">
                <a:solidFill>
                  <a:srgbClr val="7030A0"/>
                </a:solidFill>
              </a:rPr>
              <a:t> </a:t>
            </a:r>
            <a:r>
              <a:rPr lang="cs-CZ" altLang="cs-CZ" b="1" dirty="0" err="1" smtClean="0">
                <a:solidFill>
                  <a:srgbClr val="7030A0"/>
                </a:solidFill>
              </a:rPr>
              <a:t>Schneeregen</a:t>
            </a:r>
            <a:r>
              <a:rPr lang="cs-CZ" altLang="cs-CZ" b="1" dirty="0" smtClean="0">
                <a:solidFill>
                  <a:srgbClr val="7030A0"/>
                </a:solidFill>
              </a:rPr>
              <a:t> </a:t>
            </a:r>
            <a:r>
              <a:rPr lang="cs-CZ" altLang="cs-CZ" b="1" dirty="0" err="1" smtClean="0">
                <a:solidFill>
                  <a:srgbClr val="7030A0"/>
                </a:solidFill>
              </a:rPr>
              <a:t>sein</a:t>
            </a:r>
            <a:r>
              <a:rPr lang="cs-CZ" altLang="cs-CZ" b="1" dirty="0" smtClean="0">
                <a:solidFill>
                  <a:srgbClr val="7030A0"/>
                </a:solidFill>
              </a:rPr>
              <a:t>.</a:t>
            </a:r>
          </a:p>
          <a:p>
            <a:pPr algn="just" eaLnBrk="1" hangingPunct="1">
              <a:buFont typeface="Arial" charset="0"/>
              <a:buNone/>
            </a:pPr>
            <a:r>
              <a:rPr lang="cs-CZ" altLang="cs-CZ" b="1" dirty="0" smtClean="0">
                <a:solidFill>
                  <a:srgbClr val="7030A0"/>
                </a:solidFill>
              </a:rPr>
              <a:t>Die </a:t>
            </a:r>
            <a:r>
              <a:rPr lang="cs-CZ" altLang="cs-CZ" b="1" dirty="0" err="1" smtClean="0">
                <a:solidFill>
                  <a:srgbClr val="7030A0"/>
                </a:solidFill>
              </a:rPr>
              <a:t>höchsten</a:t>
            </a:r>
            <a:r>
              <a:rPr lang="cs-CZ" altLang="cs-CZ" b="1" dirty="0" smtClean="0">
                <a:solidFill>
                  <a:srgbClr val="7030A0"/>
                </a:solidFill>
              </a:rPr>
              <a:t>  </a:t>
            </a:r>
            <a:r>
              <a:rPr lang="cs-CZ" altLang="cs-CZ" b="1" dirty="0" err="1" smtClean="0">
                <a:solidFill>
                  <a:srgbClr val="7030A0"/>
                </a:solidFill>
              </a:rPr>
              <a:t>Tagestemperaturen</a:t>
            </a:r>
            <a:r>
              <a:rPr lang="cs-CZ" altLang="cs-CZ" b="1" dirty="0" smtClean="0">
                <a:solidFill>
                  <a:srgbClr val="7030A0"/>
                </a:solidFill>
              </a:rPr>
              <a:t>  </a:t>
            </a:r>
            <a:r>
              <a:rPr lang="cs-CZ" altLang="cs-CZ" b="1" dirty="0" smtClean="0">
                <a:solidFill>
                  <a:srgbClr val="7030A0"/>
                </a:solidFill>
              </a:rPr>
              <a:t>­2 </a:t>
            </a:r>
            <a:r>
              <a:rPr lang="cs-CZ" altLang="cs-CZ" b="1" dirty="0" smtClean="0">
                <a:solidFill>
                  <a:srgbClr val="7030A0"/>
                </a:solidFill>
              </a:rPr>
              <a:t>bis 5 Grad.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cs-CZ" altLang="cs-CZ" b="1" dirty="0" err="1" smtClean="0">
                <a:solidFill>
                  <a:srgbClr val="7030A0"/>
                </a:solidFill>
              </a:rPr>
              <a:t>Im</a:t>
            </a:r>
            <a:r>
              <a:rPr lang="cs-CZ" altLang="cs-CZ" b="1" dirty="0" smtClean="0">
                <a:solidFill>
                  <a:srgbClr val="7030A0"/>
                </a:solidFill>
              </a:rPr>
              <a:t> </a:t>
            </a:r>
            <a:r>
              <a:rPr lang="cs-CZ" altLang="cs-CZ" b="1" dirty="0" err="1" smtClean="0">
                <a:solidFill>
                  <a:srgbClr val="7030A0"/>
                </a:solidFill>
              </a:rPr>
              <a:t>Gebirge</a:t>
            </a:r>
            <a:r>
              <a:rPr lang="cs-CZ" altLang="cs-CZ" b="1" dirty="0" smtClean="0">
                <a:solidFill>
                  <a:srgbClr val="7030A0"/>
                </a:solidFill>
              </a:rPr>
              <a:t> in 1000m um ­ 4 </a:t>
            </a:r>
            <a:r>
              <a:rPr lang="cs-CZ" altLang="cs-CZ" b="1" dirty="0" smtClean="0">
                <a:solidFill>
                  <a:srgbClr val="7030A0"/>
                </a:solidFill>
              </a:rPr>
              <a:t>Grad. </a:t>
            </a:r>
            <a:endParaRPr lang="cs-CZ" altLang="cs-CZ" b="1" dirty="0" smtClean="0">
              <a:solidFill>
                <a:srgbClr val="7030A0"/>
              </a:solidFill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cs-CZ" altLang="cs-CZ" b="1" dirty="0" smtClean="0">
                <a:solidFill>
                  <a:srgbClr val="7030A0"/>
                </a:solidFill>
              </a:rPr>
              <a:t>Es  </a:t>
            </a:r>
            <a:r>
              <a:rPr lang="cs-CZ" altLang="cs-CZ" b="1" dirty="0" err="1" smtClean="0">
                <a:solidFill>
                  <a:srgbClr val="7030A0"/>
                </a:solidFill>
              </a:rPr>
              <a:t>wird</a:t>
            </a:r>
            <a:r>
              <a:rPr lang="cs-CZ" altLang="cs-CZ" b="1" dirty="0" smtClean="0">
                <a:solidFill>
                  <a:srgbClr val="7030A0"/>
                </a:solidFill>
              </a:rPr>
              <a:t> </a:t>
            </a:r>
            <a:r>
              <a:rPr lang="cs-CZ" altLang="cs-CZ" b="1" dirty="0" err="1" smtClean="0">
                <a:solidFill>
                  <a:srgbClr val="7030A0"/>
                </a:solidFill>
              </a:rPr>
              <a:t>Nordwestwind</a:t>
            </a:r>
            <a:r>
              <a:rPr lang="cs-CZ" altLang="cs-CZ" b="1" dirty="0" smtClean="0">
                <a:solidFill>
                  <a:srgbClr val="7030A0"/>
                </a:solidFill>
              </a:rPr>
              <a:t> </a:t>
            </a:r>
            <a:r>
              <a:rPr lang="cs-CZ" altLang="cs-CZ" b="1" dirty="0" err="1" smtClean="0">
                <a:solidFill>
                  <a:srgbClr val="7030A0"/>
                </a:solidFill>
              </a:rPr>
              <a:t>wehen</a:t>
            </a:r>
            <a:r>
              <a:rPr lang="cs-CZ" altLang="cs-CZ" b="1" dirty="0" smtClean="0">
                <a:solidFill>
                  <a:srgbClr val="7030A0"/>
                </a:solidFill>
              </a:rPr>
              <a:t>,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cs-CZ" altLang="cs-CZ" b="1" dirty="0" smtClean="0">
                <a:solidFill>
                  <a:srgbClr val="7030A0"/>
                </a:solidFill>
              </a:rPr>
              <a:t>10 bis 15 m/s, </a:t>
            </a:r>
            <a:r>
              <a:rPr lang="cs-CZ" altLang="cs-CZ" b="1" dirty="0" err="1" smtClean="0">
                <a:solidFill>
                  <a:srgbClr val="7030A0"/>
                </a:solidFill>
              </a:rPr>
              <a:t>im</a:t>
            </a:r>
            <a:r>
              <a:rPr lang="cs-CZ" altLang="cs-CZ" b="1" dirty="0" smtClean="0">
                <a:solidFill>
                  <a:srgbClr val="7030A0"/>
                </a:solidFill>
              </a:rPr>
              <a:t> </a:t>
            </a:r>
            <a:r>
              <a:rPr lang="cs-CZ" altLang="cs-CZ" b="1" dirty="0" err="1" smtClean="0">
                <a:solidFill>
                  <a:srgbClr val="7030A0"/>
                </a:solidFill>
              </a:rPr>
              <a:t>Gebirge</a:t>
            </a:r>
            <a:r>
              <a:rPr lang="cs-CZ" altLang="cs-CZ" b="1" dirty="0" smtClean="0">
                <a:solidFill>
                  <a:srgbClr val="7030A0"/>
                </a:solidFill>
              </a:rPr>
              <a:t> bis 30m/s.</a:t>
            </a:r>
          </a:p>
        </p:txBody>
      </p:sp>
      <p:pic>
        <p:nvPicPr>
          <p:cNvPr id="5" name="Picture 2" descr="C:\Users\Jechova\AppData\Local\Microsoft\Windows\Temporary Internet Files\Content.IE5\NXQE1PS2\MC9004420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125806" cy="136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echova\AppData\Local\Microsoft\Windows\Temporary Internet Files\Content.IE5\9RXIUNQD\MC90002349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146846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echova\AppData\Local\Microsoft\Windows\Temporary Internet Files\Content.IE5\F4DZTQ4Z\MC90022803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103" y="4437112"/>
            <a:ext cx="1213449" cy="184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79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altLang="cs-CZ" b="1" cap="all" dirty="0" err="1">
                <a:solidFill>
                  <a:srgbClr val="0070C0"/>
                </a:solidFill>
              </a:rPr>
              <a:t>die</a:t>
            </a:r>
            <a:r>
              <a:rPr lang="cs-CZ" altLang="cs-CZ" b="1" cap="all" dirty="0">
                <a:solidFill>
                  <a:srgbClr val="0070C0"/>
                </a:solidFill>
              </a:rPr>
              <a:t> </a:t>
            </a:r>
            <a:r>
              <a:rPr lang="cs-CZ" altLang="cs-CZ" b="1" cap="all" dirty="0" err="1">
                <a:solidFill>
                  <a:srgbClr val="0070C0"/>
                </a:solidFill>
              </a:rPr>
              <a:t>Wettervorhersage</a:t>
            </a:r>
            <a:r>
              <a:rPr lang="cs-CZ" altLang="cs-CZ" b="1" cap="all" dirty="0">
                <a:solidFill>
                  <a:srgbClr val="0070C0"/>
                </a:solidFill>
              </a:rPr>
              <a:t> </a:t>
            </a:r>
            <a:endParaRPr lang="cs-CZ" b="1" cap="all" dirty="0">
              <a:solidFill>
                <a:srgbClr val="0070C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70358" y="2805021"/>
            <a:ext cx="2304256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rgbClr val="0070C0"/>
                </a:solidFill>
              </a:rPr>
              <a:t>sehr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heiß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190279" y="2694484"/>
            <a:ext cx="2304256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rgbClr val="FF0066"/>
                </a:solidFill>
              </a:rPr>
              <a:t>die</a:t>
            </a:r>
            <a:r>
              <a:rPr lang="cs-CZ" sz="2800" b="1" dirty="0" smtClean="0">
                <a:solidFill>
                  <a:srgbClr val="FF0066"/>
                </a:solidFill>
              </a:rPr>
              <a:t> </a:t>
            </a:r>
            <a:r>
              <a:rPr lang="cs-CZ" sz="2800" b="1" dirty="0" err="1" smtClean="0">
                <a:solidFill>
                  <a:srgbClr val="FF0066"/>
                </a:solidFill>
              </a:rPr>
              <a:t>Sonne</a:t>
            </a:r>
            <a:r>
              <a:rPr lang="cs-CZ" sz="2800" b="1" dirty="0" smtClean="0">
                <a:solidFill>
                  <a:srgbClr val="FF0066"/>
                </a:solidFill>
              </a:rPr>
              <a:t> </a:t>
            </a:r>
            <a:endParaRPr lang="cs-CZ" sz="2800" b="1" dirty="0">
              <a:solidFill>
                <a:srgbClr val="FF0066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444208" y="2712182"/>
            <a:ext cx="2118598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B050"/>
                </a:solidFill>
              </a:rPr>
              <a:t> 31 </a:t>
            </a:r>
            <a:r>
              <a:rPr lang="cs-CZ" sz="2800" b="1" dirty="0" smtClean="0">
                <a:solidFill>
                  <a:srgbClr val="00B050"/>
                </a:solidFill>
              </a:rPr>
              <a:t>Grad</a:t>
            </a:r>
            <a:endParaRPr lang="cs-CZ" sz="2800" b="1" dirty="0">
              <a:solidFill>
                <a:srgbClr val="00B05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59642" y="3943627"/>
            <a:ext cx="2304256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rgbClr val="7030A0"/>
                </a:solidFill>
              </a:rPr>
              <a:t>kein</a:t>
            </a:r>
            <a:r>
              <a:rPr lang="cs-CZ" sz="2800" b="1" dirty="0" smtClean="0">
                <a:solidFill>
                  <a:srgbClr val="7030A0"/>
                </a:solidFill>
              </a:rPr>
              <a:t>  </a:t>
            </a:r>
            <a:r>
              <a:rPr lang="cs-CZ" sz="2800" b="1" dirty="0" err="1" smtClean="0">
                <a:solidFill>
                  <a:srgbClr val="7030A0"/>
                </a:solidFill>
              </a:rPr>
              <a:t>Regen</a:t>
            </a:r>
            <a:endParaRPr lang="cs-CZ" sz="2800" b="1" dirty="0">
              <a:solidFill>
                <a:srgbClr val="7030A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067944" y="3885406"/>
            <a:ext cx="3672408" cy="13658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</a:rPr>
              <a:t>südlichen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</a:rPr>
              <a:t>Wind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</a:rPr>
              <a:t>erwarten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cs-CZ" sz="2800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5-10 m/s )</a:t>
            </a:r>
            <a:endParaRPr lang="cs-CZ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1763688" y="5543897"/>
            <a:ext cx="2304256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rgbClr val="0070C0"/>
                </a:solidFill>
              </a:rPr>
              <a:t>keine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Wolken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757700" y="5769260"/>
            <a:ext cx="3902682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rgbClr val="FF0066"/>
                </a:solidFill>
              </a:rPr>
              <a:t>im</a:t>
            </a:r>
            <a:r>
              <a:rPr lang="cs-CZ" sz="2800" b="1" dirty="0" smtClean="0">
                <a:solidFill>
                  <a:srgbClr val="FF0066"/>
                </a:solidFill>
              </a:rPr>
              <a:t> </a:t>
            </a:r>
            <a:r>
              <a:rPr lang="cs-CZ" sz="2800" b="1" dirty="0" err="1" smtClean="0">
                <a:solidFill>
                  <a:srgbClr val="FF0066"/>
                </a:solidFill>
              </a:rPr>
              <a:t>Westen</a:t>
            </a:r>
            <a:r>
              <a:rPr lang="cs-CZ" sz="2800" b="1" dirty="0" smtClean="0">
                <a:solidFill>
                  <a:srgbClr val="FF0066"/>
                </a:solidFill>
              </a:rPr>
              <a:t> </a:t>
            </a:r>
            <a:r>
              <a:rPr lang="cs-CZ" sz="2800" b="1" dirty="0" err="1" smtClean="0">
                <a:solidFill>
                  <a:srgbClr val="FF0066"/>
                </a:solidFill>
              </a:rPr>
              <a:t>die</a:t>
            </a:r>
            <a:r>
              <a:rPr lang="cs-CZ" sz="2800" b="1" dirty="0" smtClean="0">
                <a:solidFill>
                  <a:srgbClr val="FF0066"/>
                </a:solidFill>
              </a:rPr>
              <a:t> </a:t>
            </a:r>
            <a:r>
              <a:rPr lang="cs-CZ" sz="2800" b="1" dirty="0" err="1" smtClean="0">
                <a:solidFill>
                  <a:srgbClr val="FF0066"/>
                </a:solidFill>
              </a:rPr>
              <a:t>Stürme</a:t>
            </a:r>
            <a:r>
              <a:rPr lang="cs-CZ" sz="2800" b="1" dirty="0" smtClean="0">
                <a:solidFill>
                  <a:srgbClr val="FF0066"/>
                </a:solidFill>
              </a:rPr>
              <a:t> </a:t>
            </a:r>
            <a:endParaRPr lang="cs-CZ" sz="2800" b="1" dirty="0">
              <a:solidFill>
                <a:srgbClr val="FF0066"/>
              </a:solidFill>
            </a:endParaRPr>
          </a:p>
        </p:txBody>
      </p:sp>
      <p:sp>
        <p:nvSpPr>
          <p:cNvPr id="3" name="Zaoblený obdélníkový popisek 2"/>
          <p:cNvSpPr/>
          <p:nvPr/>
        </p:nvSpPr>
        <p:spPr>
          <a:xfrm>
            <a:off x="363568" y="1412776"/>
            <a:ext cx="8424936" cy="854435"/>
          </a:xfrm>
          <a:prstGeom prst="wedgeRoundRectCallout">
            <a:avLst>
              <a:gd name="adj1" fmla="val -39601"/>
              <a:gd name="adj2" fmla="val 7587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rgbClr val="00CC00"/>
                </a:solidFill>
              </a:rPr>
              <a:t>Wie</a:t>
            </a:r>
            <a:r>
              <a:rPr lang="cs-CZ" sz="2800" b="1" dirty="0" smtClean="0">
                <a:solidFill>
                  <a:srgbClr val="00CC00"/>
                </a:solidFill>
              </a:rPr>
              <a:t> </a:t>
            </a:r>
            <a:r>
              <a:rPr lang="cs-CZ" sz="2800" b="1" dirty="0" err="1" smtClean="0">
                <a:solidFill>
                  <a:srgbClr val="00CC00"/>
                </a:solidFill>
              </a:rPr>
              <a:t>ist</a:t>
            </a:r>
            <a:r>
              <a:rPr lang="cs-CZ" sz="2800" b="1" dirty="0" smtClean="0">
                <a:solidFill>
                  <a:srgbClr val="00CC00"/>
                </a:solidFill>
              </a:rPr>
              <a:t> </a:t>
            </a:r>
            <a:r>
              <a:rPr lang="cs-CZ" sz="2800" b="1" dirty="0" err="1" smtClean="0">
                <a:solidFill>
                  <a:srgbClr val="00CC00"/>
                </a:solidFill>
              </a:rPr>
              <a:t>das</a:t>
            </a:r>
            <a:r>
              <a:rPr lang="cs-CZ" sz="2800" b="1" dirty="0" smtClean="0">
                <a:solidFill>
                  <a:srgbClr val="00CC00"/>
                </a:solidFill>
              </a:rPr>
              <a:t> </a:t>
            </a:r>
            <a:r>
              <a:rPr lang="cs-CZ" sz="2800" b="1" dirty="0" err="1" smtClean="0">
                <a:solidFill>
                  <a:srgbClr val="00CC00"/>
                </a:solidFill>
              </a:rPr>
              <a:t>Wetter</a:t>
            </a:r>
            <a:r>
              <a:rPr lang="cs-CZ" sz="2800" b="1" dirty="0" smtClean="0">
                <a:solidFill>
                  <a:srgbClr val="00CC00"/>
                </a:solidFill>
              </a:rPr>
              <a:t> </a:t>
            </a:r>
            <a:r>
              <a:rPr lang="cs-CZ" sz="2800" b="1" dirty="0" err="1" smtClean="0">
                <a:solidFill>
                  <a:srgbClr val="00CC00"/>
                </a:solidFill>
              </a:rPr>
              <a:t>morgen</a:t>
            </a:r>
            <a:r>
              <a:rPr lang="cs-CZ" sz="2800" b="1" dirty="0" smtClean="0">
                <a:solidFill>
                  <a:srgbClr val="00CC00"/>
                </a:solidFill>
              </a:rPr>
              <a:t>? Mach </a:t>
            </a:r>
            <a:r>
              <a:rPr lang="cs-CZ" sz="2800" b="1" dirty="0" err="1" smtClean="0">
                <a:solidFill>
                  <a:srgbClr val="00CC00"/>
                </a:solidFill>
              </a:rPr>
              <a:t>die</a:t>
            </a:r>
            <a:r>
              <a:rPr lang="cs-CZ" sz="2800" b="1" dirty="0" smtClean="0">
                <a:solidFill>
                  <a:srgbClr val="00CC00"/>
                </a:solidFill>
              </a:rPr>
              <a:t> </a:t>
            </a:r>
            <a:r>
              <a:rPr lang="cs-CZ" sz="2800" b="1" dirty="0" err="1" smtClean="0">
                <a:solidFill>
                  <a:srgbClr val="00CC00"/>
                </a:solidFill>
              </a:rPr>
              <a:t>Wettervorhersage</a:t>
            </a:r>
            <a:r>
              <a:rPr lang="cs-CZ" sz="2800" b="1" dirty="0" smtClean="0">
                <a:solidFill>
                  <a:srgbClr val="00CC00"/>
                </a:solidFill>
              </a:rPr>
              <a:t>!</a:t>
            </a:r>
            <a:endParaRPr lang="cs-CZ" sz="2800" b="1" dirty="0">
              <a:solidFill>
                <a:srgbClr val="00CC00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I7UWRE7K\MC90043159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678" y="441948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004Y94IT\MC900441809[2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" y="4785903"/>
            <a:ext cx="2072097" cy="207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Násobení 13"/>
          <p:cNvSpPr/>
          <p:nvPr/>
        </p:nvSpPr>
        <p:spPr>
          <a:xfrm>
            <a:off x="0" y="4896885"/>
            <a:ext cx="2072097" cy="1850132"/>
          </a:xfrm>
          <a:prstGeom prst="mathMultiply">
            <a:avLst/>
          </a:prstGeom>
          <a:solidFill>
            <a:srgbClr val="FF00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 descr="C:\Users\Jechova\AppData\Local\Microsoft\Windows\Temporary Internet Files\Content.IE5\O07Z9WPO\MC90041362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779" y="2640314"/>
            <a:ext cx="1196077" cy="179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chova\AppData\Local\Microsoft\Windows\Temporary Internet Files\Content.IE5\NXQE1PS2\MM900041153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279" y="3539537"/>
            <a:ext cx="1886247" cy="179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echova\AppData\Local\Microsoft\Windows\Temporary Internet Files\Content.IE5\89H2E1PT\MC90023217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526" y="2151857"/>
            <a:ext cx="1632515" cy="162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echova\AppData\Local\Microsoft\Windows\Temporary Internet Files\Content.IE5\EML1AHVC\MC900434748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" y="2102535"/>
            <a:ext cx="1494574" cy="149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5280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DAS WETTER UND DIE JAHRESZEITEN 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Vývojový diagram: alternativní postup 2"/>
          <p:cNvSpPr/>
          <p:nvPr/>
        </p:nvSpPr>
        <p:spPr>
          <a:xfrm>
            <a:off x="467544" y="1635646"/>
            <a:ext cx="8280920" cy="489654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600" dirty="0" smtClean="0"/>
          </a:p>
          <a:p>
            <a:pPr algn="ctr">
              <a:spcAft>
                <a:spcPts val="600"/>
              </a:spcAft>
            </a:pPr>
            <a:endParaRPr lang="cs-CZ" sz="2800" b="1" dirty="0"/>
          </a:p>
          <a:p>
            <a:pPr algn="ctr">
              <a:spcAft>
                <a:spcPts val="600"/>
              </a:spcAft>
            </a:pPr>
            <a:r>
              <a:rPr lang="cs-CZ" sz="2800" b="1" dirty="0" smtClean="0">
                <a:solidFill>
                  <a:srgbClr val="7030A0"/>
                </a:solidFill>
              </a:rPr>
              <a:t>Es </a:t>
            </a:r>
            <a:r>
              <a:rPr lang="cs-CZ" sz="2800" b="1" dirty="0" err="1" smtClean="0">
                <a:solidFill>
                  <a:srgbClr val="7030A0"/>
                </a:solidFill>
              </a:rPr>
              <a:t>ist</a:t>
            </a:r>
            <a:r>
              <a:rPr lang="cs-CZ" sz="2800" b="1" dirty="0" smtClean="0">
                <a:solidFill>
                  <a:srgbClr val="7030A0"/>
                </a:solidFill>
              </a:rPr>
              <a:t> </a:t>
            </a:r>
            <a:r>
              <a:rPr lang="cs-CZ" sz="2800" b="1" dirty="0" err="1" smtClean="0">
                <a:solidFill>
                  <a:srgbClr val="7030A0"/>
                </a:solidFill>
              </a:rPr>
              <a:t>heiß</a:t>
            </a:r>
            <a:r>
              <a:rPr lang="cs-CZ" sz="2800" b="1" dirty="0" smtClean="0">
                <a:solidFill>
                  <a:srgbClr val="7030A0"/>
                </a:solidFill>
              </a:rPr>
              <a:t>. Die </a:t>
            </a:r>
            <a:r>
              <a:rPr lang="cs-CZ" sz="2800" b="1" dirty="0" err="1" smtClean="0">
                <a:solidFill>
                  <a:srgbClr val="7030A0"/>
                </a:solidFill>
              </a:rPr>
              <a:t>Temperaturen</a:t>
            </a:r>
            <a:r>
              <a:rPr lang="cs-CZ" sz="2800" b="1" dirty="0" smtClean="0">
                <a:solidFill>
                  <a:srgbClr val="7030A0"/>
                </a:solidFill>
              </a:rPr>
              <a:t> </a:t>
            </a:r>
            <a:r>
              <a:rPr lang="cs-CZ" sz="2800" b="1" dirty="0" err="1" smtClean="0">
                <a:solidFill>
                  <a:srgbClr val="7030A0"/>
                </a:solidFill>
              </a:rPr>
              <a:t>steigen</a:t>
            </a:r>
            <a:r>
              <a:rPr lang="cs-CZ" sz="2800" b="1" dirty="0" smtClean="0">
                <a:solidFill>
                  <a:srgbClr val="7030A0"/>
                </a:solidFill>
              </a:rPr>
              <a:t> bis 30 Grad.</a:t>
            </a:r>
          </a:p>
          <a:p>
            <a:pPr algn="ctr">
              <a:spcAft>
                <a:spcPts val="600"/>
              </a:spcAft>
            </a:pPr>
            <a:r>
              <a:rPr lang="cs-CZ" sz="2800" b="1" dirty="0" smtClean="0">
                <a:solidFill>
                  <a:srgbClr val="00B050"/>
                </a:solidFill>
              </a:rPr>
              <a:t>Es </a:t>
            </a:r>
            <a:r>
              <a:rPr lang="cs-CZ" sz="2800" b="1" dirty="0" err="1" smtClean="0">
                <a:solidFill>
                  <a:srgbClr val="00B050"/>
                </a:solidFill>
              </a:rPr>
              <a:t>ist</a:t>
            </a:r>
            <a:r>
              <a:rPr lang="cs-CZ" sz="2800" b="1" dirty="0" smtClean="0">
                <a:solidFill>
                  <a:srgbClr val="00B050"/>
                </a:solidFill>
              </a:rPr>
              <a:t> </a:t>
            </a:r>
            <a:r>
              <a:rPr lang="cs-CZ" sz="2800" b="1" dirty="0" err="1" smtClean="0">
                <a:solidFill>
                  <a:srgbClr val="00B050"/>
                </a:solidFill>
              </a:rPr>
              <a:t>sehr</a:t>
            </a:r>
            <a:r>
              <a:rPr lang="cs-CZ" sz="2800" b="1" dirty="0" smtClean="0">
                <a:solidFill>
                  <a:srgbClr val="00B050"/>
                </a:solidFill>
              </a:rPr>
              <a:t> </a:t>
            </a:r>
            <a:r>
              <a:rPr lang="cs-CZ" sz="2800" b="1" dirty="0" err="1" smtClean="0">
                <a:solidFill>
                  <a:srgbClr val="00B050"/>
                </a:solidFill>
              </a:rPr>
              <a:t>kalt</a:t>
            </a:r>
            <a:r>
              <a:rPr lang="cs-CZ" sz="2800" b="1" dirty="0" smtClean="0">
                <a:solidFill>
                  <a:srgbClr val="00B050"/>
                </a:solidFill>
              </a:rPr>
              <a:t>. Es </a:t>
            </a:r>
            <a:r>
              <a:rPr lang="cs-CZ" sz="2800" b="1" dirty="0" err="1" smtClean="0">
                <a:solidFill>
                  <a:srgbClr val="00B050"/>
                </a:solidFill>
              </a:rPr>
              <a:t>schneit</a:t>
            </a:r>
            <a:r>
              <a:rPr lang="cs-CZ" sz="2800" b="1" dirty="0" smtClean="0">
                <a:solidFill>
                  <a:srgbClr val="00B050"/>
                </a:solidFill>
              </a:rPr>
              <a:t> </a:t>
            </a:r>
            <a:r>
              <a:rPr lang="cs-CZ" sz="2800" b="1" dirty="0" err="1" smtClean="0">
                <a:solidFill>
                  <a:srgbClr val="00B050"/>
                </a:solidFill>
              </a:rPr>
              <a:t>und</a:t>
            </a:r>
            <a:r>
              <a:rPr lang="cs-CZ" sz="2800" b="1" dirty="0" smtClean="0">
                <a:solidFill>
                  <a:srgbClr val="00B050"/>
                </a:solidFill>
              </a:rPr>
              <a:t> es </a:t>
            </a:r>
            <a:r>
              <a:rPr lang="cs-CZ" sz="2800" b="1" dirty="0" err="1" smtClean="0">
                <a:solidFill>
                  <a:srgbClr val="00B050"/>
                </a:solidFill>
              </a:rPr>
              <a:t>friert</a:t>
            </a:r>
            <a:r>
              <a:rPr lang="cs-CZ" sz="2800" b="1" dirty="0" smtClean="0">
                <a:solidFill>
                  <a:srgbClr val="00B050"/>
                </a:solidFill>
              </a:rPr>
              <a:t>.</a:t>
            </a:r>
          </a:p>
          <a:p>
            <a:pPr algn="ctr">
              <a:spcAft>
                <a:spcPts val="600"/>
              </a:spcAft>
            </a:pPr>
            <a:r>
              <a:rPr lang="cs-CZ" sz="2800" b="1" dirty="0" smtClean="0">
                <a:solidFill>
                  <a:srgbClr val="FF0000"/>
                </a:solidFill>
              </a:rPr>
              <a:t>Es </a:t>
            </a:r>
            <a:r>
              <a:rPr lang="cs-CZ" sz="2800" b="1" dirty="0" err="1" smtClean="0">
                <a:solidFill>
                  <a:srgbClr val="FF0000"/>
                </a:solidFill>
              </a:rPr>
              <a:t>wird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wärmer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und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die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Tage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werden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länger</a:t>
            </a:r>
            <a:r>
              <a:rPr lang="cs-CZ" sz="2800" b="1" dirty="0" smtClean="0">
                <a:solidFill>
                  <a:srgbClr val="FF0000"/>
                </a:solidFill>
              </a:rPr>
              <a:t>.</a:t>
            </a:r>
          </a:p>
          <a:p>
            <a:pPr algn="ctr">
              <a:spcAft>
                <a:spcPts val="600"/>
              </a:spcAft>
            </a:pP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Es </a:t>
            </a:r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</a:rPr>
              <a:t>ist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</a:rPr>
              <a:t>sehr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</a:rPr>
              <a:t>oft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</a:rPr>
              <a:t>windig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</a:rPr>
              <a:t>und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</a:rPr>
              <a:t>die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</a:rPr>
              <a:t>Blätter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</a:rPr>
              <a:t>fallen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 ab.</a:t>
            </a:r>
          </a:p>
          <a:p>
            <a:pPr algn="ctr">
              <a:spcAft>
                <a:spcPts val="600"/>
              </a:spcAft>
            </a:pPr>
            <a:r>
              <a:rPr lang="cs-CZ" sz="2800" b="1" dirty="0" smtClean="0">
                <a:solidFill>
                  <a:srgbClr val="FFC000"/>
                </a:solidFill>
              </a:rPr>
              <a:t>Die </a:t>
            </a:r>
            <a:r>
              <a:rPr lang="cs-CZ" sz="2800" b="1" dirty="0" err="1" smtClean="0">
                <a:solidFill>
                  <a:srgbClr val="FFC000"/>
                </a:solidFill>
              </a:rPr>
              <a:t>ersten</a:t>
            </a:r>
            <a:r>
              <a:rPr lang="cs-CZ" sz="2800" b="1" dirty="0" smtClean="0">
                <a:solidFill>
                  <a:srgbClr val="FFC000"/>
                </a:solidFill>
              </a:rPr>
              <a:t> </a:t>
            </a:r>
            <a:r>
              <a:rPr lang="cs-CZ" sz="2800" b="1" dirty="0" err="1" smtClean="0">
                <a:solidFill>
                  <a:srgbClr val="FFC000"/>
                </a:solidFill>
              </a:rPr>
              <a:t>Blumen</a:t>
            </a:r>
            <a:r>
              <a:rPr lang="cs-CZ" sz="2800" b="1" dirty="0" smtClean="0">
                <a:solidFill>
                  <a:srgbClr val="FFC000"/>
                </a:solidFill>
              </a:rPr>
              <a:t> </a:t>
            </a:r>
            <a:r>
              <a:rPr lang="cs-CZ" sz="2800" b="1" dirty="0" err="1" smtClean="0">
                <a:solidFill>
                  <a:srgbClr val="FFC000"/>
                </a:solidFill>
              </a:rPr>
              <a:t>blühen</a:t>
            </a:r>
            <a:r>
              <a:rPr lang="cs-CZ" sz="2800" b="1" dirty="0" smtClean="0">
                <a:solidFill>
                  <a:srgbClr val="FFC000"/>
                </a:solidFill>
              </a:rPr>
              <a:t>. Es </a:t>
            </a:r>
            <a:r>
              <a:rPr lang="cs-CZ" sz="2800" b="1" dirty="0" err="1" smtClean="0">
                <a:solidFill>
                  <a:srgbClr val="FFC000"/>
                </a:solidFill>
              </a:rPr>
              <a:t>ist</a:t>
            </a:r>
            <a:r>
              <a:rPr lang="cs-CZ" sz="2800" b="1" dirty="0" smtClean="0">
                <a:solidFill>
                  <a:srgbClr val="FFC000"/>
                </a:solidFill>
              </a:rPr>
              <a:t> </a:t>
            </a:r>
            <a:r>
              <a:rPr lang="cs-CZ" sz="2800" b="1" dirty="0" err="1" smtClean="0">
                <a:solidFill>
                  <a:srgbClr val="FFC000"/>
                </a:solidFill>
              </a:rPr>
              <a:t>schon</a:t>
            </a:r>
            <a:r>
              <a:rPr lang="cs-CZ" sz="2800" b="1" dirty="0" smtClean="0">
                <a:solidFill>
                  <a:srgbClr val="FFC000"/>
                </a:solidFill>
              </a:rPr>
              <a:t> </a:t>
            </a:r>
            <a:r>
              <a:rPr lang="cs-CZ" sz="2800" b="1" dirty="0" err="1" smtClean="0">
                <a:solidFill>
                  <a:srgbClr val="FFC000"/>
                </a:solidFill>
              </a:rPr>
              <a:t>früh</a:t>
            </a:r>
            <a:r>
              <a:rPr lang="cs-CZ" sz="2800" b="1" dirty="0" smtClean="0">
                <a:solidFill>
                  <a:srgbClr val="FFC000"/>
                </a:solidFill>
              </a:rPr>
              <a:t> </a:t>
            </a:r>
            <a:r>
              <a:rPr lang="cs-CZ" sz="2800" b="1" dirty="0" err="1" smtClean="0">
                <a:solidFill>
                  <a:srgbClr val="FFC000"/>
                </a:solidFill>
              </a:rPr>
              <a:t>dunkel</a:t>
            </a:r>
            <a:r>
              <a:rPr lang="cs-CZ" sz="2800" b="1" dirty="0" smtClean="0">
                <a:solidFill>
                  <a:srgbClr val="FFC000"/>
                </a:solidFill>
              </a:rPr>
              <a:t>.</a:t>
            </a:r>
          </a:p>
          <a:p>
            <a:pPr algn="ctr">
              <a:spcAft>
                <a:spcPts val="600"/>
              </a:spcAft>
            </a:pPr>
            <a:r>
              <a:rPr lang="cs-CZ" sz="2800" b="1" dirty="0" smtClean="0">
                <a:solidFill>
                  <a:schemeClr val="bg2">
                    <a:lumMod val="10000"/>
                  </a:schemeClr>
                </a:solidFill>
              </a:rPr>
              <a:t>Es </a:t>
            </a:r>
            <a:r>
              <a:rPr lang="cs-CZ" sz="2800" b="1" dirty="0" err="1" smtClean="0">
                <a:solidFill>
                  <a:schemeClr val="bg2">
                    <a:lumMod val="10000"/>
                  </a:schemeClr>
                </a:solidFill>
              </a:rPr>
              <a:t>ist</a:t>
            </a:r>
            <a:r>
              <a:rPr lang="cs-CZ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bg2">
                    <a:lumMod val="10000"/>
                  </a:schemeClr>
                </a:solidFill>
              </a:rPr>
              <a:t>typisch</a:t>
            </a:r>
            <a:r>
              <a:rPr lang="cs-CZ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bg2">
                    <a:lumMod val="10000"/>
                  </a:schemeClr>
                </a:solidFill>
              </a:rPr>
              <a:t>Nebel</a:t>
            </a:r>
            <a:r>
              <a:rPr lang="cs-CZ" sz="2800" b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cs-CZ" sz="2800" b="1" dirty="0" err="1" smtClean="0">
                <a:solidFill>
                  <a:schemeClr val="bg2">
                    <a:lumMod val="10000"/>
                  </a:schemeClr>
                </a:solidFill>
              </a:rPr>
              <a:t>Regen</a:t>
            </a:r>
            <a:r>
              <a:rPr lang="cs-CZ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bg2">
                    <a:lumMod val="10000"/>
                  </a:schemeClr>
                </a:solidFill>
              </a:rPr>
              <a:t>und</a:t>
            </a:r>
            <a:r>
              <a:rPr lang="cs-CZ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bg2">
                    <a:lumMod val="10000"/>
                  </a:schemeClr>
                </a:solidFill>
              </a:rPr>
              <a:t>Sturm</a:t>
            </a:r>
            <a:r>
              <a:rPr lang="cs-CZ" sz="28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cs-CZ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107504" y="1484784"/>
            <a:ext cx="2304256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der </a:t>
            </a:r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Frühling</a:t>
            </a:r>
            <a:endParaRPr lang="cs-CZ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55776" y="1484784"/>
            <a:ext cx="2088232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rgbClr val="00B0F0"/>
                </a:solidFill>
              </a:rPr>
              <a:t>der Sommer</a:t>
            </a:r>
            <a:endParaRPr lang="cs-CZ" sz="2800" dirty="0">
              <a:solidFill>
                <a:srgbClr val="00B0F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788024" y="1484784"/>
            <a:ext cx="1944216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rgbClr val="FF0066"/>
                </a:solidFill>
              </a:rPr>
              <a:t>der </a:t>
            </a:r>
            <a:r>
              <a:rPr lang="cs-CZ" sz="2800" dirty="0" err="1" smtClean="0">
                <a:solidFill>
                  <a:srgbClr val="FF0066"/>
                </a:solidFill>
              </a:rPr>
              <a:t>Herbst</a:t>
            </a:r>
            <a:endParaRPr lang="cs-CZ" sz="2800" dirty="0">
              <a:solidFill>
                <a:srgbClr val="FF0066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876256" y="1484784"/>
            <a:ext cx="2051720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rgbClr val="00B050"/>
                </a:solidFill>
              </a:rPr>
              <a:t>der Winter</a:t>
            </a:r>
            <a:endParaRPr lang="cs-CZ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cap="all" dirty="0" smtClean="0">
                <a:solidFill>
                  <a:srgbClr val="7030A0"/>
                </a:solidFill>
              </a:rPr>
              <a:t>WAS IST DAS?</a:t>
            </a:r>
          </a:p>
        </p:txBody>
      </p:sp>
      <p:pic>
        <p:nvPicPr>
          <p:cNvPr id="6146" name="Picture 2" descr="C:\Users\Jechova\AppData\Local\Microsoft\Windows\Temporary Internet Files\Content.IE5\94Q7K3JI\MC90044149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314" y="-99392"/>
            <a:ext cx="1828571" cy="182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echova\AppData\Local\Microsoft\Windows\Temporary Internet Files\Content.IE5\94Q7K3JI\MC90044149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1828571" cy="182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echova\AppData\Local\Microsoft\Windows\Temporary Internet Files\Content.IE5\O07Z9WPO\MC90043258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28571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echova\AppData\Local\Microsoft\Windows\Temporary Internet Files\Content.IE5\9RXIUNQD\MM900046574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55" y="1811307"/>
            <a:ext cx="1944216" cy="148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echova\AppData\Local\Microsoft\Windows\Temporary Internet Files\Content.IE5\F4DZTQ4Z\MC90003019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88" y="1587084"/>
            <a:ext cx="1512168" cy="18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echova\AppData\Local\Microsoft\Windows\Temporary Internet Files\Content.IE5\I7UWRE7K\MC90028296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42059"/>
            <a:ext cx="1737360" cy="18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echova\AppData\Local\Microsoft\Windows\Temporary Internet Files\Content.IE5\004Y94IT\MC90025010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19" y="4086444"/>
            <a:ext cx="1390130" cy="188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echova\AppData\Local\Microsoft\Windows\Temporary Internet Files\Content.IE5\2WD72609\MC900441735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204" y="4239513"/>
            <a:ext cx="1687316" cy="16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Jechova\AppData\Local\Microsoft\Windows\Temporary Internet Files\Content.IE5\SPAA2J0A\MC900441809[2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88" y="4444336"/>
            <a:ext cx="2116824" cy="21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Jechova\AppData\Local\Microsoft\Windows\Temporary Internet Files\Content.IE5\94Q7K3JI\MC900432587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2" y="4239513"/>
            <a:ext cx="1654276" cy="165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Jechova\AppData\Local\Microsoft\Windows\Temporary Internet Files\Content.IE5\89H2E1PT\MC900413624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69353"/>
            <a:ext cx="1522205" cy="22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Jechova\AppData\Local\Microsoft\Windows\Temporary Internet Files\Content.IE5\O07Z9WPO\MC900078727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503" y="3298060"/>
            <a:ext cx="1828199" cy="126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82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chova\AppData\Local\Microsoft\Windows\Temporary Internet Files\Content.IE5\EML1AHVC\MP90044903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66"/>
                </a:solidFill>
              </a:rPr>
              <a:t>WIE IST DAS WETTER IM FRÜHLING?</a:t>
            </a:r>
            <a:endParaRPr lang="cs-CZ" b="1" dirty="0">
              <a:solidFill>
                <a:srgbClr val="FF0066"/>
              </a:solidFill>
            </a:endParaRPr>
          </a:p>
        </p:txBody>
      </p:sp>
      <p:pic>
        <p:nvPicPr>
          <p:cNvPr id="3075" name="Picture 3" descr="C:\Users\Jechova\AppData\Local\Microsoft\Windows\Temporary Internet Files\Content.IE5\89H2E1PT\MC90030549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21" y="825402"/>
            <a:ext cx="93029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echova\AppData\Local\Microsoft\Windows\Temporary Internet Files\Content.IE5\EML1AHVC\MP90044847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87894"/>
            <a:ext cx="3275856" cy="21839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Jechova\AppData\Local\Microsoft\Windows\Temporary Internet Files\Content.IE5\9RXIUNQD\MC90041362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164" y="1844823"/>
            <a:ext cx="1529136" cy="229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Jechova\AppData\Local\Microsoft\Windows\Temporary Internet Files\Content.IE5\O07Z9WPO\MC90003019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483" y="1231422"/>
            <a:ext cx="2391033" cy="291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echova\AppData\Local\Microsoft\Windows\Temporary Internet Files\Content.IE5\9RXIUNQD\MC900432587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43" y="4362526"/>
            <a:ext cx="2309272" cy="230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echova\AppData\Local\Microsoft\Windows\Temporary Internet Files\Content.IE5\9RXIUNQD\MC90030441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6" y="3187389"/>
            <a:ext cx="1737578" cy="191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áček 2"/>
          <p:cNvSpPr/>
          <p:nvPr/>
        </p:nvSpPr>
        <p:spPr>
          <a:xfrm>
            <a:off x="357376" y="1462374"/>
            <a:ext cx="2939003" cy="1368152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0070C0"/>
                </a:solidFill>
              </a:rPr>
              <a:t>Bilde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die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Sätze</a:t>
            </a:r>
            <a:r>
              <a:rPr lang="cs-CZ" sz="3200" dirty="0" smtClean="0">
                <a:solidFill>
                  <a:srgbClr val="0070C0"/>
                </a:solidFill>
              </a:rPr>
              <a:t>!</a:t>
            </a:r>
            <a:endParaRPr lang="cs-CZ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Jechova\AppData\Local\Microsoft\Windows\Temporary Internet Files\Content.IE5\94Q7K3JI\MP900449038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66"/>
                </a:solidFill>
              </a:rPr>
              <a:t>WIE IST DAS WETTER IM SOMMER?</a:t>
            </a:r>
            <a:endParaRPr lang="cs-CZ" b="1" dirty="0">
              <a:solidFill>
                <a:srgbClr val="FF0066"/>
              </a:solidFill>
            </a:endParaRPr>
          </a:p>
        </p:txBody>
      </p:sp>
      <p:pic>
        <p:nvPicPr>
          <p:cNvPr id="3082" name="Picture 10" descr="C:\Users\Jechova\AppData\Local\Microsoft\Windows\Temporary Internet Files\Content.IE5\94Q7K3JI\MC900440406[2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70096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Jechova\AppData\Local\Microsoft\Windows\Temporary Internet Files\Content.IE5\89H2E1PT\MC90043474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41" y="2286143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Jechova\AppData\Local\Microsoft\Windows\Temporary Internet Files\Content.IE5\K3CCHJF5\MC900440407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4999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Jechova\AppData\Local\Microsoft\Windows\Temporary Internet Files\Content.IE5\9RXIUNQD\MC90041362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28800"/>
            <a:ext cx="1529136" cy="229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echova\AppData\Local\Microsoft\Windows\Temporary Internet Files\Content.IE5\K3CCHJF5\MC90023218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84853"/>
            <a:ext cx="2398634" cy="22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láček 8"/>
          <p:cNvSpPr/>
          <p:nvPr/>
        </p:nvSpPr>
        <p:spPr>
          <a:xfrm>
            <a:off x="1474912" y="1337277"/>
            <a:ext cx="2939003" cy="1368152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0070C0"/>
                </a:solidFill>
              </a:rPr>
              <a:t>Bilde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die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Sätze</a:t>
            </a:r>
            <a:r>
              <a:rPr lang="cs-CZ" sz="3200" dirty="0" smtClean="0">
                <a:solidFill>
                  <a:srgbClr val="0070C0"/>
                </a:solidFill>
              </a:rPr>
              <a:t>!</a:t>
            </a:r>
            <a:endParaRPr lang="cs-CZ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219474"/>
              </p:ext>
            </p:extLst>
          </p:nvPr>
        </p:nvGraphicFramePr>
        <p:xfrm>
          <a:off x="467544" y="2373961"/>
          <a:ext cx="8208912" cy="321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Kateřina Jechová,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Ph.D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Cizí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Německý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9.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Konverzační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témata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Das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Wetter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und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die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Natur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VY_32_INOVACE_32.13.JEC.NJ.9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344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05.</a:t>
                      </a:r>
                      <a:r>
                        <a:rPr lang="cs-CZ" sz="1600" i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03.</a:t>
                      </a: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2014</a:t>
                      </a:r>
                      <a:endParaRPr lang="cs-CZ" sz="1600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3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Jechova\AppData\Local\Microsoft\Windows\Temporary Internet Files\Content.IE5\SPAA2J0A\MP900448276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40" y="0"/>
            <a:ext cx="97306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66"/>
                </a:solidFill>
              </a:rPr>
              <a:t>WIE IST DAS WETTER IM HERBST?</a:t>
            </a:r>
            <a:endParaRPr lang="cs-CZ" b="1" dirty="0">
              <a:solidFill>
                <a:srgbClr val="FF0066"/>
              </a:solidFill>
            </a:endParaRPr>
          </a:p>
        </p:txBody>
      </p:sp>
      <p:pic>
        <p:nvPicPr>
          <p:cNvPr id="5122" name="Picture 2" descr="C:\Users\Jechova\AppData\Local\Microsoft\Windows\Temporary Internet Files\Content.IE5\O07Z9WPO\MC90040599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32656"/>
            <a:ext cx="1841500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Jechova\AppData\Local\Microsoft\Windows\Temporary Internet Files\Content.IE5\F4DZTQ4Z\MM900354676[2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60" y="2996952"/>
            <a:ext cx="2232248" cy="290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Jechova\AppData\Local\Microsoft\Windows\Temporary Internet Files\Content.IE5\I7UWRE7K\MC900440407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47" y="1772816"/>
            <a:ext cx="2896197" cy="289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Jechova\AppData\Local\Microsoft\Windows\Temporary Internet Files\Content.IE5\2WD72609\MC900432587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99" y="1250231"/>
            <a:ext cx="3060831" cy="306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Jechova\AppData\Local\Microsoft\Windows\Temporary Internet Files\Content.IE5\9RXIUNQD\MC90041362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1048"/>
            <a:ext cx="1529136" cy="229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Jechova\AppData\Local\Microsoft\Windows\Temporary Internet Files\Content.IE5\NXQE1PS2\MC900250101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415" y="4042821"/>
            <a:ext cx="1984218" cy="269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láček 9"/>
          <p:cNvSpPr/>
          <p:nvPr/>
        </p:nvSpPr>
        <p:spPr>
          <a:xfrm>
            <a:off x="357376" y="1462374"/>
            <a:ext cx="2939003" cy="1368152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0070C0"/>
                </a:solidFill>
              </a:rPr>
              <a:t>Bilde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die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Sätze</a:t>
            </a:r>
            <a:r>
              <a:rPr lang="cs-CZ" sz="3200" dirty="0" smtClean="0">
                <a:solidFill>
                  <a:srgbClr val="0070C0"/>
                </a:solidFill>
              </a:rPr>
              <a:t>!</a:t>
            </a:r>
            <a:endParaRPr lang="cs-CZ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echova\AppData\Local\Microsoft\Windows\Temporary Internet Files\Content.IE5\O07Z9WPO\MP9004483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8" y="0"/>
            <a:ext cx="9144000" cy="70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432" y="26064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66"/>
                </a:solidFill>
              </a:rPr>
              <a:t>WIE IST DAS WETTER IM WINTER?</a:t>
            </a:r>
            <a:endParaRPr lang="cs-CZ" b="1" dirty="0">
              <a:solidFill>
                <a:srgbClr val="FF0066"/>
              </a:solidFill>
            </a:endParaRPr>
          </a:p>
        </p:txBody>
      </p:sp>
      <p:pic>
        <p:nvPicPr>
          <p:cNvPr id="7170" name="Picture 2" descr="C:\Users\Jechova\AppData\Local\Microsoft\Windows\Temporary Internet Files\Content.IE5\89H2E1PT\MC900250876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86" y="4800649"/>
            <a:ext cx="2448962" cy="15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echova\AppData\Local\Microsoft\Windows\Temporary Internet Files\Content.IE5\EML1AHVC\MC90018316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38" y="2972737"/>
            <a:ext cx="1940219" cy="176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Jechova\AppData\Local\Microsoft\Windows\Temporary Internet Files\Content.IE5\K3CCHJF5\MC90023261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202" y="4586409"/>
            <a:ext cx="2042059" cy="179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Jechova\AppData\Local\Microsoft\Windows\Temporary Internet Files\Content.IE5\9RXIUNQD\MC90041362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36789"/>
            <a:ext cx="1529136" cy="229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Jechova\AppData\Local\Microsoft\Windows\Temporary Internet Files\Content.IE5\9RXIUNQD\MC90023793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24" y="2146450"/>
            <a:ext cx="1968200" cy="16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láček 9"/>
          <p:cNvSpPr/>
          <p:nvPr/>
        </p:nvSpPr>
        <p:spPr>
          <a:xfrm>
            <a:off x="357376" y="1462374"/>
            <a:ext cx="2939003" cy="1368152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0070C0"/>
                </a:solidFill>
              </a:rPr>
              <a:t>Bilde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die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Sätze</a:t>
            </a:r>
            <a:r>
              <a:rPr lang="cs-CZ" sz="3200" dirty="0" smtClean="0">
                <a:solidFill>
                  <a:srgbClr val="0070C0"/>
                </a:solidFill>
              </a:rPr>
              <a:t>!</a:t>
            </a:r>
            <a:endParaRPr lang="cs-CZ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9946"/>
            <a:ext cx="9154244" cy="751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ový popisek 3"/>
          <p:cNvSpPr/>
          <p:nvPr/>
        </p:nvSpPr>
        <p:spPr>
          <a:xfrm>
            <a:off x="1835696" y="1124744"/>
            <a:ext cx="6408712" cy="1800200"/>
          </a:xfrm>
          <a:prstGeom prst="wedgeRectCallout">
            <a:avLst>
              <a:gd name="adj1" fmla="val -44217"/>
              <a:gd name="adj2" fmla="val 6743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err="1" smtClean="0">
                <a:solidFill>
                  <a:srgbClr val="FF0066"/>
                </a:solidFill>
              </a:rPr>
              <a:t>Wie</a:t>
            </a:r>
            <a:r>
              <a:rPr lang="cs-CZ" sz="3600" b="1" dirty="0" smtClean="0">
                <a:solidFill>
                  <a:srgbClr val="FF0066"/>
                </a:solidFill>
              </a:rPr>
              <a:t> </a:t>
            </a:r>
            <a:r>
              <a:rPr lang="cs-CZ" sz="3600" b="1" dirty="0" err="1" smtClean="0">
                <a:solidFill>
                  <a:srgbClr val="FF0066"/>
                </a:solidFill>
              </a:rPr>
              <a:t>ist</a:t>
            </a:r>
            <a:r>
              <a:rPr lang="cs-CZ" sz="3600" b="1" dirty="0" smtClean="0">
                <a:solidFill>
                  <a:srgbClr val="FF0066"/>
                </a:solidFill>
              </a:rPr>
              <a:t> </a:t>
            </a:r>
            <a:r>
              <a:rPr lang="cs-CZ" sz="3600" b="1" dirty="0" err="1" smtClean="0">
                <a:solidFill>
                  <a:srgbClr val="FF0066"/>
                </a:solidFill>
              </a:rPr>
              <a:t>das</a:t>
            </a:r>
            <a:r>
              <a:rPr lang="cs-CZ" sz="3600" b="1" dirty="0" smtClean="0">
                <a:solidFill>
                  <a:srgbClr val="FF0066"/>
                </a:solidFill>
              </a:rPr>
              <a:t> </a:t>
            </a:r>
            <a:r>
              <a:rPr lang="cs-CZ" sz="3600" b="1" dirty="0" err="1" smtClean="0">
                <a:solidFill>
                  <a:srgbClr val="FF0066"/>
                </a:solidFill>
              </a:rPr>
              <a:t>Wetter</a:t>
            </a:r>
            <a:r>
              <a:rPr lang="cs-CZ" sz="3600" b="1" dirty="0" smtClean="0">
                <a:solidFill>
                  <a:srgbClr val="FF0066"/>
                </a:solidFill>
              </a:rPr>
              <a:t> </a:t>
            </a:r>
            <a:r>
              <a:rPr lang="cs-CZ" sz="3600" b="1" dirty="0" err="1" smtClean="0">
                <a:solidFill>
                  <a:srgbClr val="FF0066"/>
                </a:solidFill>
              </a:rPr>
              <a:t>heute</a:t>
            </a:r>
            <a:r>
              <a:rPr lang="cs-CZ" sz="3600" b="1" dirty="0" smtClean="0">
                <a:solidFill>
                  <a:srgbClr val="FF0066"/>
                </a:solidFill>
              </a:rPr>
              <a:t>?</a:t>
            </a:r>
            <a:endParaRPr lang="cs-CZ" sz="36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5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7693" y="2204864"/>
            <a:ext cx="813690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O., ZBRANKOVÁ, M.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Deutsch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mit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Max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Němčina – učebnice pro základní školy a víceletá gymnázia. Plzeň : Nakladatelství Fraus,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2007.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ISBN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978-80-7238-594-2. s. 59-62.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O., </a:t>
            </a:r>
            <a:r>
              <a:rPr lang="cs-CZ" sz="1600" i="1" cap="al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zbranková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M. Pracovní sešit pro základní školy        a víceletá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gymnázia.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Deutsch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mit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Max 2. díl – pracovní sešit s přílohou - přehled učiva. Plzeň : Nakladatelství Fraus, 2007.   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ISBN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978-80-7238-596-6. s. 63-64.</a:t>
            </a: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35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Jechova\AppData\Local\Microsoft\Windows\Temporary Internet Files\Content.IE5\O07Z9WPO\MM900189253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4" y="188640"/>
            <a:ext cx="8691463" cy="580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4869160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DAS WETTER UND DIE NATUR</a:t>
            </a:r>
            <a:endParaRPr lang="cs-CZ" b="1" dirty="0">
              <a:solidFill>
                <a:srgbClr val="FF0066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EML1AHVC\MC90043159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89H2E1PT\MC90037109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212" y="3717032"/>
            <a:ext cx="1842516" cy="18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echova\AppData\Local\Microsoft\Windows\Temporary Internet Files\Content.IE5\NXQE1PS2\MC90043258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1714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echova\AppData\Local\Microsoft\Windows\Temporary Internet Files\Content.IE5\94Q7K3JI\MC90043259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52" y="-82471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Jechova\AppData\Local\Microsoft\Windows\Temporary Internet Files\Content.IE5\2WD72609\MC90023217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756" y="24694"/>
            <a:ext cx="2021941" cy="201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Jechova\AppData\Local\Microsoft\Windows\Temporary Internet Files\Content.IE5\SPAA2J0A\MC900440406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63" y="156971"/>
            <a:ext cx="1659632" cy="16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7" descr="C:\Users\Jechova\AppData\Local\Microsoft\Windows\Temporary Internet Files\Content.IE5\89H2E1PT\MC90044030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741744" y="458854"/>
            <a:ext cx="8136904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FF0066"/>
                </a:solidFill>
              </a:rPr>
              <a:t>Wie</a:t>
            </a:r>
            <a:r>
              <a:rPr lang="cs-CZ" sz="4000" b="1" dirty="0" smtClean="0">
                <a:solidFill>
                  <a:srgbClr val="FF0066"/>
                </a:solidFill>
              </a:rPr>
              <a:t> </a:t>
            </a:r>
            <a:r>
              <a:rPr lang="cs-CZ" sz="4000" b="1" dirty="0" err="1" smtClean="0">
                <a:solidFill>
                  <a:srgbClr val="FF0066"/>
                </a:solidFill>
              </a:rPr>
              <a:t>ist</a:t>
            </a:r>
            <a:r>
              <a:rPr lang="cs-CZ" sz="4000" b="1" dirty="0" smtClean="0">
                <a:solidFill>
                  <a:srgbClr val="FF0066"/>
                </a:solidFill>
              </a:rPr>
              <a:t> </a:t>
            </a:r>
            <a:r>
              <a:rPr lang="cs-CZ" sz="4000" b="1" dirty="0" err="1" smtClean="0">
                <a:solidFill>
                  <a:srgbClr val="FF0066"/>
                </a:solidFill>
              </a:rPr>
              <a:t>das</a:t>
            </a:r>
            <a:r>
              <a:rPr lang="cs-CZ" sz="4000" b="1" dirty="0" smtClean="0">
                <a:solidFill>
                  <a:srgbClr val="FF0066"/>
                </a:solidFill>
              </a:rPr>
              <a:t> </a:t>
            </a:r>
            <a:r>
              <a:rPr lang="cs-CZ" sz="4000" b="1" dirty="0" err="1" smtClean="0">
                <a:solidFill>
                  <a:srgbClr val="FF0066"/>
                </a:solidFill>
              </a:rPr>
              <a:t>Wetter</a:t>
            </a:r>
            <a:r>
              <a:rPr lang="cs-CZ" sz="4000" b="1" dirty="0" smtClean="0">
                <a:solidFill>
                  <a:srgbClr val="FF0066"/>
                </a:solidFill>
              </a:rPr>
              <a:t>?</a:t>
            </a:r>
          </a:p>
          <a:p>
            <a:pPr algn="ctr"/>
            <a:r>
              <a:rPr lang="cs-CZ" sz="4000" b="1" dirty="0" smtClean="0">
                <a:solidFill>
                  <a:srgbClr val="FF0066"/>
                </a:solidFill>
              </a:rPr>
              <a:t>Jaké je počasí?</a:t>
            </a:r>
            <a:endParaRPr lang="cs-CZ" sz="4000" b="1" dirty="0">
              <a:solidFill>
                <a:srgbClr val="FF0066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35725" y="1916832"/>
            <a:ext cx="8136904" cy="11521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chemeClr val="accent6">
                    <a:lumMod val="75000"/>
                  </a:schemeClr>
                </a:solidFill>
              </a:rPr>
              <a:t>Das</a:t>
            </a:r>
            <a:r>
              <a:rPr lang="cs-CZ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4000" b="1" dirty="0" err="1" smtClean="0">
                <a:solidFill>
                  <a:schemeClr val="accent6">
                    <a:lumMod val="75000"/>
                  </a:schemeClr>
                </a:solidFill>
              </a:rPr>
              <a:t>Wetter</a:t>
            </a:r>
            <a:r>
              <a:rPr lang="cs-CZ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4000" b="1" dirty="0" err="1" smtClean="0">
                <a:solidFill>
                  <a:schemeClr val="accent6">
                    <a:lumMod val="75000"/>
                  </a:schemeClr>
                </a:solidFill>
              </a:rPr>
              <a:t>ist</a:t>
            </a:r>
            <a:r>
              <a:rPr lang="cs-CZ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4000" b="1" dirty="0" err="1" smtClean="0">
                <a:solidFill>
                  <a:schemeClr val="accent6">
                    <a:lumMod val="75000"/>
                  </a:schemeClr>
                </a:solidFill>
              </a:rPr>
              <a:t>schön</a:t>
            </a:r>
            <a:r>
              <a:rPr lang="cs-CZ" sz="4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cs-CZ" sz="4000" b="1" dirty="0" smtClean="0">
                <a:solidFill>
                  <a:schemeClr val="accent6">
                    <a:lumMod val="75000"/>
                  </a:schemeClr>
                </a:solidFill>
              </a:rPr>
              <a:t>Počasí je pěkné.</a:t>
            </a:r>
            <a:endParaRPr lang="cs-CZ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741744" y="3446150"/>
            <a:ext cx="8136904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7030A0"/>
                </a:solidFill>
              </a:rPr>
              <a:t>Das</a:t>
            </a:r>
            <a:r>
              <a:rPr lang="cs-CZ" sz="4000" b="1" dirty="0" smtClean="0">
                <a:solidFill>
                  <a:srgbClr val="7030A0"/>
                </a:solidFill>
              </a:rPr>
              <a:t> </a:t>
            </a:r>
            <a:r>
              <a:rPr lang="cs-CZ" sz="4000" b="1" dirty="0" err="1" smtClean="0">
                <a:solidFill>
                  <a:srgbClr val="7030A0"/>
                </a:solidFill>
              </a:rPr>
              <a:t>Wetter</a:t>
            </a:r>
            <a:r>
              <a:rPr lang="cs-CZ" sz="4000" b="1" dirty="0" smtClean="0">
                <a:solidFill>
                  <a:srgbClr val="7030A0"/>
                </a:solidFill>
              </a:rPr>
              <a:t> </a:t>
            </a:r>
            <a:r>
              <a:rPr lang="cs-CZ" sz="4000" b="1" dirty="0" err="1" smtClean="0">
                <a:solidFill>
                  <a:srgbClr val="7030A0"/>
                </a:solidFill>
              </a:rPr>
              <a:t>ist</a:t>
            </a:r>
            <a:r>
              <a:rPr lang="cs-CZ" sz="4000" b="1" dirty="0" smtClean="0">
                <a:solidFill>
                  <a:srgbClr val="7030A0"/>
                </a:solidFill>
              </a:rPr>
              <a:t> </a:t>
            </a:r>
            <a:r>
              <a:rPr lang="cs-CZ" sz="4000" b="1" dirty="0" err="1" smtClean="0">
                <a:solidFill>
                  <a:srgbClr val="7030A0"/>
                </a:solidFill>
              </a:rPr>
              <a:t>nicht</a:t>
            </a:r>
            <a:r>
              <a:rPr lang="cs-CZ" sz="4000" b="1" dirty="0" smtClean="0">
                <a:solidFill>
                  <a:srgbClr val="7030A0"/>
                </a:solidFill>
              </a:rPr>
              <a:t> </a:t>
            </a:r>
            <a:r>
              <a:rPr lang="cs-CZ" sz="4000" b="1" dirty="0" err="1" smtClean="0">
                <a:solidFill>
                  <a:srgbClr val="7030A0"/>
                </a:solidFill>
              </a:rPr>
              <a:t>schön</a:t>
            </a:r>
            <a:r>
              <a:rPr lang="cs-CZ" sz="4000" b="1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cs-CZ" sz="4000" b="1" dirty="0" smtClean="0">
                <a:solidFill>
                  <a:srgbClr val="7030A0"/>
                </a:solidFill>
              </a:rPr>
              <a:t>Počasí není pěkné.</a:t>
            </a:r>
            <a:endParaRPr lang="cs-CZ" sz="4000" b="1" dirty="0">
              <a:solidFill>
                <a:srgbClr val="7030A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894144" y="5085184"/>
            <a:ext cx="8136904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chemeClr val="accent3">
                    <a:lumMod val="50000"/>
                  </a:schemeClr>
                </a:solidFill>
              </a:rPr>
              <a:t>Das</a:t>
            </a:r>
            <a:r>
              <a:rPr lang="cs-CZ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4000" b="1" dirty="0" err="1" smtClean="0">
                <a:solidFill>
                  <a:schemeClr val="accent3">
                    <a:lumMod val="50000"/>
                  </a:schemeClr>
                </a:solidFill>
              </a:rPr>
              <a:t>Wetter</a:t>
            </a:r>
            <a:r>
              <a:rPr lang="cs-CZ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4000" b="1" dirty="0" err="1" smtClean="0">
                <a:solidFill>
                  <a:schemeClr val="accent3">
                    <a:lumMod val="50000"/>
                  </a:schemeClr>
                </a:solidFill>
              </a:rPr>
              <a:t>ist</a:t>
            </a:r>
            <a:r>
              <a:rPr lang="cs-CZ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4000" b="1" dirty="0" err="1" smtClean="0">
                <a:solidFill>
                  <a:schemeClr val="accent3">
                    <a:lumMod val="50000"/>
                  </a:schemeClr>
                </a:solidFill>
              </a:rPr>
              <a:t>schlecht</a:t>
            </a:r>
            <a:r>
              <a:rPr lang="cs-CZ" sz="40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cs-CZ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cs-CZ" sz="4000" b="1" dirty="0" smtClean="0">
                <a:solidFill>
                  <a:schemeClr val="accent3">
                    <a:lumMod val="50000"/>
                  </a:schemeClr>
                </a:solidFill>
              </a:rPr>
              <a:t>Počasí je škaredé.</a:t>
            </a:r>
            <a:endParaRPr lang="cs-CZ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DIE VOKABELN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23527" y="3427445"/>
            <a:ext cx="200759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rgbClr val="0070C0"/>
                </a:solidFill>
              </a:rPr>
              <a:t>die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Sonne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461434" y="3427444"/>
            <a:ext cx="1954574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rgbClr val="0070C0"/>
                </a:solidFill>
              </a:rPr>
              <a:t>die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Wolke</a:t>
            </a:r>
            <a:endParaRPr lang="cs-CZ" sz="2800" b="1" dirty="0" smtClean="0">
              <a:solidFill>
                <a:srgbClr val="0070C0"/>
              </a:solidFill>
            </a:endParaRPr>
          </a:p>
          <a:p>
            <a:pPr algn="ctr"/>
            <a:r>
              <a:rPr lang="cs-CZ" sz="2800" b="1" dirty="0" err="1" smtClean="0">
                <a:solidFill>
                  <a:srgbClr val="0070C0"/>
                </a:solidFill>
              </a:rPr>
              <a:t>die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Wolken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532006" y="3422625"/>
            <a:ext cx="1840194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70C0"/>
                </a:solidFill>
              </a:rPr>
              <a:t>der </a:t>
            </a:r>
            <a:r>
              <a:rPr lang="cs-CZ" sz="2800" b="1" dirty="0" err="1" smtClean="0">
                <a:solidFill>
                  <a:srgbClr val="0070C0"/>
                </a:solidFill>
              </a:rPr>
              <a:t>Wind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31570" y="5877272"/>
            <a:ext cx="200759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70C0"/>
                </a:solidFill>
              </a:rPr>
              <a:t>der </a:t>
            </a:r>
            <a:r>
              <a:rPr lang="cs-CZ" sz="2800" b="1" dirty="0" err="1" smtClean="0">
                <a:solidFill>
                  <a:srgbClr val="0070C0"/>
                </a:solidFill>
              </a:rPr>
              <a:t>Regen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420523" y="5863862"/>
            <a:ext cx="186344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70C0"/>
                </a:solidFill>
              </a:rPr>
              <a:t>der </a:t>
            </a:r>
            <a:r>
              <a:rPr lang="cs-CZ" sz="2800" b="1" dirty="0" err="1" smtClean="0">
                <a:solidFill>
                  <a:srgbClr val="0070C0"/>
                </a:solidFill>
              </a:rPr>
              <a:t>Blitz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416008" y="5863863"/>
            <a:ext cx="2532786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rgbClr val="0070C0"/>
                </a:solidFill>
              </a:rPr>
              <a:t>die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Schneeflocke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7054623" y="5863861"/>
            <a:ext cx="200759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rgbClr val="0070C0"/>
                </a:solidFill>
              </a:rPr>
              <a:t>die</a:t>
            </a:r>
            <a:r>
              <a:rPr lang="cs-CZ" sz="2800" b="1" dirty="0" smtClean="0">
                <a:solidFill>
                  <a:srgbClr val="0070C0"/>
                </a:solidFill>
              </a:rPr>
              <a:t> Temperatur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555530" y="3441733"/>
            <a:ext cx="2400858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70C0"/>
                </a:solidFill>
              </a:rPr>
              <a:t>der </a:t>
            </a:r>
            <a:r>
              <a:rPr lang="cs-CZ" sz="2800" b="1" dirty="0" err="1" smtClean="0">
                <a:solidFill>
                  <a:srgbClr val="0070C0"/>
                </a:solidFill>
              </a:rPr>
              <a:t>Regenbogen</a:t>
            </a:r>
            <a:endParaRPr lang="cs-CZ" sz="28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Jechova\AppData\Local\Microsoft\Windows\Temporary Internet Files\Content.IE5\K3CCHJF5\MC90044040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6" y="1716131"/>
            <a:ext cx="1725602" cy="172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echova\AppData\Local\Microsoft\Windows\Temporary Internet Files\Content.IE5\94Q7K3JI\MC90044040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63" y="1633190"/>
            <a:ext cx="1928893" cy="192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echova\AppData\Local\Microsoft\Windows\Temporary Internet Files\Content.IE5\I7UWRE7K\MC900441809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839" y="1666343"/>
            <a:ext cx="2141468" cy="214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Jechova\AppData\Local\Microsoft\Windows\Temporary Internet Files\Content.IE5\2WD72609\MC90041353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178" y="1649760"/>
            <a:ext cx="2263078" cy="19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Jechova\AppData\Local\Microsoft\Windows\Temporary Internet Files\Content.IE5\2WD72609\MC900440407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48247"/>
            <a:ext cx="1856884" cy="185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Jechova\AppData\Local\Microsoft\Windows\Temporary Internet Files\Content.IE5\94Q7K3JI\MM900046574[2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04194"/>
            <a:ext cx="2050573" cy="15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Jechova\AppData\Local\Microsoft\Windows\Temporary Internet Files\Content.IE5\2WD72609\MC90043259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957" y="4304194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Jechova\AppData\Local\Microsoft\Windows\Temporary Internet Files\Content.IE5\I7UWRE7K\MC900413624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048" y="4304194"/>
            <a:ext cx="1093083" cy="164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79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DIE VOKABELN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23527" y="3427445"/>
            <a:ext cx="200759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70C0"/>
                </a:solidFill>
              </a:rPr>
              <a:t>der </a:t>
            </a:r>
            <a:r>
              <a:rPr lang="cs-CZ" sz="2800" b="1" dirty="0" err="1" smtClean="0">
                <a:solidFill>
                  <a:srgbClr val="0070C0"/>
                </a:solidFill>
              </a:rPr>
              <a:t>Schnee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461434" y="3427444"/>
            <a:ext cx="1954574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70C0"/>
                </a:solidFill>
              </a:rPr>
              <a:t>der </a:t>
            </a:r>
            <a:r>
              <a:rPr lang="cs-CZ" sz="2800" b="1" dirty="0" err="1" smtClean="0">
                <a:solidFill>
                  <a:srgbClr val="0070C0"/>
                </a:solidFill>
              </a:rPr>
              <a:t>Sturm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676022" y="3427445"/>
            <a:ext cx="1840194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70C0"/>
                </a:solidFill>
              </a:rPr>
              <a:t>der </a:t>
            </a:r>
            <a:r>
              <a:rPr lang="cs-CZ" sz="2800" b="1" dirty="0" err="1" smtClean="0">
                <a:solidFill>
                  <a:srgbClr val="0070C0"/>
                </a:solidFill>
              </a:rPr>
              <a:t>Hagel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750467" y="5614687"/>
            <a:ext cx="200759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70C0"/>
                </a:solidFill>
              </a:rPr>
              <a:t>der </a:t>
            </a:r>
            <a:r>
              <a:rPr lang="cs-CZ" sz="2800" b="1" dirty="0" err="1" smtClean="0">
                <a:solidFill>
                  <a:srgbClr val="0070C0"/>
                </a:solidFill>
              </a:rPr>
              <a:t>Donner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135290" y="5614686"/>
            <a:ext cx="3015573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70C0"/>
                </a:solidFill>
              </a:rPr>
              <a:t>der </a:t>
            </a:r>
            <a:r>
              <a:rPr lang="cs-CZ" sz="2800" b="1" dirty="0" err="1" smtClean="0">
                <a:solidFill>
                  <a:srgbClr val="0070C0"/>
                </a:solidFill>
              </a:rPr>
              <a:t>Regenschauer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804248" y="3427445"/>
            <a:ext cx="2007594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70C0"/>
                </a:solidFill>
              </a:rPr>
              <a:t>der </a:t>
            </a:r>
            <a:r>
              <a:rPr lang="cs-CZ" sz="2800" b="1" dirty="0" err="1" smtClean="0">
                <a:solidFill>
                  <a:srgbClr val="0070C0"/>
                </a:solidFill>
              </a:rPr>
              <a:t>Frost</a:t>
            </a:r>
            <a:endParaRPr lang="cs-CZ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94Q7K3JI\MC9002328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9" y="1568512"/>
            <a:ext cx="1828800" cy="18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chova\AppData\Local\Microsoft\Windows\Temporary Internet Files\Content.IE5\004Y94IT\MC9003710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79" y="1773153"/>
            <a:ext cx="1848917" cy="196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echova\AppData\Local\Microsoft\Windows\Temporary Internet Files\Content.IE5\9RXIUNQD\MP90040690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949" y="1916832"/>
            <a:ext cx="1944300" cy="12956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echova\AppData\Local\Microsoft\Windows\Temporary Internet Files\Content.IE5\F4DZTQ4Z\MC90023793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034" y="1773154"/>
            <a:ext cx="2056214" cy="152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echova\AppData\Local\Microsoft\Windows\Temporary Internet Files\Content.IE5\004Y94IT\MC900433807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9" y="4275545"/>
            <a:ext cx="1588316" cy="158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Jechova\AppData\Local\Microsoft\Windows\Temporary Internet Files\Content.IE5\89H2E1PT\MC90023819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655" y="4194090"/>
            <a:ext cx="898048" cy="137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Jechova\AppData\Local\Microsoft\Windows\Temporary Internet Files\Content.IE5\94Q7K3JI\MC90020038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06" y="4200567"/>
            <a:ext cx="1813255" cy="166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aoblený obdélník 15"/>
          <p:cNvSpPr/>
          <p:nvPr/>
        </p:nvSpPr>
        <p:spPr>
          <a:xfrm>
            <a:off x="6499754" y="5614687"/>
            <a:ext cx="238849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70C0"/>
                </a:solidFill>
              </a:rPr>
              <a:t>der </a:t>
            </a:r>
            <a:r>
              <a:rPr lang="cs-CZ" sz="2800" b="1" dirty="0" err="1" smtClean="0">
                <a:solidFill>
                  <a:srgbClr val="0070C0"/>
                </a:solidFill>
              </a:rPr>
              <a:t>Nebel</a:t>
            </a:r>
            <a:endParaRPr lang="cs-CZ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Jechova\AppData\Local\Microsoft\Windows\Temporary Internet Files\Content.IE5\O07Z9WPO\MP900448613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949" y="4423459"/>
            <a:ext cx="1786841" cy="11912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66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WAS IST AUF DEM BILD?</a:t>
            </a:r>
            <a:endParaRPr lang="cs-CZ" b="1" dirty="0">
              <a:solidFill>
                <a:srgbClr val="FF0066"/>
              </a:solidFill>
            </a:endParaRPr>
          </a:p>
        </p:txBody>
      </p:sp>
      <p:pic>
        <p:nvPicPr>
          <p:cNvPr id="3074" name="Picture 2" descr="C:\Users\Jechova\AppData\Local\Microsoft\Windows\Temporary Internet Files\Content.IE5\9RXIUNQD\MC90001496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50" y="0"/>
            <a:ext cx="932025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87016"/>
            <a:ext cx="2621161" cy="1791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670343"/>
            <a:ext cx="1374899" cy="199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C:\Users\Jechova\AppData\Local\Microsoft\Windows\Temporary Internet Files\Content.IE5\94Q7K3JI\MC90037101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335" y="1860671"/>
            <a:ext cx="1476860" cy="156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Jechova\AppData\Local\Microsoft\Windows\Temporary Internet Files\Content.IE5\EML1AHVC\MM900041153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765" y="4232330"/>
            <a:ext cx="2880320" cy="27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Jechova\AppData\Local\Microsoft\Windows\Temporary Internet Files\Content.IE5\O07Z9WPO\MC90025010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48" y="3666772"/>
            <a:ext cx="1984218" cy="269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Jechova\AppData\Local\Microsoft\Windows\Temporary Internet Files\Content.IE5\K3CCHJF5\MC900439774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77371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Jechova\AppData\Local\Microsoft\Windows\Temporary Internet Files\Content.IE5\2WD72609\MC900432589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548" y="1744901"/>
            <a:ext cx="1684660" cy="168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4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echova\AppData\Local\Microsoft\Windows\Temporary Internet Files\Content.IE5\F4DZTQ4Z\MC9001992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095877" cy="162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echova\AppData\Local\Microsoft\Windows\Temporary Internet Files\Content.IE5\I7UWRE7K\MC90023215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599" y="1597246"/>
            <a:ext cx="1635578" cy="219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echova\AppData\Local\Microsoft\Windows\Temporary Internet Files\Content.IE5\9RXIUNQD\MC90043820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86" y="3054789"/>
            <a:ext cx="18256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Jechova\AppData\Local\Microsoft\Windows\Temporary Internet Files\Content.IE5\F4DZTQ4Z\MC90023309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87" y="4869160"/>
            <a:ext cx="1981110" cy="20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2" y="409600"/>
            <a:ext cx="193308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3491880" y="794797"/>
            <a:ext cx="4024681" cy="11430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rgbClr val="0070C0"/>
                </a:solidFill>
              </a:rPr>
              <a:t>bedeckt</a:t>
            </a:r>
            <a:r>
              <a:rPr lang="cs-CZ" sz="2800" b="1" dirty="0" smtClean="0">
                <a:solidFill>
                  <a:srgbClr val="0070C0"/>
                </a:solidFill>
              </a:rPr>
              <a:t> / </a:t>
            </a:r>
            <a:r>
              <a:rPr lang="cs-CZ" sz="2800" b="1" dirty="0" err="1" smtClean="0">
                <a:solidFill>
                  <a:srgbClr val="0070C0"/>
                </a:solidFill>
              </a:rPr>
              <a:t>bewölkt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3661918" y="2285986"/>
            <a:ext cx="4024681" cy="11430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rgbClr val="0070C0"/>
                </a:solidFill>
              </a:rPr>
              <a:t>regnerisch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643662" y="3654138"/>
            <a:ext cx="4024681" cy="11430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rgbClr val="0070C0"/>
                </a:solidFill>
              </a:rPr>
              <a:t>sonnig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3656238" y="5085184"/>
            <a:ext cx="4024681" cy="11430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rgbClr val="0070C0"/>
                </a:solidFill>
              </a:rPr>
              <a:t>windig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5940152" y="223290"/>
            <a:ext cx="3008186" cy="5715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7030A0"/>
                </a:solidFill>
              </a:rPr>
              <a:t>der </a:t>
            </a:r>
            <a:r>
              <a:rPr lang="cs-CZ" sz="2800" b="1" dirty="0" err="1" smtClean="0">
                <a:solidFill>
                  <a:srgbClr val="7030A0"/>
                </a:solidFill>
              </a:rPr>
              <a:t>Regenschirm</a:t>
            </a:r>
            <a:endParaRPr lang="cs-CZ" sz="2800" b="1" dirty="0">
              <a:solidFill>
                <a:srgbClr val="7030A0"/>
              </a:solidFill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8028384" y="794797"/>
            <a:ext cx="919954" cy="85726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>
            <a:off x="2866488" y="2060848"/>
            <a:ext cx="3384376" cy="5777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0066"/>
                </a:solidFill>
              </a:rPr>
              <a:t>der </a:t>
            </a:r>
            <a:r>
              <a:rPr lang="cs-CZ" sz="2800" b="1" dirty="0" err="1" smtClean="0">
                <a:solidFill>
                  <a:srgbClr val="FF0066"/>
                </a:solidFill>
              </a:rPr>
              <a:t>Regenschauer</a:t>
            </a:r>
            <a:endParaRPr lang="cs-CZ" sz="2800" b="1" dirty="0">
              <a:solidFill>
                <a:srgbClr val="FF0066"/>
              </a:solidFill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2738135" y="5188639"/>
            <a:ext cx="1216491" cy="93610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2813656" y="3793812"/>
            <a:ext cx="1216491" cy="93610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>
            <a:off x="2738135" y="2492896"/>
            <a:ext cx="1216491" cy="93610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>
            <a:off x="2267546" y="827383"/>
            <a:ext cx="1092219" cy="79208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9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10"/>
          <p:cNvSpPr/>
          <p:nvPr/>
        </p:nvSpPr>
        <p:spPr>
          <a:xfrm>
            <a:off x="3661918" y="764704"/>
            <a:ext cx="4024681" cy="11430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rgbClr val="0070C0"/>
                </a:solidFill>
              </a:rPr>
              <a:t>die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Schneeflocke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3661918" y="2285986"/>
            <a:ext cx="4024681" cy="11430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70C0"/>
                </a:solidFill>
              </a:rPr>
              <a:t>der </a:t>
            </a:r>
            <a:r>
              <a:rPr lang="cs-CZ" sz="2800" b="1" dirty="0" err="1" smtClean="0">
                <a:solidFill>
                  <a:srgbClr val="0070C0"/>
                </a:solidFill>
              </a:rPr>
              <a:t>Schneefall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643662" y="3654138"/>
            <a:ext cx="4024681" cy="11430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rgbClr val="0070C0"/>
                </a:solidFill>
              </a:rPr>
              <a:t>teilweise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bedeckt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3643661" y="5044155"/>
            <a:ext cx="4024681" cy="11430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rgbClr val="0070C0"/>
                </a:solidFill>
              </a:rPr>
              <a:t>hell</a:t>
            </a:r>
            <a:r>
              <a:rPr lang="cs-CZ" sz="2800" b="1" dirty="0" smtClean="0">
                <a:solidFill>
                  <a:srgbClr val="0070C0"/>
                </a:solidFill>
              </a:rPr>
              <a:t> / </a:t>
            </a:r>
            <a:r>
              <a:rPr lang="cs-CZ" sz="2800" b="1" dirty="0" err="1" smtClean="0">
                <a:solidFill>
                  <a:srgbClr val="0070C0"/>
                </a:solidFill>
              </a:rPr>
              <a:t>heiter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2738135" y="5188639"/>
            <a:ext cx="1216491" cy="93610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2813656" y="3793812"/>
            <a:ext cx="1216491" cy="93610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>
            <a:off x="2649047" y="2311138"/>
            <a:ext cx="1216491" cy="93610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>
            <a:off x="2843808" y="908720"/>
            <a:ext cx="1216491" cy="93610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70" name="Picture 2" descr="C:\Users\Jechova\AppData\Local\Microsoft\Windows\Temporary Internet Files\Content.IE5\9RXIUNQD\MC900304411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41" y="380281"/>
            <a:ext cx="1354200" cy="149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echova\AppData\Local\Microsoft\Windows\Temporary Internet Files\Content.IE5\F4DZTQ4Z\MC9002829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4" y="1687462"/>
            <a:ext cx="1737360" cy="18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Jechova\AppData\Local\Microsoft\Windows\Temporary Internet Files\Content.IE5\I7UWRE7K\MC90039704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4" y="3465004"/>
            <a:ext cx="1705240" cy="172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Jechova\AppData\Local\Microsoft\Windows\Temporary Internet Files\Content.IE5\004Y94IT\MC9002321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4" y="4841697"/>
            <a:ext cx="2021941" cy="201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9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561</Words>
  <Application>Microsoft Office PowerPoint</Application>
  <PresentationFormat>Předvádění na obrazovce (4:3)</PresentationFormat>
  <Paragraphs>165</Paragraphs>
  <Slides>23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systému Office</vt:lpstr>
      <vt:lpstr>Prezentace aplikace PowerPoint</vt:lpstr>
      <vt:lpstr>Prezentace aplikace PowerPoint</vt:lpstr>
      <vt:lpstr>DAS WETTER UND DIE NATUR</vt:lpstr>
      <vt:lpstr>Prezentace aplikace PowerPoint</vt:lpstr>
      <vt:lpstr>DIE VOKABELN</vt:lpstr>
      <vt:lpstr>DIE VOKABELN</vt:lpstr>
      <vt:lpstr>WAS IST AUF DEM BILD?</vt:lpstr>
      <vt:lpstr>Prezentace aplikace PowerPoint</vt:lpstr>
      <vt:lpstr>Prezentace aplikace PowerPoint</vt:lpstr>
      <vt:lpstr>WICHTIG</vt:lpstr>
      <vt:lpstr>SAG DAS RICHTIG!</vt:lpstr>
      <vt:lpstr>Wie ist das Wetter...?</vt:lpstr>
      <vt:lpstr>die Himmelsrichtungen </vt:lpstr>
      <vt:lpstr>Wettervorhersage</vt:lpstr>
      <vt:lpstr>die Wettervorhersage </vt:lpstr>
      <vt:lpstr>DAS WETTER UND DIE JAHRESZEITEN </vt:lpstr>
      <vt:lpstr>WAS IST DAS?</vt:lpstr>
      <vt:lpstr>WIE IST DAS WETTER IM FRÜHLING?</vt:lpstr>
      <vt:lpstr>WIE IST DAS WETTER IM SOMMER?</vt:lpstr>
      <vt:lpstr>WIE IST DAS WETTER IM HERBST?</vt:lpstr>
      <vt:lpstr>WIE IST DAS WETTER IM WINTER?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WETTER UND DIE NATUR</dc:title>
  <dc:creator>Jechova</dc:creator>
  <cp:lastModifiedBy>Jechova</cp:lastModifiedBy>
  <cp:revision>72</cp:revision>
  <dcterms:created xsi:type="dcterms:W3CDTF">2014-03-05T13:14:22Z</dcterms:created>
  <dcterms:modified xsi:type="dcterms:W3CDTF">2014-04-27T09:52:55Z</dcterms:modified>
</cp:coreProperties>
</file>