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7" r:id="rId2"/>
    <p:sldId id="288" r:id="rId3"/>
    <p:sldId id="256" r:id="rId4"/>
    <p:sldId id="273" r:id="rId5"/>
    <p:sldId id="257" r:id="rId6"/>
    <p:sldId id="262" r:id="rId7"/>
    <p:sldId id="258" r:id="rId8"/>
    <p:sldId id="265" r:id="rId9"/>
    <p:sldId id="266" r:id="rId10"/>
    <p:sldId id="275" r:id="rId11"/>
    <p:sldId id="274" r:id="rId12"/>
    <p:sldId id="282" r:id="rId13"/>
    <p:sldId id="286" r:id="rId14"/>
    <p:sldId id="281" r:id="rId15"/>
    <p:sldId id="264" r:id="rId16"/>
    <p:sldId id="279" r:id="rId17"/>
    <p:sldId id="263" r:id="rId18"/>
    <p:sldId id="267" r:id="rId19"/>
    <p:sldId id="268" r:id="rId20"/>
    <p:sldId id="269" r:id="rId21"/>
    <p:sldId id="270" r:id="rId22"/>
    <p:sldId id="259" r:id="rId23"/>
    <p:sldId id="260" r:id="rId24"/>
    <p:sldId id="261" r:id="rId25"/>
    <p:sldId id="276" r:id="rId26"/>
    <p:sldId id="277" r:id="rId27"/>
    <p:sldId id="278" r:id="rId28"/>
    <p:sldId id="284" r:id="rId29"/>
    <p:sldId id="285" r:id="rId30"/>
    <p:sldId id="280" r:id="rId31"/>
    <p:sldId id="289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77F0D"/>
    <a:srgbClr val="4A206A"/>
    <a:srgbClr val="ECF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EF27B-C754-4F94-9DBC-91A087EE06E7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8F45A-8B17-497B-81D1-8A12D419B9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691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87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F45A-8B17-497B-81D1-8A12D419B97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534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F45A-8B17-497B-81D1-8A12D419B97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76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F45A-8B17-497B-81D1-8A12D419B97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76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0B16-B723-44AE-8FE8-0FD85FABAD96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79C1-21EB-40E0-82AB-6DD2D0EC2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38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0B16-B723-44AE-8FE8-0FD85FABAD96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79C1-21EB-40E0-82AB-6DD2D0EC2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27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0B16-B723-44AE-8FE8-0FD85FABAD96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79C1-21EB-40E0-82AB-6DD2D0EC2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870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E926D-9F1D-4D50-973F-32CF1D0DFF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42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0B16-B723-44AE-8FE8-0FD85FABAD96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79C1-21EB-40E0-82AB-6DD2D0EC2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85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0B16-B723-44AE-8FE8-0FD85FABAD96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79C1-21EB-40E0-82AB-6DD2D0EC2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45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0B16-B723-44AE-8FE8-0FD85FABAD96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79C1-21EB-40E0-82AB-6DD2D0EC2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33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0B16-B723-44AE-8FE8-0FD85FABAD96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79C1-21EB-40E0-82AB-6DD2D0EC2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71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0B16-B723-44AE-8FE8-0FD85FABAD96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79C1-21EB-40E0-82AB-6DD2D0EC2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86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0B16-B723-44AE-8FE8-0FD85FABAD96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79C1-21EB-40E0-82AB-6DD2D0EC2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02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0B16-B723-44AE-8FE8-0FD85FABAD96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79C1-21EB-40E0-82AB-6DD2D0EC2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84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0B16-B723-44AE-8FE8-0FD85FABAD96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79C1-21EB-40E0-82AB-6DD2D0EC2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29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10B16-B723-44AE-8FE8-0FD85FABAD96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079C1-21EB-40E0-82AB-6DD2D0EC2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43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gif"/><Relationship Id="rId7" Type="http://schemas.openxmlformats.org/officeDocument/2006/relationships/image" Target="../media/image3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7" Type="http://schemas.openxmlformats.org/officeDocument/2006/relationships/image" Target="../media/image4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wmf"/><Relationship Id="rId4" Type="http://schemas.openxmlformats.org/officeDocument/2006/relationships/image" Target="../media/image5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wmf"/><Relationship Id="rId4" Type="http://schemas.openxmlformats.org/officeDocument/2006/relationships/image" Target="../media/image6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wmf"/><Relationship Id="rId4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wmf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5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png"/><Relationship Id="rId9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4A206A"/>
                </a:solidFill>
              </a:rPr>
              <a:t>DU MUSST EINKAUFEN GEHEN.</a:t>
            </a:r>
            <a:br>
              <a:rPr lang="cs-CZ" sz="4000" b="1" dirty="0" smtClean="0">
                <a:solidFill>
                  <a:srgbClr val="4A206A"/>
                </a:solidFill>
              </a:rPr>
            </a:br>
            <a:r>
              <a:rPr lang="cs-CZ" sz="4000" b="1" dirty="0" smtClean="0">
                <a:solidFill>
                  <a:srgbClr val="4A206A"/>
                </a:solidFill>
              </a:rPr>
              <a:t>SCHREIB DEN EINKAUFSZETTEL!</a:t>
            </a:r>
            <a:endParaRPr lang="cs-CZ" sz="4000" b="1" dirty="0">
              <a:solidFill>
                <a:srgbClr val="4A206A"/>
              </a:solidFill>
            </a:endParaRPr>
          </a:p>
        </p:txBody>
      </p:sp>
      <p:sp>
        <p:nvSpPr>
          <p:cNvPr id="4" name="Svislý svitek 3"/>
          <p:cNvSpPr/>
          <p:nvPr/>
        </p:nvSpPr>
        <p:spPr>
          <a:xfrm rot="312408">
            <a:off x="2276900" y="1716036"/>
            <a:ext cx="4022915" cy="4741001"/>
          </a:xfrm>
          <a:prstGeom prst="verticalScroll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algn="ctr"/>
            <a:r>
              <a:rPr lang="cs-CZ" sz="3200" b="1" dirty="0" err="1" smtClean="0">
                <a:solidFill>
                  <a:schemeClr val="tx1"/>
                </a:solidFill>
                <a:latin typeface="Brush Script MT" pitchFamily="66" charset="0"/>
                <a:cs typeface="Times New Roman" pitchFamily="18" charset="0"/>
              </a:rPr>
              <a:t>Ich</a:t>
            </a:r>
            <a:r>
              <a:rPr lang="cs-CZ" sz="3200" b="1" dirty="0" smtClean="0">
                <a:solidFill>
                  <a:schemeClr val="tx1"/>
                </a:solidFill>
                <a:latin typeface="Brush Script MT" pitchFamily="66" charset="0"/>
                <a:cs typeface="Times New Roman" pitchFamily="18" charset="0"/>
              </a:rPr>
              <a:t> kaufe…</a:t>
            </a:r>
          </a:p>
          <a:p>
            <a:pPr marL="144000" algn="ctr"/>
            <a:r>
              <a:rPr lang="cs-CZ" sz="3200" b="1" dirty="0" smtClean="0">
                <a:solidFill>
                  <a:schemeClr val="tx1"/>
                </a:solidFill>
                <a:latin typeface="Brush Script MT" pitchFamily="66" charset="0"/>
                <a:cs typeface="Times New Roman" pitchFamily="18" charset="0"/>
              </a:rPr>
              <a:t>___________________________________________________________________________________________</a:t>
            </a:r>
          </a:p>
          <a:p>
            <a:pPr algn="ctr"/>
            <a:r>
              <a:rPr lang="cs-CZ" sz="3200" b="1" dirty="0" smtClean="0">
                <a:solidFill>
                  <a:schemeClr val="tx1"/>
                </a:solidFill>
                <a:latin typeface="Brush Script MT" pitchFamily="66" charset="0"/>
                <a:cs typeface="Times New Roman" pitchFamily="18" charset="0"/>
              </a:rPr>
              <a:t>_____________</a:t>
            </a:r>
            <a:endParaRPr lang="cs-CZ" b="1" dirty="0">
              <a:solidFill>
                <a:schemeClr val="tx1"/>
              </a:solidFill>
              <a:latin typeface="Brush Script MT" pitchFamily="66" charset="0"/>
              <a:cs typeface="Times New Roman" pitchFamily="18" charset="0"/>
            </a:endParaRPr>
          </a:p>
          <a:p>
            <a:pPr algn="ctr"/>
            <a:endParaRPr lang="cs-CZ" b="1" dirty="0">
              <a:solidFill>
                <a:schemeClr val="tx1"/>
              </a:solidFill>
              <a:latin typeface="Brush Script MT" pitchFamily="66" charset="0"/>
              <a:cs typeface="Times New Roman" pitchFamily="18" charset="0"/>
            </a:endParaRPr>
          </a:p>
        </p:txBody>
      </p:sp>
      <p:pic>
        <p:nvPicPr>
          <p:cNvPr id="4098" name="Picture 2" descr="C:\Users\Jechova\AppData\Local\Microsoft\Windows\Temporary Internet Files\Content.IE5\EML1AHVC\MC9004130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277"/>
            <a:ext cx="2074074" cy="100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chova\AppData\Local\Microsoft\Windows\Temporary Internet Files\Content.IE5\004Y94IT\MC90044177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96752"/>
            <a:ext cx="1902394" cy="190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echova\AppData\Local\Microsoft\Windows\Temporary Internet Files\Content.IE5\89H2E1PT\MC90034885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720" y="4491154"/>
            <a:ext cx="1839773" cy="18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echova\AppData\Local\Microsoft\Windows\Temporary Internet Files\Content.IE5\EML1AHVC\MC90027853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941" y="3206994"/>
            <a:ext cx="1385472" cy="163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Jechova\AppData\Local\Microsoft\Windows\Temporary Internet Files\Content.IE5\I7UWRE7K\MC90021577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7" y="4760858"/>
            <a:ext cx="1378640" cy="127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Jechova\AppData\Local\Microsoft\Windows\Temporary Internet Files\Content.IE5\89H2E1PT\MC90021593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94" y="2626770"/>
            <a:ext cx="1449309" cy="105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Jechova\AppData\Local\Microsoft\Windows\Temporary Internet Files\Content.IE5\I7UWRE7K\MC90044178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472" y="52292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Jechova\AppData\Local\Microsoft\Windows\Temporary Internet Files\Content.IE5\004Y94IT\MC90030548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053309"/>
            <a:ext cx="1674547" cy="126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cs-CZ" b="1" dirty="0" smtClean="0">
                <a:solidFill>
                  <a:srgbClr val="7030A0"/>
                </a:solidFill>
              </a:rPr>
              <a:t>BEANTWORTE DIE FRAGEN!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5" name="Obláček 4"/>
          <p:cNvSpPr/>
          <p:nvPr/>
        </p:nvSpPr>
        <p:spPr>
          <a:xfrm>
            <a:off x="437416" y="1470720"/>
            <a:ext cx="7560840" cy="945232"/>
          </a:xfrm>
          <a:prstGeom prst="cloudCallout">
            <a:avLst>
              <a:gd name="adj1" fmla="val -25905"/>
              <a:gd name="adj2" fmla="val 573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err="1" smtClean="0">
                <a:solidFill>
                  <a:srgbClr val="0070C0"/>
                </a:solidFill>
              </a:rPr>
              <a:t>Magst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du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E</a:t>
            </a:r>
            <a:r>
              <a:rPr lang="cs-CZ" sz="3600" b="1" dirty="0" err="1" smtClean="0">
                <a:solidFill>
                  <a:srgbClr val="0070C0"/>
                </a:solidFill>
              </a:rPr>
              <a:t>inkaufen</a:t>
            </a:r>
            <a:r>
              <a:rPr lang="cs-CZ" sz="3600" b="1" dirty="0" smtClean="0">
                <a:solidFill>
                  <a:srgbClr val="0070C0"/>
                </a:solidFill>
              </a:rPr>
              <a:t>?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6" name="Obláček 5"/>
          <p:cNvSpPr/>
          <p:nvPr/>
        </p:nvSpPr>
        <p:spPr>
          <a:xfrm>
            <a:off x="647564" y="3120434"/>
            <a:ext cx="7812868" cy="1081435"/>
          </a:xfrm>
          <a:prstGeom prst="cloudCallout">
            <a:avLst>
              <a:gd name="adj1" fmla="val -26490"/>
              <a:gd name="adj2" fmla="val 749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3A9222"/>
                </a:solidFill>
              </a:rPr>
              <a:t>Wo</a:t>
            </a:r>
            <a:r>
              <a:rPr lang="cs-CZ" sz="3200" b="1" dirty="0" smtClean="0">
                <a:solidFill>
                  <a:srgbClr val="3A9222"/>
                </a:solidFill>
              </a:rPr>
              <a:t> </a:t>
            </a:r>
            <a:r>
              <a:rPr lang="cs-CZ" sz="3200" b="1" dirty="0" err="1" smtClean="0">
                <a:solidFill>
                  <a:srgbClr val="3A9222"/>
                </a:solidFill>
              </a:rPr>
              <a:t>kaufst</a:t>
            </a:r>
            <a:r>
              <a:rPr lang="cs-CZ" sz="3200" b="1" dirty="0" smtClean="0">
                <a:solidFill>
                  <a:srgbClr val="3A9222"/>
                </a:solidFill>
              </a:rPr>
              <a:t> </a:t>
            </a:r>
            <a:r>
              <a:rPr lang="cs-CZ" sz="3200" b="1" dirty="0" err="1" smtClean="0">
                <a:solidFill>
                  <a:srgbClr val="3A9222"/>
                </a:solidFill>
              </a:rPr>
              <a:t>du</a:t>
            </a:r>
            <a:r>
              <a:rPr lang="cs-CZ" sz="3200" b="1" dirty="0" smtClean="0">
                <a:solidFill>
                  <a:srgbClr val="3A9222"/>
                </a:solidFill>
              </a:rPr>
              <a:t> </a:t>
            </a:r>
            <a:r>
              <a:rPr lang="cs-CZ" sz="3200" b="1" dirty="0" err="1" smtClean="0">
                <a:solidFill>
                  <a:srgbClr val="3A9222"/>
                </a:solidFill>
              </a:rPr>
              <a:t>am</a:t>
            </a:r>
            <a:r>
              <a:rPr lang="cs-CZ" sz="3200" b="1" dirty="0" smtClean="0">
                <a:solidFill>
                  <a:srgbClr val="3A9222"/>
                </a:solidFill>
              </a:rPr>
              <a:t> </a:t>
            </a:r>
            <a:r>
              <a:rPr lang="cs-CZ" sz="3200" b="1" dirty="0" err="1" smtClean="0">
                <a:solidFill>
                  <a:srgbClr val="3A9222"/>
                </a:solidFill>
              </a:rPr>
              <a:t>meistens</a:t>
            </a:r>
            <a:r>
              <a:rPr lang="cs-CZ" sz="3200" b="1" dirty="0" smtClean="0">
                <a:solidFill>
                  <a:srgbClr val="3A9222"/>
                </a:solidFill>
              </a:rPr>
              <a:t>? </a:t>
            </a:r>
            <a:r>
              <a:rPr lang="cs-CZ" sz="3200" b="1" dirty="0" err="1" smtClean="0">
                <a:solidFill>
                  <a:srgbClr val="3A9222"/>
                </a:solidFill>
              </a:rPr>
              <a:t>Kaufst</a:t>
            </a:r>
            <a:r>
              <a:rPr lang="cs-CZ" sz="3200" b="1" dirty="0" smtClean="0">
                <a:solidFill>
                  <a:srgbClr val="3A9222"/>
                </a:solidFill>
              </a:rPr>
              <a:t> </a:t>
            </a:r>
            <a:r>
              <a:rPr lang="cs-CZ" sz="3200" b="1" dirty="0" err="1" smtClean="0">
                <a:solidFill>
                  <a:srgbClr val="3A9222"/>
                </a:solidFill>
              </a:rPr>
              <a:t>du</a:t>
            </a:r>
            <a:r>
              <a:rPr lang="cs-CZ" sz="3200" b="1" dirty="0" smtClean="0">
                <a:solidFill>
                  <a:srgbClr val="3A9222"/>
                </a:solidFill>
              </a:rPr>
              <a:t> </a:t>
            </a:r>
            <a:r>
              <a:rPr lang="cs-CZ" sz="3200" b="1" dirty="0" err="1" smtClean="0">
                <a:solidFill>
                  <a:srgbClr val="3A9222"/>
                </a:solidFill>
              </a:rPr>
              <a:t>auch</a:t>
            </a:r>
            <a:r>
              <a:rPr lang="cs-CZ" sz="3200" b="1" dirty="0" smtClean="0">
                <a:solidFill>
                  <a:srgbClr val="3A9222"/>
                </a:solidFill>
              </a:rPr>
              <a:t> </a:t>
            </a:r>
            <a:r>
              <a:rPr lang="cs-CZ" sz="3200" b="1" dirty="0" err="1" smtClean="0">
                <a:solidFill>
                  <a:srgbClr val="3A9222"/>
                </a:solidFill>
              </a:rPr>
              <a:t>im</a:t>
            </a:r>
            <a:r>
              <a:rPr lang="cs-CZ" sz="3200" b="1" dirty="0" smtClean="0">
                <a:solidFill>
                  <a:srgbClr val="3A9222"/>
                </a:solidFill>
              </a:rPr>
              <a:t> Internet? </a:t>
            </a:r>
            <a:endParaRPr lang="cs-CZ" sz="3200" b="1" dirty="0">
              <a:solidFill>
                <a:srgbClr val="3A9222"/>
              </a:solidFill>
            </a:endParaRPr>
          </a:p>
        </p:txBody>
      </p:sp>
      <p:sp>
        <p:nvSpPr>
          <p:cNvPr id="7" name="Obláček 6"/>
          <p:cNvSpPr/>
          <p:nvPr/>
        </p:nvSpPr>
        <p:spPr>
          <a:xfrm>
            <a:off x="107504" y="2276873"/>
            <a:ext cx="8640960" cy="843562"/>
          </a:xfrm>
          <a:prstGeom prst="cloudCallout">
            <a:avLst>
              <a:gd name="adj1" fmla="val -40228"/>
              <a:gd name="adj2" fmla="val 4736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FF0066"/>
                </a:solidFill>
              </a:rPr>
              <a:t>Was</a:t>
            </a:r>
            <a:r>
              <a:rPr lang="cs-CZ" sz="3200" b="1" dirty="0" smtClean="0">
                <a:solidFill>
                  <a:srgbClr val="FF0066"/>
                </a:solidFill>
              </a:rPr>
              <a:t> </a:t>
            </a:r>
            <a:r>
              <a:rPr lang="cs-CZ" sz="3200" b="1" dirty="0" err="1" smtClean="0">
                <a:solidFill>
                  <a:srgbClr val="FF0066"/>
                </a:solidFill>
              </a:rPr>
              <a:t>kaufst</a:t>
            </a:r>
            <a:r>
              <a:rPr lang="cs-CZ" sz="3200" b="1" dirty="0" smtClean="0">
                <a:solidFill>
                  <a:srgbClr val="FF0066"/>
                </a:solidFill>
              </a:rPr>
              <a:t> </a:t>
            </a:r>
            <a:r>
              <a:rPr lang="cs-CZ" sz="3200" b="1" dirty="0" err="1" smtClean="0">
                <a:solidFill>
                  <a:srgbClr val="FF0066"/>
                </a:solidFill>
              </a:rPr>
              <a:t>du</a:t>
            </a:r>
            <a:r>
              <a:rPr lang="cs-CZ" sz="3200" b="1" dirty="0" smtClean="0">
                <a:solidFill>
                  <a:srgbClr val="FF0066"/>
                </a:solidFill>
              </a:rPr>
              <a:t> </a:t>
            </a:r>
            <a:r>
              <a:rPr lang="cs-CZ" sz="3200" b="1" dirty="0" err="1" smtClean="0">
                <a:solidFill>
                  <a:srgbClr val="FF0066"/>
                </a:solidFill>
              </a:rPr>
              <a:t>gern</a:t>
            </a:r>
            <a:r>
              <a:rPr lang="cs-CZ" sz="3200" b="1" dirty="0" smtClean="0">
                <a:solidFill>
                  <a:srgbClr val="FF0066"/>
                </a:solidFill>
              </a:rPr>
              <a:t> </a:t>
            </a:r>
            <a:r>
              <a:rPr lang="cs-CZ" sz="3200" b="1" dirty="0" err="1" smtClean="0">
                <a:solidFill>
                  <a:srgbClr val="FF0066"/>
                </a:solidFill>
              </a:rPr>
              <a:t>und</a:t>
            </a:r>
            <a:r>
              <a:rPr lang="cs-CZ" sz="3200" b="1" dirty="0" smtClean="0">
                <a:solidFill>
                  <a:srgbClr val="FF0066"/>
                </a:solidFill>
              </a:rPr>
              <a:t> </a:t>
            </a:r>
            <a:r>
              <a:rPr lang="cs-CZ" sz="3200" b="1" dirty="0" err="1" smtClean="0">
                <a:solidFill>
                  <a:srgbClr val="FF0066"/>
                </a:solidFill>
              </a:rPr>
              <a:t>oft</a:t>
            </a:r>
            <a:r>
              <a:rPr lang="cs-CZ" sz="3200" b="1" dirty="0" smtClean="0">
                <a:solidFill>
                  <a:srgbClr val="FF0066"/>
                </a:solidFill>
              </a:rPr>
              <a:t> </a:t>
            </a:r>
            <a:r>
              <a:rPr lang="cs-CZ" sz="3200" b="1" dirty="0" err="1" smtClean="0">
                <a:solidFill>
                  <a:srgbClr val="FF0066"/>
                </a:solidFill>
              </a:rPr>
              <a:t>ein</a:t>
            </a:r>
            <a:r>
              <a:rPr lang="cs-CZ" sz="3200" b="1" dirty="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8" name="Obláček 7"/>
          <p:cNvSpPr/>
          <p:nvPr/>
        </p:nvSpPr>
        <p:spPr>
          <a:xfrm>
            <a:off x="403528" y="4149080"/>
            <a:ext cx="8703136" cy="1728192"/>
          </a:xfrm>
          <a:prstGeom prst="cloudCallout">
            <a:avLst>
              <a:gd name="adj1" fmla="val -33554"/>
              <a:gd name="adj2" fmla="val 4901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Was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meinst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du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?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Gibt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es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Unterschiede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zwischen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Frauen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und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Männer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bei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dem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Einkaufen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cs-CZ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SPAA2J0A\MC900441930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3545"/>
            <a:ext cx="197802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láček 8"/>
          <p:cNvSpPr/>
          <p:nvPr/>
        </p:nvSpPr>
        <p:spPr>
          <a:xfrm>
            <a:off x="403528" y="5777800"/>
            <a:ext cx="8344936" cy="945232"/>
          </a:xfrm>
          <a:prstGeom prst="cloudCallout">
            <a:avLst>
              <a:gd name="adj1" fmla="val -25905"/>
              <a:gd name="adj2" fmla="val 573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err="1" smtClean="0">
                <a:solidFill>
                  <a:srgbClr val="0070C0"/>
                </a:solidFill>
              </a:rPr>
              <a:t>Bekommst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du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Taschengeld</a:t>
            </a:r>
            <a:r>
              <a:rPr lang="cs-CZ" sz="3600" b="1" dirty="0" smtClean="0">
                <a:solidFill>
                  <a:srgbClr val="0070C0"/>
                </a:solidFill>
              </a:rPr>
              <a:t>?</a:t>
            </a:r>
            <a:endParaRPr lang="cs-CZ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8126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66"/>
                </a:solidFill>
              </a:rPr>
              <a:t>WICHTIG</a:t>
            </a:r>
            <a:endParaRPr lang="cs-CZ" b="1" dirty="0">
              <a:solidFill>
                <a:srgbClr val="FF0066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I7UWRE7K\MM900288869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914" y="174208"/>
            <a:ext cx="1005830" cy="13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89H2E1PT\MC90037886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3" y="2211179"/>
            <a:ext cx="3168352" cy="389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2506025" y="2996952"/>
            <a:ext cx="1296144" cy="100811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 descr="C:\Users\Jechova\AppData\Local\Microsoft\Windows\Temporary Internet Files\Content.IE5\9RXIUNQD\MC90038321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69" y="2112516"/>
            <a:ext cx="22103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505716" y="5325973"/>
            <a:ext cx="3002671" cy="6298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200" dirty="0" smtClean="0"/>
          </a:p>
          <a:p>
            <a:pPr algn="ctr"/>
            <a:r>
              <a:rPr lang="cs-CZ" sz="3200" dirty="0" err="1" smtClean="0">
                <a:solidFill>
                  <a:srgbClr val="00B0F0"/>
                </a:solidFill>
              </a:rPr>
              <a:t>die</a:t>
            </a:r>
            <a:r>
              <a:rPr lang="cs-CZ" sz="3200" dirty="0">
                <a:solidFill>
                  <a:srgbClr val="00B0F0"/>
                </a:solidFill>
              </a:rPr>
              <a:t> </a:t>
            </a:r>
            <a:r>
              <a:rPr lang="cs-CZ" sz="3200" dirty="0" err="1">
                <a:solidFill>
                  <a:srgbClr val="00B0F0"/>
                </a:solidFill>
              </a:rPr>
              <a:t>Verkäuferin</a:t>
            </a:r>
            <a:endParaRPr lang="cs-CZ" sz="3200" dirty="0" smtClean="0">
              <a:solidFill>
                <a:srgbClr val="00B0F0"/>
              </a:solidFill>
            </a:endParaRPr>
          </a:p>
          <a:p>
            <a:pPr algn="ctr"/>
            <a:endParaRPr lang="cs-CZ" sz="3200" dirty="0"/>
          </a:p>
        </p:txBody>
      </p:sp>
      <p:sp>
        <p:nvSpPr>
          <p:cNvPr id="10" name="Zaoblený obdélník 9"/>
          <p:cNvSpPr/>
          <p:nvPr/>
        </p:nvSpPr>
        <p:spPr>
          <a:xfrm>
            <a:off x="3626401" y="5325973"/>
            <a:ext cx="2642392" cy="58176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00B0F0"/>
                </a:solidFill>
              </a:rPr>
              <a:t>die</a:t>
            </a:r>
            <a:r>
              <a:rPr lang="cs-CZ" sz="3200" dirty="0" smtClean="0">
                <a:solidFill>
                  <a:srgbClr val="00B0F0"/>
                </a:solidFill>
              </a:rPr>
              <a:t> </a:t>
            </a:r>
            <a:r>
              <a:rPr lang="cs-CZ" sz="3200" dirty="0" err="1" smtClean="0">
                <a:solidFill>
                  <a:srgbClr val="00B0F0"/>
                </a:solidFill>
              </a:rPr>
              <a:t>Kundin</a:t>
            </a:r>
            <a:endParaRPr lang="cs-CZ" sz="3200" dirty="0">
              <a:solidFill>
                <a:srgbClr val="00B0F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669027" y="6008097"/>
            <a:ext cx="2051719" cy="6053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00B0F0"/>
                </a:solidFill>
              </a:rPr>
              <a:t>der </a:t>
            </a:r>
            <a:r>
              <a:rPr lang="cs-CZ" sz="3200" dirty="0" err="1" smtClean="0">
                <a:solidFill>
                  <a:srgbClr val="00B0F0"/>
                </a:solidFill>
              </a:rPr>
              <a:t>Kunde</a:t>
            </a:r>
            <a:endParaRPr lang="cs-CZ" sz="3200" dirty="0">
              <a:solidFill>
                <a:srgbClr val="00B0F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701824" y="6060433"/>
            <a:ext cx="2699791" cy="6053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>
                <a:solidFill>
                  <a:srgbClr val="00B0F0"/>
                </a:solidFill>
              </a:rPr>
              <a:t>der </a:t>
            </a:r>
            <a:r>
              <a:rPr lang="cs-CZ" sz="3200" dirty="0" err="1">
                <a:solidFill>
                  <a:srgbClr val="00B0F0"/>
                </a:solidFill>
              </a:rPr>
              <a:t>Verkäufer</a:t>
            </a:r>
            <a:endParaRPr lang="cs-CZ" sz="3200" dirty="0">
              <a:solidFill>
                <a:srgbClr val="00B0F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22179" y="1564858"/>
            <a:ext cx="2699791" cy="6053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>
                <a:solidFill>
                  <a:srgbClr val="7030A0"/>
                </a:solidFill>
              </a:rPr>
              <a:t>verkaufen</a:t>
            </a:r>
            <a:endParaRPr lang="cs-CZ" sz="3200" dirty="0">
              <a:solidFill>
                <a:srgbClr val="7030A0"/>
              </a:solidFill>
            </a:endParaRPr>
          </a:p>
        </p:txBody>
      </p:sp>
      <p:pic>
        <p:nvPicPr>
          <p:cNvPr id="14" name="Picture 2" descr="C:\Users\Jechova\AppData\Local\Microsoft\Windows\Temporary Internet Files\Content.IE5\I7UWRE7K\MM900288869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57" y="163326"/>
            <a:ext cx="1005830" cy="13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chova\AppData\Local\Microsoft\Windows\Temporary Internet Files\Content.IE5\89H2E1PT\dglxasset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24" y="793268"/>
            <a:ext cx="2001786" cy="200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aoblený obdélník 16"/>
          <p:cNvSpPr/>
          <p:nvPr/>
        </p:nvSpPr>
        <p:spPr>
          <a:xfrm>
            <a:off x="3490440" y="1504433"/>
            <a:ext cx="2522073" cy="6053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7030A0"/>
                </a:solidFill>
              </a:rPr>
              <a:t>(</a:t>
            </a:r>
            <a:r>
              <a:rPr lang="cs-CZ" sz="3200" dirty="0" err="1" smtClean="0">
                <a:solidFill>
                  <a:srgbClr val="7030A0"/>
                </a:solidFill>
              </a:rPr>
              <a:t>ein</a:t>
            </a:r>
            <a:r>
              <a:rPr lang="cs-CZ" sz="3200" dirty="0" smtClean="0">
                <a:solidFill>
                  <a:srgbClr val="7030A0"/>
                </a:solidFill>
              </a:rPr>
              <a:t>)</a:t>
            </a:r>
            <a:r>
              <a:rPr lang="cs-CZ" sz="3200" dirty="0" err="1" smtClean="0">
                <a:solidFill>
                  <a:srgbClr val="7030A0"/>
                </a:solidFill>
              </a:rPr>
              <a:t>kaufen</a:t>
            </a:r>
            <a:endParaRPr lang="cs-CZ" sz="3200" dirty="0">
              <a:solidFill>
                <a:srgbClr val="7030A0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6047448" y="2533762"/>
            <a:ext cx="2772441" cy="605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0B050"/>
                </a:solidFill>
              </a:rPr>
              <a:t>der Einkaufskorb</a:t>
            </a:r>
            <a:endParaRPr lang="cs-CZ" sz="2800" dirty="0">
              <a:solidFill>
                <a:srgbClr val="00B050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6034374" y="5995149"/>
            <a:ext cx="2979087" cy="605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0B050"/>
                </a:solidFill>
              </a:rPr>
              <a:t>der </a:t>
            </a:r>
            <a:r>
              <a:rPr lang="de-DE" sz="2800" dirty="0" smtClean="0">
                <a:solidFill>
                  <a:srgbClr val="00B050"/>
                </a:solidFill>
              </a:rPr>
              <a:t>Einkaufs</a:t>
            </a:r>
            <a:r>
              <a:rPr lang="cs-CZ" sz="2800" dirty="0" err="1" smtClean="0">
                <a:solidFill>
                  <a:srgbClr val="00B050"/>
                </a:solidFill>
              </a:rPr>
              <a:t>wagen</a:t>
            </a:r>
            <a:endParaRPr lang="cs-CZ" sz="2800" dirty="0">
              <a:solidFill>
                <a:srgbClr val="00B050"/>
              </a:solidFill>
            </a:endParaRPr>
          </a:p>
        </p:txBody>
      </p:sp>
      <p:pic>
        <p:nvPicPr>
          <p:cNvPr id="1030" name="Picture 6" descr="C:\Users\Jechova\AppData\Local\Microsoft\Windows\Temporary Internet Files\Content.IE5\O07Z9WPO\dglxasset[3].asp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44" y="4397708"/>
            <a:ext cx="1873144" cy="185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aoblený obdélník 21"/>
          <p:cNvSpPr/>
          <p:nvPr/>
        </p:nvSpPr>
        <p:spPr>
          <a:xfrm>
            <a:off x="6501791" y="3631669"/>
            <a:ext cx="2169716" cy="605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rgbClr val="00B050"/>
                </a:solidFill>
              </a:rPr>
              <a:t>d</a:t>
            </a:r>
            <a:r>
              <a:rPr lang="cs-CZ" sz="2800" dirty="0" err="1" smtClean="0">
                <a:solidFill>
                  <a:srgbClr val="00B050"/>
                </a:solidFill>
              </a:rPr>
              <a:t>ie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Tasche</a:t>
            </a:r>
            <a:endParaRPr lang="cs-CZ" sz="2800" dirty="0">
              <a:solidFill>
                <a:srgbClr val="00B050"/>
              </a:solidFill>
            </a:endParaRPr>
          </a:p>
        </p:txBody>
      </p:sp>
      <p:pic>
        <p:nvPicPr>
          <p:cNvPr id="1031" name="Picture 7" descr="C:\Users\Jechova\AppData\Local\Microsoft\Windows\Temporary Internet Files\Content.IE5\94Q7K3JI\MC900433835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72" y="3243417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58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8126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66"/>
                </a:solidFill>
              </a:rPr>
              <a:t>WICHTIG</a:t>
            </a:r>
            <a:endParaRPr lang="cs-CZ" b="1" dirty="0">
              <a:solidFill>
                <a:srgbClr val="FF0066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I7UWRE7K\MM900288869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914" y="174208"/>
            <a:ext cx="1005830" cy="13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240414" y="5778853"/>
            <a:ext cx="2539294" cy="6298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200" dirty="0" smtClean="0"/>
          </a:p>
          <a:p>
            <a:pPr algn="ctr"/>
            <a:r>
              <a:rPr lang="cs-CZ" sz="3200" dirty="0" smtClean="0">
                <a:solidFill>
                  <a:srgbClr val="00B0F0"/>
                </a:solidFill>
              </a:rPr>
              <a:t>der </a:t>
            </a:r>
            <a:r>
              <a:rPr lang="cs-CZ" sz="3200" dirty="0" err="1">
                <a:solidFill>
                  <a:srgbClr val="00B0F0"/>
                </a:solidFill>
              </a:rPr>
              <a:t>Beutel</a:t>
            </a:r>
            <a:endParaRPr lang="cs-CZ" sz="3200" dirty="0" smtClean="0">
              <a:solidFill>
                <a:srgbClr val="00B0F0"/>
              </a:solidFill>
            </a:endParaRPr>
          </a:p>
          <a:p>
            <a:pPr algn="ctr"/>
            <a:endParaRPr lang="cs-CZ" sz="32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5728211" y="1601310"/>
            <a:ext cx="3204222" cy="7462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7030A0"/>
                </a:solidFill>
              </a:rPr>
              <a:t>Im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Supermarkt</a:t>
            </a:r>
            <a:endParaRPr lang="cs-CZ" sz="3200" dirty="0">
              <a:solidFill>
                <a:srgbClr val="7030A0"/>
              </a:solidFill>
            </a:endParaRPr>
          </a:p>
        </p:txBody>
      </p:sp>
      <p:pic>
        <p:nvPicPr>
          <p:cNvPr id="14" name="Picture 2" descr="C:\Users\Jechova\AppData\Local\Microsoft\Windows\Temporary Internet Files\Content.IE5\I7UWRE7K\MM900288869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57" y="163326"/>
            <a:ext cx="1005830" cy="13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aoblený obdélník 17"/>
          <p:cNvSpPr/>
          <p:nvPr/>
        </p:nvSpPr>
        <p:spPr>
          <a:xfrm>
            <a:off x="645343" y="1509662"/>
            <a:ext cx="3328182" cy="7571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rgbClr val="00B050"/>
                </a:solidFill>
              </a:rPr>
              <a:t>d</a:t>
            </a:r>
            <a:r>
              <a:rPr lang="cs-CZ" sz="3200" dirty="0" err="1" smtClean="0">
                <a:solidFill>
                  <a:srgbClr val="00B050"/>
                </a:solidFill>
              </a:rPr>
              <a:t>ie</a:t>
            </a:r>
            <a:r>
              <a:rPr lang="cs-CZ" sz="3200" dirty="0" smtClean="0">
                <a:solidFill>
                  <a:srgbClr val="00B050"/>
                </a:solidFill>
              </a:rPr>
              <a:t> </a:t>
            </a:r>
            <a:r>
              <a:rPr lang="cs-CZ" sz="3200" dirty="0" err="1" smtClean="0">
                <a:solidFill>
                  <a:srgbClr val="00B050"/>
                </a:solidFill>
              </a:rPr>
              <a:t>Lebensmittel</a:t>
            </a:r>
            <a:endParaRPr lang="cs-CZ" sz="32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Jechova\AppData\Local\Microsoft\Windows\Temporary Internet Files\Content.IE5\NXQE1PS2\MC9001507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89" y="2810260"/>
            <a:ext cx="3155348" cy="309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Šipka doprava 20"/>
          <p:cNvSpPr/>
          <p:nvPr/>
        </p:nvSpPr>
        <p:spPr>
          <a:xfrm rot="17869275">
            <a:off x="1072725" y="2277699"/>
            <a:ext cx="1296144" cy="100811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100" name="Picture 4" descr="C:\Users\Jechova\AppData\Local\Microsoft\Windows\Temporary Internet Files\Content.IE5\O07Z9WPO\MC90043755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746"/>
            <a:ext cx="1522685" cy="13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echova\AppData\Local\Microsoft\Windows\Temporary Internet Files\Content.IE5\2WD72609\MC90008968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988" y="2698408"/>
            <a:ext cx="3295220" cy="365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aoblený obdélník 25"/>
          <p:cNvSpPr/>
          <p:nvPr/>
        </p:nvSpPr>
        <p:spPr>
          <a:xfrm>
            <a:off x="3120547" y="5927444"/>
            <a:ext cx="2487572" cy="6298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200" dirty="0" smtClean="0"/>
          </a:p>
          <a:p>
            <a:pPr algn="ctr"/>
            <a:r>
              <a:rPr lang="cs-CZ" sz="3200" dirty="0" err="1" smtClean="0">
                <a:solidFill>
                  <a:srgbClr val="00B0F0"/>
                </a:solidFill>
              </a:rPr>
              <a:t>die</a:t>
            </a:r>
            <a:r>
              <a:rPr lang="cs-CZ" sz="3200" dirty="0" smtClean="0">
                <a:solidFill>
                  <a:srgbClr val="00B0F0"/>
                </a:solidFill>
              </a:rPr>
              <a:t> </a:t>
            </a:r>
            <a:r>
              <a:rPr lang="cs-CZ" sz="3200" dirty="0" err="1" smtClean="0">
                <a:solidFill>
                  <a:srgbClr val="00B0F0"/>
                </a:solidFill>
              </a:rPr>
              <a:t>Kasse</a:t>
            </a:r>
            <a:endParaRPr lang="cs-CZ" sz="3200" dirty="0" smtClean="0">
              <a:solidFill>
                <a:srgbClr val="00B0F0"/>
              </a:solidFill>
            </a:endParaRPr>
          </a:p>
          <a:p>
            <a:pPr algn="ctr"/>
            <a:endParaRPr lang="cs-CZ" sz="3200" dirty="0"/>
          </a:p>
        </p:txBody>
      </p:sp>
      <p:pic>
        <p:nvPicPr>
          <p:cNvPr id="4102" name="Picture 6" descr="C:\Users\Jechova\AppData\Local\Microsoft\Windows\Temporary Internet Files\Content.IE5\I7UWRE7K\MC90040402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380" y="3862962"/>
            <a:ext cx="2261126" cy="21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aoblený obdélník 27"/>
          <p:cNvSpPr/>
          <p:nvPr/>
        </p:nvSpPr>
        <p:spPr>
          <a:xfrm>
            <a:off x="2756961" y="3096548"/>
            <a:ext cx="2971250" cy="6298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200" dirty="0" smtClean="0"/>
          </a:p>
          <a:p>
            <a:pPr algn="ctr"/>
            <a:r>
              <a:rPr lang="cs-CZ" sz="2800" dirty="0" smtClean="0">
                <a:solidFill>
                  <a:srgbClr val="00B0F0"/>
                </a:solidFill>
              </a:rPr>
              <a:t>der </a:t>
            </a:r>
            <a:r>
              <a:rPr lang="cs-CZ" sz="2800" dirty="0" err="1" smtClean="0">
                <a:solidFill>
                  <a:srgbClr val="00B0F0"/>
                </a:solidFill>
              </a:rPr>
              <a:t>Einkaufszettel</a:t>
            </a:r>
            <a:endParaRPr lang="cs-CZ" sz="2800" dirty="0" smtClean="0">
              <a:solidFill>
                <a:srgbClr val="00B0F0"/>
              </a:solidFill>
            </a:endParaRPr>
          </a:p>
          <a:p>
            <a:pPr algn="ctr"/>
            <a:endParaRPr lang="cs-CZ" sz="3200" dirty="0"/>
          </a:p>
        </p:txBody>
      </p:sp>
      <p:sp>
        <p:nvSpPr>
          <p:cNvPr id="27" name="Svislý svitek 26"/>
          <p:cNvSpPr/>
          <p:nvPr/>
        </p:nvSpPr>
        <p:spPr>
          <a:xfrm rot="21312966">
            <a:off x="4134710" y="1527530"/>
            <a:ext cx="1422922" cy="1478597"/>
          </a:xfrm>
          <a:prstGeom prst="verticalScroll">
            <a:avLst/>
          </a:prstGeom>
          <a:solidFill>
            <a:srgbClr val="ECF8A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 b="1" dirty="0" smtClean="0">
                <a:solidFill>
                  <a:schemeClr val="tx1"/>
                </a:solidFill>
                <a:latin typeface="Brush Script MT" pitchFamily="66" charset="0"/>
                <a:cs typeface="Times New Roman" pitchFamily="18" charset="0"/>
              </a:rPr>
              <a:t>     </a:t>
            </a:r>
            <a:endParaRPr lang="cs-CZ" sz="2800" b="1" dirty="0" smtClean="0">
              <a:solidFill>
                <a:schemeClr val="tx1"/>
              </a:solidFill>
              <a:latin typeface="Brush Script MT" pitchFamily="66" charset="0"/>
              <a:cs typeface="Times New Roman" pitchFamily="18" charset="0"/>
            </a:endParaRPr>
          </a:p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Bradley Hand ITC" panose="03070402050302030203" pitchFamily="66" charset="0"/>
                <a:cs typeface="Times New Roman" pitchFamily="18" charset="0"/>
              </a:rPr>
              <a:t>    </a:t>
            </a:r>
          </a:p>
          <a:p>
            <a:pPr algn="ctr"/>
            <a:endParaRPr lang="cs-CZ" sz="2000" b="1" i="1" dirty="0" smtClean="0">
              <a:solidFill>
                <a:schemeClr val="tx1"/>
              </a:solidFill>
              <a:latin typeface="Bradley Hand ITC" panose="03070402050302030203" pitchFamily="66" charset="0"/>
              <a:cs typeface="Times New Roman" pitchFamily="18" charset="0"/>
            </a:endParaRPr>
          </a:p>
          <a:p>
            <a:pPr algn="ctr"/>
            <a:r>
              <a:rPr lang="cs-CZ" sz="2000" b="1" i="1" dirty="0" err="1" smtClean="0">
                <a:solidFill>
                  <a:schemeClr val="tx1"/>
                </a:solidFill>
                <a:latin typeface="Bradley Hand ITC" panose="03070402050302030203" pitchFamily="66" charset="0"/>
                <a:cs typeface="Times New Roman" pitchFamily="18" charset="0"/>
              </a:rPr>
              <a:t>Milch</a:t>
            </a:r>
            <a:endParaRPr lang="cs-CZ" sz="2000" b="1" i="1" dirty="0" smtClean="0">
              <a:solidFill>
                <a:schemeClr val="tx1"/>
              </a:solidFill>
              <a:latin typeface="Bradley Hand ITC" panose="03070402050302030203" pitchFamily="66" charset="0"/>
              <a:cs typeface="Times New Roman" pitchFamily="18" charset="0"/>
            </a:endParaRPr>
          </a:p>
          <a:p>
            <a:pPr algn="ctr"/>
            <a:r>
              <a:rPr lang="cs-CZ" sz="2000" b="1" i="1" dirty="0" err="1">
                <a:solidFill>
                  <a:schemeClr val="tx1"/>
                </a:solidFill>
                <a:latin typeface="Bradley Hand ITC" panose="03070402050302030203" pitchFamily="66" charset="0"/>
                <a:cs typeface="Times New Roman" pitchFamily="18" charset="0"/>
              </a:rPr>
              <a:t>W</a:t>
            </a:r>
            <a:r>
              <a:rPr lang="cs-CZ" sz="2000" b="1" i="1" dirty="0" err="1" smtClean="0">
                <a:solidFill>
                  <a:schemeClr val="tx1"/>
                </a:solidFill>
                <a:latin typeface="Bradley Hand ITC" panose="03070402050302030203" pitchFamily="66" charset="0"/>
                <a:cs typeface="Times New Roman" pitchFamily="18" charset="0"/>
              </a:rPr>
              <a:t>asser</a:t>
            </a:r>
            <a:endParaRPr lang="cs-CZ" sz="2000" b="1" i="1" dirty="0">
              <a:solidFill>
                <a:schemeClr val="tx1"/>
              </a:solidFill>
              <a:latin typeface="Bradley Hand ITC" panose="03070402050302030203" pitchFamily="66" charset="0"/>
              <a:cs typeface="Times New Roman" pitchFamily="18" charset="0"/>
            </a:endParaRPr>
          </a:p>
          <a:p>
            <a:pPr algn="ctr"/>
            <a:r>
              <a:rPr lang="cs-CZ" sz="2000" b="1" i="1" dirty="0" err="1" smtClean="0">
                <a:solidFill>
                  <a:schemeClr val="tx1"/>
                </a:solidFill>
                <a:latin typeface="Bradley Hand ITC" panose="03070402050302030203" pitchFamily="66" charset="0"/>
                <a:cs typeface="Times New Roman" pitchFamily="18" charset="0"/>
              </a:rPr>
              <a:t>Brot</a:t>
            </a:r>
            <a:r>
              <a:rPr lang="cs-CZ" sz="2000" b="1" i="1" dirty="0" smtClean="0">
                <a:solidFill>
                  <a:schemeClr val="tx1"/>
                </a:solidFill>
                <a:latin typeface="Bradley Hand ITC" panose="03070402050302030203" pitchFamily="66" charset="0"/>
                <a:cs typeface="Times New Roman" pitchFamily="18" charset="0"/>
              </a:rPr>
              <a:t>…</a:t>
            </a:r>
          </a:p>
          <a:p>
            <a:pPr algn="ctr"/>
            <a:endParaRPr lang="cs-CZ" sz="2800" b="1" dirty="0">
              <a:solidFill>
                <a:schemeClr val="tx1"/>
              </a:solidFill>
              <a:latin typeface="Brush Script MT" pitchFamily="66" charset="0"/>
              <a:cs typeface="Times New Roman" pitchFamily="18" charset="0"/>
            </a:endParaRPr>
          </a:p>
          <a:p>
            <a:pPr algn="ctr"/>
            <a:endParaRPr lang="cs-CZ" sz="2800" b="1" dirty="0" smtClean="0">
              <a:solidFill>
                <a:schemeClr val="tx1"/>
              </a:solidFill>
              <a:latin typeface="Brush Script MT" pitchFamily="66" charset="0"/>
              <a:cs typeface="Times New Roman" pitchFamily="18" charset="0"/>
            </a:endParaRPr>
          </a:p>
          <a:p>
            <a:pPr algn="ctr"/>
            <a:endParaRPr lang="cs-CZ" b="1" dirty="0">
              <a:solidFill>
                <a:schemeClr val="tx1"/>
              </a:solidFill>
              <a:latin typeface="Brush Script MT" pitchFamily="66" charset="0"/>
              <a:cs typeface="Times New Roman" pitchFamily="18" charset="0"/>
            </a:endParaRPr>
          </a:p>
          <a:p>
            <a:pPr algn="ctr"/>
            <a:endParaRPr lang="cs-CZ" b="1" dirty="0">
              <a:solidFill>
                <a:schemeClr val="tx1"/>
              </a:solidFill>
              <a:latin typeface="Brush Script MT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57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ICH KAUFE EIN!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cs-CZ" sz="35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3600" dirty="0" err="1" smtClean="0">
                <a:solidFill>
                  <a:srgbClr val="7030A0"/>
                </a:solidFill>
              </a:rPr>
              <a:t>Guten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Tag</a:t>
            </a:r>
            <a:r>
              <a:rPr lang="cs-CZ" sz="3600" dirty="0" smtClean="0">
                <a:solidFill>
                  <a:srgbClr val="7030A0"/>
                </a:solidFill>
              </a:rPr>
              <a:t>! Kann </a:t>
            </a:r>
            <a:r>
              <a:rPr lang="cs-CZ" sz="3600" dirty="0" err="1" smtClean="0">
                <a:solidFill>
                  <a:srgbClr val="7030A0"/>
                </a:solidFill>
              </a:rPr>
              <a:t>ich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Ihnen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helfen</a:t>
            </a:r>
            <a:r>
              <a:rPr lang="cs-CZ" sz="3600" dirty="0" smtClean="0">
                <a:solidFill>
                  <a:srgbClr val="7030A0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 err="1" smtClean="0">
                <a:solidFill>
                  <a:srgbClr val="002060"/>
                </a:solidFill>
              </a:rPr>
              <a:t>Guten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Tag</a:t>
            </a:r>
            <a:r>
              <a:rPr lang="cs-CZ" sz="3600" dirty="0" smtClean="0">
                <a:solidFill>
                  <a:srgbClr val="002060"/>
                </a:solidFill>
              </a:rPr>
              <a:t>! </a:t>
            </a:r>
            <a:r>
              <a:rPr lang="cs-CZ" sz="3600" dirty="0" err="1" smtClean="0">
                <a:solidFill>
                  <a:srgbClr val="002060"/>
                </a:solidFill>
              </a:rPr>
              <a:t>Ja</a:t>
            </a:r>
            <a:r>
              <a:rPr lang="cs-CZ" sz="3600" dirty="0" smtClean="0">
                <a:solidFill>
                  <a:srgbClr val="002060"/>
                </a:solidFill>
              </a:rPr>
              <a:t>, </a:t>
            </a:r>
            <a:r>
              <a:rPr lang="cs-CZ" sz="3600" dirty="0" err="1" smtClean="0">
                <a:solidFill>
                  <a:srgbClr val="002060"/>
                </a:solidFill>
              </a:rPr>
              <a:t>bitte</a:t>
            </a:r>
            <a:r>
              <a:rPr lang="cs-CZ" sz="3600" dirty="0" smtClean="0">
                <a:solidFill>
                  <a:srgbClr val="002060"/>
                </a:solidFill>
              </a:rPr>
              <a:t>. </a:t>
            </a:r>
            <a:r>
              <a:rPr lang="cs-CZ" sz="3600" dirty="0" err="1" smtClean="0">
                <a:solidFill>
                  <a:srgbClr val="002060"/>
                </a:solidFill>
              </a:rPr>
              <a:t>Ich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suche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einen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schönen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und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modernen</a:t>
            </a:r>
            <a:r>
              <a:rPr lang="cs-CZ" sz="3600" dirty="0" smtClean="0">
                <a:solidFill>
                  <a:srgbClr val="002060"/>
                </a:solidFill>
              </a:rPr>
              <a:t> Rock.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3600" dirty="0" err="1" smtClean="0">
                <a:solidFill>
                  <a:srgbClr val="7030A0"/>
                </a:solidFill>
              </a:rPr>
              <a:t>Kein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Problem</a:t>
            </a:r>
            <a:r>
              <a:rPr lang="cs-CZ" sz="3600" dirty="0" smtClean="0">
                <a:solidFill>
                  <a:srgbClr val="7030A0"/>
                </a:solidFill>
              </a:rPr>
              <a:t>! </a:t>
            </a:r>
            <a:r>
              <a:rPr lang="cs-CZ" sz="3600" dirty="0" err="1" smtClean="0">
                <a:solidFill>
                  <a:srgbClr val="7030A0"/>
                </a:solidFill>
              </a:rPr>
              <a:t>Und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welche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ist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Ihre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Größe</a:t>
            </a:r>
            <a:r>
              <a:rPr lang="cs-CZ" sz="3600" dirty="0" smtClean="0">
                <a:solidFill>
                  <a:srgbClr val="7030A0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 smtClean="0">
                <a:solidFill>
                  <a:srgbClr val="002060"/>
                </a:solidFill>
              </a:rPr>
              <a:t>Na, </a:t>
            </a:r>
            <a:r>
              <a:rPr lang="cs-CZ" sz="3600" dirty="0" err="1" smtClean="0">
                <a:solidFill>
                  <a:srgbClr val="002060"/>
                </a:solidFill>
              </a:rPr>
              <a:t>ich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babe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die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Größe</a:t>
            </a:r>
            <a:r>
              <a:rPr lang="cs-CZ" sz="3600" dirty="0" smtClean="0">
                <a:solidFill>
                  <a:srgbClr val="002060"/>
                </a:solidFill>
              </a:rPr>
              <a:t> 38.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3600" dirty="0" err="1" smtClean="0">
                <a:solidFill>
                  <a:srgbClr val="7030A0"/>
                </a:solidFill>
              </a:rPr>
              <a:t>Also</a:t>
            </a:r>
            <a:r>
              <a:rPr lang="cs-CZ" sz="3600" dirty="0" smtClean="0">
                <a:solidFill>
                  <a:srgbClr val="7030A0"/>
                </a:solidFill>
              </a:rPr>
              <a:t>, </a:t>
            </a:r>
            <a:r>
              <a:rPr lang="cs-CZ" sz="3600" dirty="0" err="1" smtClean="0">
                <a:solidFill>
                  <a:srgbClr val="7030A0"/>
                </a:solidFill>
              </a:rPr>
              <a:t>hier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haben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Sie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einen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schönen</a:t>
            </a:r>
            <a:r>
              <a:rPr lang="cs-CZ" sz="3600" dirty="0" smtClean="0">
                <a:solidFill>
                  <a:srgbClr val="7030A0"/>
                </a:solidFill>
              </a:rPr>
              <a:t> Rock . </a:t>
            </a:r>
            <a:r>
              <a:rPr lang="cs-CZ" sz="3600" dirty="0" err="1" smtClean="0">
                <a:solidFill>
                  <a:srgbClr val="7030A0"/>
                </a:solidFill>
              </a:rPr>
              <a:t>Sie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können</a:t>
            </a:r>
            <a:r>
              <a:rPr lang="cs-CZ" sz="3600" dirty="0" smtClean="0">
                <a:solidFill>
                  <a:srgbClr val="7030A0"/>
                </a:solidFill>
              </a:rPr>
              <a:t> den Rock </a:t>
            </a:r>
            <a:r>
              <a:rPr lang="cs-CZ" sz="3600" dirty="0" err="1" smtClean="0">
                <a:solidFill>
                  <a:srgbClr val="7030A0"/>
                </a:solidFill>
              </a:rPr>
              <a:t>versuchen</a:t>
            </a:r>
            <a:r>
              <a:rPr lang="cs-CZ" sz="3600" dirty="0" smtClean="0">
                <a:solidFill>
                  <a:srgbClr val="7030A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 err="1" smtClean="0">
                <a:solidFill>
                  <a:srgbClr val="002060"/>
                </a:solidFill>
              </a:rPr>
              <a:t>Danke</a:t>
            </a:r>
            <a:r>
              <a:rPr lang="cs-CZ" sz="3600" dirty="0" smtClean="0">
                <a:solidFill>
                  <a:srgbClr val="002060"/>
                </a:solidFill>
              </a:rPr>
              <a:t>. Der Rock </a:t>
            </a:r>
            <a:r>
              <a:rPr lang="cs-CZ" sz="3600" dirty="0" err="1" smtClean="0">
                <a:solidFill>
                  <a:srgbClr val="002060"/>
                </a:solidFill>
              </a:rPr>
              <a:t>ist</a:t>
            </a:r>
            <a:r>
              <a:rPr lang="cs-CZ" sz="3600" dirty="0" smtClean="0">
                <a:solidFill>
                  <a:srgbClr val="002060"/>
                </a:solidFill>
              </a:rPr>
              <a:t> super.  </a:t>
            </a:r>
            <a:r>
              <a:rPr lang="cs-CZ" sz="3600" dirty="0" err="1" smtClean="0">
                <a:solidFill>
                  <a:srgbClr val="002060"/>
                </a:solidFill>
              </a:rPr>
              <a:t>Aber</a:t>
            </a:r>
            <a:r>
              <a:rPr lang="cs-CZ" sz="3600" dirty="0" smtClean="0">
                <a:solidFill>
                  <a:srgbClr val="002060"/>
                </a:solidFill>
              </a:rPr>
              <a:t>  </a:t>
            </a:r>
            <a:r>
              <a:rPr lang="cs-CZ" sz="3600" dirty="0" err="1" smtClean="0">
                <a:solidFill>
                  <a:srgbClr val="002060"/>
                </a:solidFill>
              </a:rPr>
              <a:t>leider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ist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zu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klein</a:t>
            </a:r>
            <a:r>
              <a:rPr lang="cs-CZ" sz="36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3600" dirty="0" err="1" smtClean="0">
                <a:solidFill>
                  <a:srgbClr val="7030A0"/>
                </a:solidFill>
              </a:rPr>
              <a:t>Möchten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Sie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Größe</a:t>
            </a:r>
            <a:r>
              <a:rPr lang="cs-CZ" sz="3600" dirty="0" smtClean="0">
                <a:solidFill>
                  <a:srgbClr val="7030A0"/>
                </a:solidFill>
              </a:rPr>
              <a:t> 40 </a:t>
            </a:r>
            <a:r>
              <a:rPr lang="cs-CZ" sz="3600" dirty="0" err="1" smtClean="0">
                <a:solidFill>
                  <a:srgbClr val="7030A0"/>
                </a:solidFill>
              </a:rPr>
              <a:t>versuchen</a:t>
            </a:r>
            <a:r>
              <a:rPr lang="cs-CZ" sz="3600" dirty="0" smtClean="0">
                <a:solidFill>
                  <a:srgbClr val="7030A0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 err="1" smtClean="0">
                <a:solidFill>
                  <a:srgbClr val="002060"/>
                </a:solidFill>
              </a:rPr>
              <a:t>Ja</a:t>
            </a:r>
            <a:r>
              <a:rPr lang="cs-CZ" sz="3600" dirty="0" smtClean="0">
                <a:solidFill>
                  <a:srgbClr val="002060"/>
                </a:solidFill>
              </a:rPr>
              <a:t>, </a:t>
            </a:r>
            <a:r>
              <a:rPr lang="cs-CZ" sz="3600" dirty="0" err="1" smtClean="0">
                <a:solidFill>
                  <a:srgbClr val="002060"/>
                </a:solidFill>
              </a:rPr>
              <a:t>bitte</a:t>
            </a:r>
            <a:r>
              <a:rPr lang="cs-CZ" sz="36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3600" dirty="0" err="1" smtClean="0">
                <a:solidFill>
                  <a:srgbClr val="7030A0"/>
                </a:solidFill>
              </a:rPr>
              <a:t>Hier</a:t>
            </a:r>
            <a:r>
              <a:rPr lang="cs-CZ" sz="3600" dirty="0" smtClean="0">
                <a:solidFill>
                  <a:srgbClr val="7030A0"/>
                </a:solidFill>
              </a:rPr>
              <a:t>  </a:t>
            </a:r>
            <a:r>
              <a:rPr lang="cs-CZ" sz="3600" dirty="0" err="1" smtClean="0">
                <a:solidFill>
                  <a:srgbClr val="7030A0"/>
                </a:solidFill>
              </a:rPr>
              <a:t>ist</a:t>
            </a:r>
            <a:r>
              <a:rPr lang="cs-CZ" sz="3600" dirty="0" smtClean="0">
                <a:solidFill>
                  <a:srgbClr val="7030A0"/>
                </a:solidFill>
              </a:rPr>
              <a:t> der Rock.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 err="1" smtClean="0">
                <a:solidFill>
                  <a:srgbClr val="002060"/>
                </a:solidFill>
              </a:rPr>
              <a:t>Vielen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Dank</a:t>
            </a:r>
            <a:r>
              <a:rPr lang="cs-CZ" sz="3600" dirty="0" smtClean="0">
                <a:solidFill>
                  <a:srgbClr val="002060"/>
                </a:solidFill>
              </a:rPr>
              <a:t>. </a:t>
            </a:r>
            <a:r>
              <a:rPr lang="cs-CZ" sz="3600" dirty="0" err="1" smtClean="0">
                <a:solidFill>
                  <a:srgbClr val="002060"/>
                </a:solidFill>
              </a:rPr>
              <a:t>Ja</a:t>
            </a:r>
            <a:r>
              <a:rPr lang="cs-CZ" sz="3600" dirty="0" smtClean="0">
                <a:solidFill>
                  <a:srgbClr val="002060"/>
                </a:solidFill>
              </a:rPr>
              <a:t>, </a:t>
            </a:r>
            <a:r>
              <a:rPr lang="cs-CZ" sz="3600" dirty="0" err="1" smtClean="0">
                <a:solidFill>
                  <a:srgbClr val="002060"/>
                </a:solidFill>
              </a:rPr>
              <a:t>dieser</a:t>
            </a:r>
            <a:r>
              <a:rPr lang="cs-CZ" sz="3600" dirty="0" smtClean="0">
                <a:solidFill>
                  <a:srgbClr val="002060"/>
                </a:solidFill>
              </a:rPr>
              <a:t> Rock </a:t>
            </a:r>
            <a:r>
              <a:rPr lang="cs-CZ" sz="3600" dirty="0" err="1" smtClean="0">
                <a:solidFill>
                  <a:srgbClr val="002060"/>
                </a:solidFill>
              </a:rPr>
              <a:t>ist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total</a:t>
            </a:r>
            <a:r>
              <a:rPr lang="cs-CZ" sz="3600" dirty="0" smtClean="0">
                <a:solidFill>
                  <a:srgbClr val="002060"/>
                </a:solidFill>
              </a:rPr>
              <a:t> gut. </a:t>
            </a:r>
            <a:r>
              <a:rPr lang="cs-CZ" sz="3600" dirty="0" err="1" smtClean="0">
                <a:solidFill>
                  <a:srgbClr val="002060"/>
                </a:solidFill>
              </a:rPr>
              <a:t>Ich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nehme</a:t>
            </a:r>
            <a:r>
              <a:rPr lang="cs-CZ" sz="3600" dirty="0" smtClean="0">
                <a:solidFill>
                  <a:srgbClr val="002060"/>
                </a:solidFill>
              </a:rPr>
              <a:t> den Rock.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3600" dirty="0" err="1" smtClean="0">
                <a:solidFill>
                  <a:srgbClr val="7030A0"/>
                </a:solidFill>
              </a:rPr>
              <a:t>Ja</a:t>
            </a:r>
            <a:r>
              <a:rPr lang="cs-CZ" sz="3600" dirty="0" smtClean="0">
                <a:solidFill>
                  <a:srgbClr val="7030A0"/>
                </a:solidFill>
              </a:rPr>
              <a:t>, </a:t>
            </a:r>
            <a:r>
              <a:rPr lang="cs-CZ" sz="3600" dirty="0" err="1" smtClean="0">
                <a:solidFill>
                  <a:srgbClr val="7030A0"/>
                </a:solidFill>
              </a:rPr>
              <a:t>dieser</a:t>
            </a:r>
            <a:r>
              <a:rPr lang="cs-CZ" sz="3600" dirty="0" smtClean="0">
                <a:solidFill>
                  <a:srgbClr val="7030A0"/>
                </a:solidFill>
              </a:rPr>
              <a:t> Rock </a:t>
            </a:r>
            <a:r>
              <a:rPr lang="cs-CZ" sz="3600" dirty="0" err="1" smtClean="0">
                <a:solidFill>
                  <a:srgbClr val="7030A0"/>
                </a:solidFill>
              </a:rPr>
              <a:t>ist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wirklich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modern</a:t>
            </a:r>
            <a:r>
              <a:rPr lang="cs-CZ" sz="3600" dirty="0" smtClean="0">
                <a:solidFill>
                  <a:srgbClr val="7030A0"/>
                </a:solidFill>
              </a:rPr>
              <a:t>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 err="1" smtClean="0">
                <a:solidFill>
                  <a:srgbClr val="002060"/>
                </a:solidFill>
              </a:rPr>
              <a:t>Wie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viel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kostet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dieser</a:t>
            </a:r>
            <a:r>
              <a:rPr lang="cs-CZ" sz="3600" dirty="0" smtClean="0">
                <a:solidFill>
                  <a:srgbClr val="002060"/>
                </a:solidFill>
              </a:rPr>
              <a:t> Rock?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3600" dirty="0" smtClean="0">
                <a:solidFill>
                  <a:srgbClr val="7030A0"/>
                </a:solidFill>
              </a:rPr>
              <a:t>35 Euro.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 smtClean="0">
                <a:solidFill>
                  <a:srgbClr val="002060"/>
                </a:solidFill>
              </a:rPr>
              <a:t>Gut. </a:t>
            </a:r>
            <a:r>
              <a:rPr lang="cs-CZ" sz="3600" dirty="0" err="1" smtClean="0">
                <a:solidFill>
                  <a:srgbClr val="002060"/>
                </a:solidFill>
              </a:rPr>
              <a:t>Hier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ist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das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Geld</a:t>
            </a:r>
            <a:r>
              <a:rPr lang="cs-CZ" sz="36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3600" dirty="0" err="1" smtClean="0">
                <a:solidFill>
                  <a:srgbClr val="7030A0"/>
                </a:solidFill>
              </a:rPr>
              <a:t>Danke</a:t>
            </a:r>
            <a:r>
              <a:rPr lang="cs-CZ" sz="3600" dirty="0" smtClean="0">
                <a:solidFill>
                  <a:srgbClr val="7030A0"/>
                </a:solidFill>
              </a:rPr>
              <a:t>. </a:t>
            </a:r>
            <a:r>
              <a:rPr lang="cs-CZ" sz="3600" dirty="0" err="1" smtClean="0">
                <a:solidFill>
                  <a:srgbClr val="7030A0"/>
                </a:solidFill>
              </a:rPr>
              <a:t>Schönen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Tag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und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Auf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Wiedersehen</a:t>
            </a:r>
            <a:r>
              <a:rPr lang="cs-CZ" sz="3600" dirty="0" smtClean="0">
                <a:solidFill>
                  <a:srgbClr val="7030A0"/>
                </a:solidFill>
              </a:rPr>
              <a:t>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 err="1" smtClean="0">
                <a:solidFill>
                  <a:srgbClr val="002060"/>
                </a:solidFill>
              </a:rPr>
              <a:t>Danke</a:t>
            </a:r>
            <a:r>
              <a:rPr lang="cs-CZ" sz="3600" dirty="0" smtClean="0">
                <a:solidFill>
                  <a:srgbClr val="002060"/>
                </a:solidFill>
              </a:rPr>
              <a:t>! </a:t>
            </a:r>
            <a:r>
              <a:rPr lang="cs-CZ" sz="3600" dirty="0" err="1" smtClean="0">
                <a:solidFill>
                  <a:srgbClr val="002060"/>
                </a:solidFill>
              </a:rPr>
              <a:t>Auf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Wiedersehen</a:t>
            </a:r>
            <a:r>
              <a:rPr lang="cs-CZ" sz="3600" dirty="0" smtClean="0">
                <a:solidFill>
                  <a:srgbClr val="002060"/>
                </a:solidFill>
              </a:rPr>
              <a:t>!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C:\Users\Jechova\AppData\Local\Microsoft\Windows\Temporary Internet Files\Content.IE5\94Q7K3JI\MC9001133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37112"/>
            <a:ext cx="210635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NXQE1PS2\MC9003977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575" y="240864"/>
            <a:ext cx="1467612" cy="186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5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66"/>
                </a:solidFill>
              </a:rPr>
              <a:t>ERGÄNZE! ICH KAUFE EIN!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cs-CZ" sz="3600" dirty="0" smtClean="0">
              <a:solidFill>
                <a:srgbClr val="7030A0"/>
              </a:solidFill>
            </a:endParaRP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cs-CZ" sz="3600" dirty="0" err="1" smtClean="0">
                <a:solidFill>
                  <a:srgbClr val="7030A0"/>
                </a:solidFill>
              </a:rPr>
              <a:t>Guten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Tag</a:t>
            </a:r>
            <a:r>
              <a:rPr lang="cs-CZ" sz="3600" dirty="0" smtClean="0">
                <a:solidFill>
                  <a:srgbClr val="7030A0"/>
                </a:solidFill>
              </a:rPr>
              <a:t>! Kann </a:t>
            </a:r>
            <a:r>
              <a:rPr lang="cs-CZ" sz="3600" dirty="0" err="1" smtClean="0">
                <a:solidFill>
                  <a:srgbClr val="7030A0"/>
                </a:solidFill>
              </a:rPr>
              <a:t>ich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Ihnen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helfen</a:t>
            </a:r>
            <a:r>
              <a:rPr lang="cs-CZ" sz="3600" dirty="0" smtClean="0">
                <a:solidFill>
                  <a:srgbClr val="7030A0"/>
                </a:solidFill>
              </a:rPr>
              <a:t>?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3600" dirty="0" err="1" smtClean="0">
                <a:solidFill>
                  <a:srgbClr val="002060"/>
                </a:solidFill>
              </a:rPr>
              <a:t>Guten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Tag</a:t>
            </a:r>
            <a:r>
              <a:rPr lang="cs-CZ" sz="3600" dirty="0" smtClean="0">
                <a:solidFill>
                  <a:srgbClr val="002060"/>
                </a:solidFill>
              </a:rPr>
              <a:t>! </a:t>
            </a:r>
            <a:r>
              <a:rPr lang="cs-CZ" sz="3600" dirty="0" err="1" smtClean="0">
                <a:solidFill>
                  <a:srgbClr val="002060"/>
                </a:solidFill>
              </a:rPr>
              <a:t>Ja</a:t>
            </a:r>
            <a:r>
              <a:rPr lang="cs-CZ" sz="3600" dirty="0" smtClean="0">
                <a:solidFill>
                  <a:srgbClr val="002060"/>
                </a:solidFill>
              </a:rPr>
              <a:t>, </a:t>
            </a:r>
            <a:r>
              <a:rPr lang="cs-CZ" sz="3600" dirty="0" err="1" smtClean="0">
                <a:solidFill>
                  <a:srgbClr val="002060"/>
                </a:solidFill>
              </a:rPr>
              <a:t>bitte</a:t>
            </a:r>
            <a:r>
              <a:rPr lang="cs-CZ" sz="3600" dirty="0" smtClean="0">
                <a:solidFill>
                  <a:srgbClr val="002060"/>
                </a:solidFill>
              </a:rPr>
              <a:t>. </a:t>
            </a:r>
            <a:r>
              <a:rPr lang="cs-CZ" sz="3600" dirty="0" err="1" smtClean="0">
                <a:solidFill>
                  <a:srgbClr val="002060"/>
                </a:solidFill>
              </a:rPr>
              <a:t>Ich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suche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einen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schönen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und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modernen</a:t>
            </a:r>
            <a:r>
              <a:rPr lang="cs-CZ" sz="3600" dirty="0" smtClean="0">
                <a:solidFill>
                  <a:srgbClr val="002060"/>
                </a:solidFill>
              </a:rPr>
              <a:t> Rock.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cs-CZ" sz="3600" dirty="0" err="1" smtClean="0">
                <a:solidFill>
                  <a:srgbClr val="7030A0"/>
                </a:solidFill>
              </a:rPr>
              <a:t>Kein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Problem</a:t>
            </a:r>
            <a:r>
              <a:rPr lang="cs-CZ" sz="3600" dirty="0" smtClean="0">
                <a:solidFill>
                  <a:srgbClr val="7030A0"/>
                </a:solidFill>
              </a:rPr>
              <a:t>! </a:t>
            </a:r>
            <a:r>
              <a:rPr lang="cs-CZ" sz="3600" dirty="0" err="1" smtClean="0">
                <a:solidFill>
                  <a:srgbClr val="7030A0"/>
                </a:solidFill>
              </a:rPr>
              <a:t>Und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welche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ist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Ihre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Größe</a:t>
            </a:r>
            <a:r>
              <a:rPr lang="cs-CZ" sz="3600" dirty="0" smtClean="0">
                <a:solidFill>
                  <a:srgbClr val="7030A0"/>
                </a:solidFill>
              </a:rPr>
              <a:t>?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3600" dirty="0" smtClean="0">
                <a:solidFill>
                  <a:srgbClr val="002060"/>
                </a:solidFill>
              </a:rPr>
              <a:t>Na, </a:t>
            </a:r>
            <a:r>
              <a:rPr lang="cs-CZ" sz="3600" dirty="0" err="1" smtClean="0">
                <a:solidFill>
                  <a:srgbClr val="002060"/>
                </a:solidFill>
              </a:rPr>
              <a:t>ich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babe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die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Größe</a:t>
            </a:r>
            <a:r>
              <a:rPr lang="cs-CZ" sz="3600" dirty="0" smtClean="0">
                <a:solidFill>
                  <a:srgbClr val="002060"/>
                </a:solidFill>
              </a:rPr>
              <a:t>  38.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cs-CZ" sz="3600" dirty="0" err="1" smtClean="0">
                <a:solidFill>
                  <a:srgbClr val="7030A0"/>
                </a:solidFill>
              </a:rPr>
              <a:t>Also</a:t>
            </a:r>
            <a:r>
              <a:rPr lang="cs-CZ" sz="3600" dirty="0" smtClean="0">
                <a:solidFill>
                  <a:srgbClr val="7030A0"/>
                </a:solidFill>
              </a:rPr>
              <a:t>, </a:t>
            </a:r>
            <a:r>
              <a:rPr lang="cs-CZ" sz="3600" dirty="0" err="1" smtClean="0">
                <a:solidFill>
                  <a:srgbClr val="7030A0"/>
                </a:solidFill>
              </a:rPr>
              <a:t>hier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haben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Sie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einen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schönen</a:t>
            </a:r>
            <a:r>
              <a:rPr lang="cs-CZ" sz="3600" dirty="0" smtClean="0">
                <a:solidFill>
                  <a:srgbClr val="7030A0"/>
                </a:solidFill>
              </a:rPr>
              <a:t> Rock. </a:t>
            </a:r>
            <a:r>
              <a:rPr lang="cs-CZ" sz="3600" dirty="0" err="1" smtClean="0">
                <a:solidFill>
                  <a:srgbClr val="7030A0"/>
                </a:solidFill>
              </a:rPr>
              <a:t>Sie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können</a:t>
            </a:r>
            <a:r>
              <a:rPr lang="cs-CZ" sz="3600" dirty="0" smtClean="0">
                <a:solidFill>
                  <a:srgbClr val="7030A0"/>
                </a:solidFill>
              </a:rPr>
              <a:t> den Rock  </a:t>
            </a:r>
            <a:r>
              <a:rPr lang="cs-CZ" sz="3600" dirty="0" err="1" smtClean="0">
                <a:solidFill>
                  <a:srgbClr val="7030A0"/>
                </a:solidFill>
              </a:rPr>
              <a:t>versuchen</a:t>
            </a:r>
            <a:r>
              <a:rPr lang="cs-CZ" sz="3600" dirty="0" smtClean="0">
                <a:solidFill>
                  <a:srgbClr val="7030A0"/>
                </a:solidFill>
              </a:rPr>
              <a:t>.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3600" dirty="0" err="1" smtClean="0">
                <a:solidFill>
                  <a:srgbClr val="002060"/>
                </a:solidFill>
              </a:rPr>
              <a:t>Danke</a:t>
            </a:r>
            <a:r>
              <a:rPr lang="cs-CZ" sz="3600" dirty="0" smtClean="0">
                <a:solidFill>
                  <a:srgbClr val="002060"/>
                </a:solidFill>
              </a:rPr>
              <a:t>. Der Rock </a:t>
            </a:r>
            <a:r>
              <a:rPr lang="cs-CZ" sz="3600" dirty="0" err="1" smtClean="0">
                <a:solidFill>
                  <a:srgbClr val="002060"/>
                </a:solidFill>
              </a:rPr>
              <a:t>ist</a:t>
            </a:r>
            <a:r>
              <a:rPr lang="cs-CZ" sz="3600" dirty="0" smtClean="0">
                <a:solidFill>
                  <a:srgbClr val="002060"/>
                </a:solidFill>
              </a:rPr>
              <a:t> super.  </a:t>
            </a:r>
            <a:r>
              <a:rPr lang="cs-CZ" sz="3600" dirty="0" err="1" smtClean="0">
                <a:solidFill>
                  <a:srgbClr val="002060"/>
                </a:solidFill>
              </a:rPr>
              <a:t>Aber</a:t>
            </a:r>
            <a:r>
              <a:rPr lang="cs-CZ" sz="3600" dirty="0" smtClean="0">
                <a:solidFill>
                  <a:srgbClr val="002060"/>
                </a:solidFill>
              </a:rPr>
              <a:t>  </a:t>
            </a:r>
            <a:r>
              <a:rPr lang="cs-CZ" sz="3600" dirty="0" err="1" smtClean="0">
                <a:solidFill>
                  <a:srgbClr val="002060"/>
                </a:solidFill>
              </a:rPr>
              <a:t>leider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zu</a:t>
            </a:r>
            <a:r>
              <a:rPr lang="cs-CZ" sz="3600" dirty="0" smtClean="0">
                <a:solidFill>
                  <a:srgbClr val="002060"/>
                </a:solidFill>
              </a:rPr>
              <a:t>  </a:t>
            </a:r>
            <a:r>
              <a:rPr lang="cs-CZ" sz="3600" dirty="0" err="1" smtClean="0">
                <a:solidFill>
                  <a:srgbClr val="002060"/>
                </a:solidFill>
              </a:rPr>
              <a:t>klein</a:t>
            </a:r>
            <a:r>
              <a:rPr lang="cs-CZ" sz="3600" dirty="0" smtClean="0">
                <a:solidFill>
                  <a:srgbClr val="002060"/>
                </a:solidFill>
              </a:rPr>
              <a:t>.</a:t>
            </a:r>
            <a:endParaRPr lang="cs-CZ" sz="3600" dirty="0" smtClean="0">
              <a:solidFill>
                <a:srgbClr val="002060"/>
              </a:solidFill>
            </a:endParaRP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cs-CZ" sz="3600" dirty="0" err="1" smtClean="0">
                <a:solidFill>
                  <a:srgbClr val="7030A0"/>
                </a:solidFill>
              </a:rPr>
              <a:t>Möchten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Sie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Größe</a:t>
            </a:r>
            <a:r>
              <a:rPr lang="cs-CZ" sz="3600" dirty="0" smtClean="0">
                <a:solidFill>
                  <a:srgbClr val="7030A0"/>
                </a:solidFill>
              </a:rPr>
              <a:t> 40 </a:t>
            </a:r>
            <a:r>
              <a:rPr lang="cs-CZ" sz="3600" dirty="0" err="1" smtClean="0">
                <a:solidFill>
                  <a:srgbClr val="7030A0"/>
                </a:solidFill>
              </a:rPr>
              <a:t>versuchen</a:t>
            </a:r>
            <a:r>
              <a:rPr lang="cs-CZ" sz="3600" dirty="0" smtClean="0">
                <a:solidFill>
                  <a:srgbClr val="7030A0"/>
                </a:solidFill>
              </a:rPr>
              <a:t>?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3600" dirty="0" err="1" smtClean="0">
                <a:solidFill>
                  <a:srgbClr val="002060"/>
                </a:solidFill>
              </a:rPr>
              <a:t>Ja</a:t>
            </a:r>
            <a:r>
              <a:rPr lang="cs-CZ" sz="3600" dirty="0" smtClean="0">
                <a:solidFill>
                  <a:srgbClr val="002060"/>
                </a:solidFill>
              </a:rPr>
              <a:t>, </a:t>
            </a:r>
            <a:r>
              <a:rPr lang="cs-CZ" sz="3600" dirty="0" err="1" smtClean="0">
                <a:solidFill>
                  <a:srgbClr val="002060"/>
                </a:solidFill>
              </a:rPr>
              <a:t>bitte</a:t>
            </a:r>
            <a:r>
              <a:rPr lang="cs-CZ" sz="3600" dirty="0" smtClean="0">
                <a:solidFill>
                  <a:srgbClr val="002060"/>
                </a:solidFill>
              </a:rPr>
              <a:t>.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cs-CZ" sz="3600" dirty="0" err="1" smtClean="0">
                <a:solidFill>
                  <a:srgbClr val="7030A0"/>
                </a:solidFill>
              </a:rPr>
              <a:t>Hier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ist</a:t>
            </a:r>
            <a:r>
              <a:rPr lang="cs-CZ" sz="3600" dirty="0" smtClean="0">
                <a:solidFill>
                  <a:srgbClr val="7030A0"/>
                </a:solidFill>
              </a:rPr>
              <a:t> der Rock.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3600" dirty="0" err="1" smtClean="0">
                <a:solidFill>
                  <a:srgbClr val="002060"/>
                </a:solidFill>
              </a:rPr>
              <a:t>Vielen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Dank</a:t>
            </a:r>
            <a:r>
              <a:rPr lang="cs-CZ" sz="3600" dirty="0" smtClean="0">
                <a:solidFill>
                  <a:srgbClr val="002060"/>
                </a:solidFill>
              </a:rPr>
              <a:t>. </a:t>
            </a:r>
            <a:r>
              <a:rPr lang="cs-CZ" sz="3600" dirty="0" err="1" smtClean="0">
                <a:solidFill>
                  <a:srgbClr val="002060"/>
                </a:solidFill>
              </a:rPr>
              <a:t>Ja</a:t>
            </a:r>
            <a:r>
              <a:rPr lang="cs-CZ" sz="3600" dirty="0" smtClean="0">
                <a:solidFill>
                  <a:srgbClr val="002060"/>
                </a:solidFill>
              </a:rPr>
              <a:t>, </a:t>
            </a:r>
            <a:r>
              <a:rPr lang="cs-CZ" sz="3600" dirty="0" err="1" smtClean="0">
                <a:solidFill>
                  <a:srgbClr val="002060"/>
                </a:solidFill>
              </a:rPr>
              <a:t>dieser</a:t>
            </a:r>
            <a:r>
              <a:rPr lang="cs-CZ" sz="3600" dirty="0" smtClean="0">
                <a:solidFill>
                  <a:srgbClr val="002060"/>
                </a:solidFill>
              </a:rPr>
              <a:t> Rock </a:t>
            </a:r>
            <a:r>
              <a:rPr lang="cs-CZ" sz="3600" dirty="0" err="1" smtClean="0">
                <a:solidFill>
                  <a:srgbClr val="002060"/>
                </a:solidFill>
              </a:rPr>
              <a:t>ist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total</a:t>
            </a:r>
            <a:r>
              <a:rPr lang="cs-CZ" sz="3600" dirty="0" smtClean="0">
                <a:solidFill>
                  <a:srgbClr val="002060"/>
                </a:solidFill>
              </a:rPr>
              <a:t> gut. </a:t>
            </a:r>
            <a:r>
              <a:rPr lang="cs-CZ" sz="3600" dirty="0" err="1" smtClean="0">
                <a:solidFill>
                  <a:srgbClr val="002060"/>
                </a:solidFill>
              </a:rPr>
              <a:t>Ich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nehme</a:t>
            </a:r>
            <a:r>
              <a:rPr lang="cs-CZ" sz="3600" dirty="0" smtClean="0">
                <a:solidFill>
                  <a:srgbClr val="002060"/>
                </a:solidFill>
              </a:rPr>
              <a:t> den Rock.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cs-CZ" sz="3600" dirty="0" err="1" smtClean="0">
                <a:solidFill>
                  <a:srgbClr val="7030A0"/>
                </a:solidFill>
              </a:rPr>
              <a:t>Ja</a:t>
            </a:r>
            <a:r>
              <a:rPr lang="cs-CZ" sz="3600" dirty="0" smtClean="0">
                <a:solidFill>
                  <a:srgbClr val="7030A0"/>
                </a:solidFill>
              </a:rPr>
              <a:t>, </a:t>
            </a:r>
            <a:r>
              <a:rPr lang="cs-CZ" sz="3600" dirty="0" err="1" smtClean="0">
                <a:solidFill>
                  <a:srgbClr val="7030A0"/>
                </a:solidFill>
              </a:rPr>
              <a:t>dieser</a:t>
            </a:r>
            <a:r>
              <a:rPr lang="cs-CZ" sz="3600" dirty="0" smtClean="0">
                <a:solidFill>
                  <a:srgbClr val="7030A0"/>
                </a:solidFill>
              </a:rPr>
              <a:t> Rock </a:t>
            </a:r>
            <a:r>
              <a:rPr lang="cs-CZ" sz="3600" dirty="0" err="1" smtClean="0">
                <a:solidFill>
                  <a:srgbClr val="7030A0"/>
                </a:solidFill>
              </a:rPr>
              <a:t>ist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wirklich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modern</a:t>
            </a:r>
            <a:r>
              <a:rPr lang="cs-CZ" sz="3600" dirty="0" smtClean="0">
                <a:solidFill>
                  <a:srgbClr val="7030A0"/>
                </a:solidFill>
              </a:rPr>
              <a:t>!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3600" dirty="0" err="1" smtClean="0">
                <a:solidFill>
                  <a:srgbClr val="002060"/>
                </a:solidFill>
              </a:rPr>
              <a:t>Wie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viel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kostet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dieser</a:t>
            </a:r>
            <a:r>
              <a:rPr lang="cs-CZ" sz="3600" dirty="0" smtClean="0">
                <a:solidFill>
                  <a:srgbClr val="002060"/>
                </a:solidFill>
              </a:rPr>
              <a:t> Rock?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cs-CZ" sz="3600" dirty="0" smtClean="0">
                <a:solidFill>
                  <a:srgbClr val="7030A0"/>
                </a:solidFill>
              </a:rPr>
              <a:t>35 Euro.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3600" dirty="0" smtClean="0">
                <a:solidFill>
                  <a:srgbClr val="002060"/>
                </a:solidFill>
              </a:rPr>
              <a:t>Gut. </a:t>
            </a:r>
            <a:r>
              <a:rPr lang="cs-CZ" sz="3600" dirty="0" err="1" smtClean="0">
                <a:solidFill>
                  <a:srgbClr val="002060"/>
                </a:solidFill>
              </a:rPr>
              <a:t>Hier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ist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das</a:t>
            </a:r>
            <a:r>
              <a:rPr lang="cs-CZ" sz="3600" dirty="0" smtClean="0">
                <a:solidFill>
                  <a:srgbClr val="002060"/>
                </a:solidFill>
              </a:rPr>
              <a:t>  </a:t>
            </a:r>
            <a:r>
              <a:rPr lang="cs-CZ" sz="3600" dirty="0" err="1" smtClean="0">
                <a:solidFill>
                  <a:srgbClr val="002060"/>
                </a:solidFill>
              </a:rPr>
              <a:t>Geld</a:t>
            </a:r>
            <a:r>
              <a:rPr lang="cs-CZ" sz="3600" dirty="0" smtClean="0">
                <a:solidFill>
                  <a:srgbClr val="002060"/>
                </a:solidFill>
              </a:rPr>
              <a:t> .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cs-CZ" sz="3600" dirty="0" err="1" smtClean="0">
                <a:solidFill>
                  <a:srgbClr val="7030A0"/>
                </a:solidFill>
              </a:rPr>
              <a:t>Danke</a:t>
            </a:r>
            <a:r>
              <a:rPr lang="cs-CZ" sz="3600" dirty="0" smtClean="0">
                <a:solidFill>
                  <a:srgbClr val="7030A0"/>
                </a:solidFill>
              </a:rPr>
              <a:t>. </a:t>
            </a:r>
            <a:r>
              <a:rPr lang="cs-CZ" sz="3600" dirty="0" err="1" smtClean="0">
                <a:solidFill>
                  <a:srgbClr val="7030A0"/>
                </a:solidFill>
              </a:rPr>
              <a:t>Schönen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Tag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und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Auf</a:t>
            </a: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3600" dirty="0" err="1" smtClean="0">
                <a:solidFill>
                  <a:srgbClr val="7030A0"/>
                </a:solidFill>
              </a:rPr>
              <a:t>Wiedersehen</a:t>
            </a:r>
            <a:r>
              <a:rPr lang="cs-CZ" sz="3600" dirty="0" smtClean="0">
                <a:solidFill>
                  <a:srgbClr val="7030A0"/>
                </a:solidFill>
              </a:rPr>
              <a:t>!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3600" dirty="0" err="1" smtClean="0">
                <a:solidFill>
                  <a:srgbClr val="002060"/>
                </a:solidFill>
              </a:rPr>
              <a:t>Danke</a:t>
            </a:r>
            <a:r>
              <a:rPr lang="cs-CZ" sz="3600" dirty="0" smtClean="0">
                <a:solidFill>
                  <a:srgbClr val="002060"/>
                </a:solidFill>
              </a:rPr>
              <a:t>! </a:t>
            </a:r>
            <a:r>
              <a:rPr lang="cs-CZ" sz="3600" dirty="0" err="1" smtClean="0">
                <a:solidFill>
                  <a:srgbClr val="002060"/>
                </a:solidFill>
              </a:rPr>
              <a:t>Auf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Wiedersehen</a:t>
            </a:r>
            <a:r>
              <a:rPr lang="cs-CZ" sz="3600" dirty="0" smtClean="0">
                <a:solidFill>
                  <a:srgbClr val="002060"/>
                </a:solidFill>
              </a:rPr>
              <a:t>!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3635896" y="1280722"/>
            <a:ext cx="648072" cy="36004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s jedním zakulaceným rohem 6"/>
          <p:cNvSpPr/>
          <p:nvPr/>
        </p:nvSpPr>
        <p:spPr>
          <a:xfrm>
            <a:off x="2558832" y="2335630"/>
            <a:ext cx="789032" cy="36004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s jedním zakulaceným rohem 7"/>
          <p:cNvSpPr/>
          <p:nvPr/>
        </p:nvSpPr>
        <p:spPr>
          <a:xfrm>
            <a:off x="827584" y="5085184"/>
            <a:ext cx="936104" cy="36004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jedním zakulaceným rohem 8"/>
          <p:cNvSpPr/>
          <p:nvPr/>
        </p:nvSpPr>
        <p:spPr>
          <a:xfrm>
            <a:off x="5436096" y="4368506"/>
            <a:ext cx="792088" cy="356638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s jedním zakulaceným rohem 9"/>
          <p:cNvSpPr/>
          <p:nvPr/>
        </p:nvSpPr>
        <p:spPr>
          <a:xfrm>
            <a:off x="5436096" y="2636912"/>
            <a:ext cx="790078" cy="36004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s jedním zakulaceným rohem 11"/>
          <p:cNvSpPr/>
          <p:nvPr/>
        </p:nvSpPr>
        <p:spPr>
          <a:xfrm>
            <a:off x="2555776" y="5750484"/>
            <a:ext cx="648072" cy="36004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s jedním zakulaceným rohem 12"/>
          <p:cNvSpPr/>
          <p:nvPr/>
        </p:nvSpPr>
        <p:spPr>
          <a:xfrm>
            <a:off x="2231740" y="3359656"/>
            <a:ext cx="684076" cy="36004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s jedním zakulaceným rohem 13"/>
          <p:cNvSpPr/>
          <p:nvPr/>
        </p:nvSpPr>
        <p:spPr>
          <a:xfrm>
            <a:off x="6012160" y="1556792"/>
            <a:ext cx="1135912" cy="432048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2" descr="C:\Users\Jechova\AppData\Local\Microsoft\Windows\Temporary Internet Files\Content.IE5\94Q7K3JI\MC9001133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774" y="4712048"/>
            <a:ext cx="210635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Jechova\AppData\Local\Microsoft\Windows\Temporary Internet Files\Content.IE5\NXQE1PS2\MC9003977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008" y="590424"/>
            <a:ext cx="1321992" cy="167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83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MACH EINEN ÄHNLICHEN DIALOG!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1307108"/>
            <a:ext cx="8229600" cy="6097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b="1" dirty="0" smtClean="0">
                <a:solidFill>
                  <a:srgbClr val="4A206A"/>
                </a:solidFill>
              </a:rPr>
              <a:t>VERWENDE DABEI DIE WENDUNGEN!</a:t>
            </a:r>
            <a:endParaRPr lang="cs-CZ" sz="3600" b="1" dirty="0">
              <a:solidFill>
                <a:srgbClr val="4A206A"/>
              </a:solidFill>
            </a:endParaRPr>
          </a:p>
        </p:txBody>
      </p:sp>
      <p:sp>
        <p:nvSpPr>
          <p:cNvPr id="4" name="Obdélníkový popisek 3"/>
          <p:cNvSpPr/>
          <p:nvPr/>
        </p:nvSpPr>
        <p:spPr>
          <a:xfrm>
            <a:off x="323528" y="2140888"/>
            <a:ext cx="4824536" cy="720080"/>
          </a:xfrm>
          <a:prstGeom prst="wedgeRectCallout">
            <a:avLst>
              <a:gd name="adj1" fmla="val -47367"/>
              <a:gd name="adj2" fmla="val 8789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200" dirty="0" smtClean="0">
              <a:solidFill>
                <a:schemeClr val="tx1"/>
              </a:solidFill>
            </a:endParaRPr>
          </a:p>
          <a:p>
            <a:pPr algn="ctr"/>
            <a:r>
              <a:rPr lang="cs-CZ" sz="2800" dirty="0" smtClean="0">
                <a:solidFill>
                  <a:srgbClr val="0070C0"/>
                </a:solidFill>
              </a:rPr>
              <a:t>Kann </a:t>
            </a:r>
            <a:r>
              <a:rPr lang="cs-CZ" sz="2800" dirty="0" err="1">
                <a:solidFill>
                  <a:srgbClr val="0070C0"/>
                </a:solidFill>
              </a:rPr>
              <a:t>ich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Ihnen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helfen</a:t>
            </a:r>
            <a:r>
              <a:rPr lang="cs-CZ" sz="2800" dirty="0">
                <a:solidFill>
                  <a:srgbClr val="0070C0"/>
                </a:solidFill>
              </a:rPr>
              <a:t>?</a:t>
            </a:r>
          </a:p>
          <a:p>
            <a:pPr algn="ctr"/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9" name="Obdélníkový popisek 8"/>
          <p:cNvSpPr/>
          <p:nvPr/>
        </p:nvSpPr>
        <p:spPr>
          <a:xfrm>
            <a:off x="4582344" y="2897168"/>
            <a:ext cx="4114800" cy="720080"/>
          </a:xfrm>
          <a:prstGeom prst="wedgeRectCallout">
            <a:avLst>
              <a:gd name="adj1" fmla="val -47367"/>
              <a:gd name="adj2" fmla="val 878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200" dirty="0" smtClean="0">
              <a:solidFill>
                <a:schemeClr val="tx1"/>
              </a:solidFill>
            </a:endParaRPr>
          </a:p>
          <a:p>
            <a:pPr algn="ctr"/>
            <a:r>
              <a:rPr lang="cs-CZ" sz="2800" dirty="0" err="1" smtClean="0">
                <a:solidFill>
                  <a:srgbClr val="077F0D"/>
                </a:solidFill>
              </a:rPr>
              <a:t>Wie</a:t>
            </a:r>
            <a:r>
              <a:rPr lang="cs-CZ" sz="2800" dirty="0" smtClean="0">
                <a:solidFill>
                  <a:srgbClr val="077F0D"/>
                </a:solidFill>
              </a:rPr>
              <a:t> </a:t>
            </a:r>
            <a:r>
              <a:rPr lang="cs-CZ" sz="2800" dirty="0" err="1" smtClean="0">
                <a:solidFill>
                  <a:srgbClr val="077F0D"/>
                </a:solidFill>
              </a:rPr>
              <a:t>viel</a:t>
            </a:r>
            <a:r>
              <a:rPr lang="cs-CZ" sz="2800" dirty="0" smtClean="0">
                <a:solidFill>
                  <a:srgbClr val="077F0D"/>
                </a:solidFill>
              </a:rPr>
              <a:t> </a:t>
            </a:r>
            <a:r>
              <a:rPr lang="cs-CZ" sz="2800" dirty="0" err="1" smtClean="0">
                <a:solidFill>
                  <a:srgbClr val="077F0D"/>
                </a:solidFill>
              </a:rPr>
              <a:t>kostet</a:t>
            </a:r>
            <a:r>
              <a:rPr lang="cs-CZ" sz="2800" dirty="0" smtClean="0">
                <a:solidFill>
                  <a:srgbClr val="077F0D"/>
                </a:solidFill>
              </a:rPr>
              <a:t> </a:t>
            </a:r>
            <a:r>
              <a:rPr lang="cs-CZ" sz="2800" dirty="0" err="1" smtClean="0">
                <a:solidFill>
                  <a:srgbClr val="077F0D"/>
                </a:solidFill>
              </a:rPr>
              <a:t>das</a:t>
            </a:r>
            <a:r>
              <a:rPr lang="cs-CZ" sz="2800" dirty="0" smtClean="0">
                <a:solidFill>
                  <a:srgbClr val="077F0D"/>
                </a:solidFill>
              </a:rPr>
              <a:t>?</a:t>
            </a:r>
            <a:endParaRPr lang="cs-CZ" sz="2800" dirty="0">
              <a:solidFill>
                <a:srgbClr val="077F0D"/>
              </a:solidFill>
            </a:endParaRPr>
          </a:p>
          <a:p>
            <a:pPr algn="ctr"/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10" name="Obdélníkový popisek 9"/>
          <p:cNvSpPr/>
          <p:nvPr/>
        </p:nvSpPr>
        <p:spPr>
          <a:xfrm>
            <a:off x="5575140" y="3819520"/>
            <a:ext cx="3122004" cy="720080"/>
          </a:xfrm>
          <a:prstGeom prst="wedgeRectCallout">
            <a:avLst>
              <a:gd name="adj1" fmla="val -47367"/>
              <a:gd name="adj2" fmla="val 8789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200" dirty="0" smtClean="0">
              <a:solidFill>
                <a:schemeClr val="tx1"/>
              </a:solidFill>
            </a:endParaRPr>
          </a:p>
          <a:p>
            <a:pPr algn="ctr"/>
            <a:r>
              <a:rPr lang="cs-CZ" sz="2800" dirty="0" err="1" smtClean="0">
                <a:solidFill>
                  <a:srgbClr val="FF0066"/>
                </a:solidFill>
              </a:rPr>
              <a:t>Ich</a:t>
            </a:r>
            <a:r>
              <a:rPr lang="cs-CZ" sz="2800" dirty="0" smtClean="0">
                <a:solidFill>
                  <a:srgbClr val="FF0066"/>
                </a:solidFill>
              </a:rPr>
              <a:t> </a:t>
            </a:r>
            <a:r>
              <a:rPr lang="cs-CZ" sz="2800" dirty="0" err="1" smtClean="0">
                <a:solidFill>
                  <a:srgbClr val="FF0066"/>
                </a:solidFill>
              </a:rPr>
              <a:t>möchte</a:t>
            </a:r>
            <a:r>
              <a:rPr lang="cs-CZ" sz="2800" dirty="0" smtClean="0">
                <a:solidFill>
                  <a:srgbClr val="FF0066"/>
                </a:solidFill>
              </a:rPr>
              <a:t>…</a:t>
            </a:r>
            <a:endParaRPr lang="cs-CZ" sz="2800" dirty="0">
              <a:solidFill>
                <a:srgbClr val="FF0066"/>
              </a:solidFill>
            </a:endParaRPr>
          </a:p>
          <a:p>
            <a:pPr algn="ctr"/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11" name="Obdélníkový popisek 10"/>
          <p:cNvSpPr/>
          <p:nvPr/>
        </p:nvSpPr>
        <p:spPr>
          <a:xfrm>
            <a:off x="1469250" y="2994736"/>
            <a:ext cx="2592288" cy="720080"/>
          </a:xfrm>
          <a:prstGeom prst="wedgeRectCallout">
            <a:avLst>
              <a:gd name="adj1" fmla="val -47367"/>
              <a:gd name="adj2" fmla="val 878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200" dirty="0" smtClean="0">
              <a:solidFill>
                <a:schemeClr val="tx1"/>
              </a:solidFill>
            </a:endParaRPr>
          </a:p>
          <a:p>
            <a:pPr algn="ctr"/>
            <a:r>
              <a:rPr lang="cs-CZ" sz="2800" dirty="0" err="1" smtClean="0">
                <a:solidFill>
                  <a:srgbClr val="4A206A"/>
                </a:solidFill>
              </a:rPr>
              <a:t>Hier</a:t>
            </a:r>
            <a:r>
              <a:rPr lang="cs-CZ" sz="2800" dirty="0" smtClean="0">
                <a:solidFill>
                  <a:srgbClr val="4A206A"/>
                </a:solidFill>
              </a:rPr>
              <a:t> </a:t>
            </a:r>
            <a:r>
              <a:rPr lang="cs-CZ" sz="2800" dirty="0" err="1" smtClean="0">
                <a:solidFill>
                  <a:srgbClr val="4A206A"/>
                </a:solidFill>
              </a:rPr>
              <a:t>ist</a:t>
            </a:r>
            <a:r>
              <a:rPr lang="cs-CZ" sz="2800" dirty="0" smtClean="0">
                <a:solidFill>
                  <a:srgbClr val="4A206A"/>
                </a:solidFill>
              </a:rPr>
              <a:t>…</a:t>
            </a:r>
            <a:endParaRPr lang="cs-CZ" sz="2800" dirty="0">
              <a:solidFill>
                <a:srgbClr val="4A206A"/>
              </a:solidFill>
            </a:endParaRPr>
          </a:p>
          <a:p>
            <a:pPr algn="ctr"/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12" name="Obdélníkový popisek 11"/>
          <p:cNvSpPr/>
          <p:nvPr/>
        </p:nvSpPr>
        <p:spPr>
          <a:xfrm>
            <a:off x="5724128" y="2059712"/>
            <a:ext cx="2592288" cy="720080"/>
          </a:xfrm>
          <a:prstGeom prst="wedgeRectCallout">
            <a:avLst>
              <a:gd name="adj1" fmla="val -47367"/>
              <a:gd name="adj2" fmla="val 878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200" dirty="0" smtClean="0">
              <a:solidFill>
                <a:schemeClr val="tx1"/>
              </a:solidFill>
            </a:endParaRPr>
          </a:p>
          <a:p>
            <a:pPr algn="ctr"/>
            <a:r>
              <a:rPr lang="cs-CZ" sz="2800" dirty="0" smtClean="0">
                <a:solidFill>
                  <a:srgbClr val="4A206A"/>
                </a:solidFill>
              </a:rPr>
              <a:t>Es </a:t>
            </a:r>
            <a:r>
              <a:rPr lang="cs-CZ" sz="2800" dirty="0" err="1" smtClean="0">
                <a:solidFill>
                  <a:srgbClr val="4A206A"/>
                </a:solidFill>
              </a:rPr>
              <a:t>kostet</a:t>
            </a:r>
            <a:r>
              <a:rPr lang="cs-CZ" sz="2800" dirty="0" smtClean="0">
                <a:solidFill>
                  <a:srgbClr val="4A206A"/>
                </a:solidFill>
              </a:rPr>
              <a:t>…</a:t>
            </a:r>
            <a:endParaRPr lang="cs-CZ" sz="2800" dirty="0">
              <a:solidFill>
                <a:srgbClr val="4A206A"/>
              </a:solidFill>
            </a:endParaRPr>
          </a:p>
          <a:p>
            <a:pPr algn="ctr"/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6" name="Vývojový diagram: děrná páska 5"/>
          <p:cNvSpPr/>
          <p:nvPr/>
        </p:nvSpPr>
        <p:spPr>
          <a:xfrm>
            <a:off x="1247448" y="4665672"/>
            <a:ext cx="7056784" cy="1916832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rgbClr val="002060"/>
                </a:solidFill>
              </a:rPr>
              <a:t>Du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und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deine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Freundin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möchten</a:t>
            </a:r>
            <a:r>
              <a:rPr lang="cs-CZ" sz="2400" dirty="0" smtClean="0">
                <a:solidFill>
                  <a:srgbClr val="002060"/>
                </a:solidFill>
              </a:rPr>
              <a:t>  </a:t>
            </a:r>
            <a:r>
              <a:rPr lang="cs-CZ" sz="2400" dirty="0" err="1" smtClean="0">
                <a:solidFill>
                  <a:srgbClr val="002060"/>
                </a:solidFill>
              </a:rPr>
              <a:t>ein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neues</a:t>
            </a:r>
            <a:r>
              <a:rPr lang="cs-CZ" sz="2400" dirty="0" smtClean="0">
                <a:solidFill>
                  <a:srgbClr val="002060"/>
                </a:solidFill>
              </a:rPr>
              <a:t> T-</a:t>
            </a:r>
            <a:r>
              <a:rPr lang="cs-CZ" sz="2400" dirty="0" err="1" smtClean="0">
                <a:solidFill>
                  <a:srgbClr val="002060"/>
                </a:solidFill>
              </a:rPr>
              <a:t>Shirt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kaufen</a:t>
            </a:r>
            <a:r>
              <a:rPr lang="cs-CZ" sz="24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cs-CZ" sz="2400" dirty="0" err="1" smtClean="0">
                <a:solidFill>
                  <a:srgbClr val="002060"/>
                </a:solidFill>
              </a:rPr>
              <a:t>Also</a:t>
            </a:r>
            <a:r>
              <a:rPr lang="cs-CZ" sz="2400" dirty="0" smtClean="0">
                <a:solidFill>
                  <a:srgbClr val="002060"/>
                </a:solidFill>
              </a:rPr>
              <a:t>, </a:t>
            </a:r>
            <a:r>
              <a:rPr lang="cs-CZ" sz="2400" dirty="0" err="1" smtClean="0">
                <a:solidFill>
                  <a:srgbClr val="002060"/>
                </a:solidFill>
              </a:rPr>
              <a:t>ihr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geht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zusammen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einkaufen</a:t>
            </a:r>
            <a:r>
              <a:rPr lang="cs-CZ" sz="2400" dirty="0" smtClean="0">
                <a:solidFill>
                  <a:srgbClr val="002060"/>
                </a:solidFill>
              </a:rPr>
              <a:t>…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14" name="Obdélníkový popisek 13"/>
          <p:cNvSpPr/>
          <p:nvPr/>
        </p:nvSpPr>
        <p:spPr>
          <a:xfrm>
            <a:off x="311344" y="3945592"/>
            <a:ext cx="4464496" cy="720080"/>
          </a:xfrm>
          <a:prstGeom prst="wedgeRectCallout">
            <a:avLst>
              <a:gd name="adj1" fmla="val -47367"/>
              <a:gd name="adj2" fmla="val 8789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200" dirty="0" smtClean="0">
              <a:solidFill>
                <a:schemeClr val="tx1"/>
              </a:solidFill>
            </a:endParaRPr>
          </a:p>
          <a:p>
            <a:pPr algn="ctr"/>
            <a:r>
              <a:rPr lang="cs-CZ" sz="2800" dirty="0" err="1" smtClean="0">
                <a:solidFill>
                  <a:srgbClr val="FF0066"/>
                </a:solidFill>
              </a:rPr>
              <a:t>Welche</a:t>
            </a:r>
            <a:r>
              <a:rPr lang="cs-CZ" sz="2800" dirty="0" smtClean="0">
                <a:solidFill>
                  <a:srgbClr val="FF0066"/>
                </a:solidFill>
              </a:rPr>
              <a:t> </a:t>
            </a:r>
            <a:r>
              <a:rPr lang="cs-CZ" sz="2800" dirty="0" err="1" smtClean="0">
                <a:solidFill>
                  <a:srgbClr val="FF0066"/>
                </a:solidFill>
              </a:rPr>
              <a:t>Größe</a:t>
            </a:r>
            <a:r>
              <a:rPr lang="cs-CZ" sz="2800" dirty="0" smtClean="0">
                <a:solidFill>
                  <a:srgbClr val="FF0066"/>
                </a:solidFill>
              </a:rPr>
              <a:t> </a:t>
            </a:r>
            <a:r>
              <a:rPr lang="cs-CZ" sz="2800" dirty="0" err="1" smtClean="0">
                <a:solidFill>
                  <a:srgbClr val="FF0066"/>
                </a:solidFill>
              </a:rPr>
              <a:t>haben</a:t>
            </a:r>
            <a:r>
              <a:rPr lang="cs-CZ" sz="2800" dirty="0" smtClean="0">
                <a:solidFill>
                  <a:srgbClr val="FF0066"/>
                </a:solidFill>
              </a:rPr>
              <a:t> </a:t>
            </a:r>
            <a:r>
              <a:rPr lang="cs-CZ" sz="2800" dirty="0" err="1" smtClean="0">
                <a:solidFill>
                  <a:srgbClr val="FF0066"/>
                </a:solidFill>
              </a:rPr>
              <a:t>Sie</a:t>
            </a:r>
            <a:r>
              <a:rPr lang="cs-CZ" sz="2800" dirty="0" smtClean="0">
                <a:solidFill>
                  <a:srgbClr val="FF0066"/>
                </a:solidFill>
              </a:rPr>
              <a:t>?</a:t>
            </a:r>
            <a:endParaRPr lang="cs-CZ" sz="2800" dirty="0">
              <a:solidFill>
                <a:srgbClr val="FF0066"/>
              </a:solidFill>
            </a:endParaRPr>
          </a:p>
          <a:p>
            <a:pPr algn="ctr"/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K3CCHJF5\MC90040621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" y="4869160"/>
            <a:ext cx="1787525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F4DZTQ4Z\MC90042813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157192"/>
            <a:ext cx="1008112" cy="157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40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 kann man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hier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noch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kaufen</a:t>
            </a:r>
            <a:r>
              <a:rPr lang="cs-CZ" sz="4000" b="1" cap="all" dirty="0" smtClean="0">
                <a:solidFill>
                  <a:schemeClr val="accent2"/>
                </a:solidFill>
              </a:rPr>
              <a:t>?</a:t>
            </a:r>
            <a:r>
              <a:rPr lang="cs-CZ" b="1" cap="all" dirty="0" smtClean="0">
                <a:solidFill>
                  <a:schemeClr val="accent2"/>
                </a:solidFill>
              </a:rPr>
              <a:t/>
            </a:r>
            <a:br>
              <a:rPr lang="cs-CZ" b="1" cap="all" dirty="0" smtClean="0">
                <a:solidFill>
                  <a:schemeClr val="accent2"/>
                </a:solidFill>
              </a:rPr>
            </a:br>
            <a:r>
              <a:rPr lang="cs-CZ" sz="4000" b="1" cap="all" dirty="0" err="1" smtClean="0">
                <a:solidFill>
                  <a:schemeClr val="accent2"/>
                </a:solidFill>
              </a:rPr>
              <a:t>Und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ist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das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?</a:t>
            </a:r>
            <a:endParaRPr lang="cs-CZ" sz="4000" b="1" cap="all" dirty="0">
              <a:solidFill>
                <a:schemeClr val="accent2"/>
              </a:solidFill>
            </a:endParaRPr>
          </a:p>
        </p:txBody>
      </p:sp>
      <p:pic>
        <p:nvPicPr>
          <p:cNvPr id="5122" name="Picture 2" descr="C:\Users\Jechova\AppData\Local\Microsoft\Windows\Temporary Internet Files\Content.IE5\94Q7K3JI\MC90042814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001030" cy="33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echova\AppData\Local\Microsoft\Windows\Temporary Internet Files\Content.IE5\89H2E1PT\MC90042816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2069764" cy="28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áček 2"/>
          <p:cNvSpPr/>
          <p:nvPr/>
        </p:nvSpPr>
        <p:spPr>
          <a:xfrm>
            <a:off x="4254974" y="2132856"/>
            <a:ext cx="4349473" cy="3151411"/>
          </a:xfrm>
          <a:prstGeom prst="cloudCallout">
            <a:avLst>
              <a:gd name="adj1" fmla="val -75682"/>
              <a:gd name="adj2" fmla="val -23334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4" name="Picture 4" descr="C:\Users\Jechova\AppData\Local\Microsoft\Windows\Temporary Internet Files\Content.IE5\O07Z9WPO\MC90029629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4653136"/>
            <a:ext cx="2181203" cy="192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Jechova\AppData\Local\Microsoft\Windows\Temporary Internet Files\Content.IE5\NXQE1PS2\MC9000539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590" y="2708920"/>
            <a:ext cx="1198239" cy="11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8072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 kann man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hier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noch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kaufen</a:t>
            </a:r>
            <a:r>
              <a:rPr lang="cs-CZ" sz="4000" b="1" cap="all" dirty="0" smtClean="0">
                <a:solidFill>
                  <a:schemeClr val="accent2"/>
                </a:solidFill>
              </a:rPr>
              <a:t>?</a:t>
            </a:r>
            <a:br>
              <a:rPr lang="cs-CZ" sz="4000" b="1" cap="all" dirty="0" smtClean="0">
                <a:solidFill>
                  <a:schemeClr val="accent2"/>
                </a:solidFill>
              </a:rPr>
            </a:br>
            <a:r>
              <a:rPr lang="cs-CZ" sz="4000" b="1" cap="all" dirty="0" err="1" smtClean="0">
                <a:solidFill>
                  <a:schemeClr val="accent2"/>
                </a:solidFill>
              </a:rPr>
              <a:t>Und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ist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das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?</a:t>
            </a:r>
            <a:endParaRPr lang="cs-CZ" sz="4000" b="1" cap="all" dirty="0">
              <a:solidFill>
                <a:schemeClr val="accent2"/>
              </a:solidFill>
            </a:endParaRPr>
          </a:p>
        </p:txBody>
      </p:sp>
      <p:pic>
        <p:nvPicPr>
          <p:cNvPr id="6146" name="Picture 2" descr="C:\Users\Jechova\AppData\Local\Microsoft\Windows\Temporary Internet Files\Content.IE5\I7UWRE7K\MC9000193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6534"/>
            <a:ext cx="4668508" cy="407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áček 2"/>
          <p:cNvSpPr/>
          <p:nvPr/>
        </p:nvSpPr>
        <p:spPr>
          <a:xfrm>
            <a:off x="4788024" y="2276872"/>
            <a:ext cx="4139952" cy="3024336"/>
          </a:xfrm>
          <a:prstGeom prst="cloudCallout">
            <a:avLst>
              <a:gd name="adj1" fmla="val -72001"/>
              <a:gd name="adj2" fmla="val -130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7" name="Picture 3" descr="C:\Users\Jechova\AppData\Local\Microsoft\Windows\Temporary Internet Files\Content.IE5\004Y94IT\MC90044173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684" y="404664"/>
            <a:ext cx="2307704" cy="23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Jechova\AppData\Local\Microsoft\Windows\Temporary Internet Files\Content.IE5\NXQE1PS2\MC9000539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80" y="2726442"/>
            <a:ext cx="1198239" cy="11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1493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cs-CZ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b="1" cap="all" dirty="0" smtClean="0">
                <a:solidFill>
                  <a:schemeClr val="accent2"/>
                </a:solidFill>
              </a:rPr>
              <a:t> kann man </a:t>
            </a:r>
            <a:r>
              <a:rPr lang="cs-CZ" b="1" cap="all" dirty="0" err="1" smtClean="0">
                <a:solidFill>
                  <a:schemeClr val="accent2"/>
                </a:solidFill>
              </a:rPr>
              <a:t>hier</a:t>
            </a:r>
            <a:r>
              <a:rPr lang="cs-CZ" b="1" cap="all" dirty="0" smtClean="0">
                <a:solidFill>
                  <a:schemeClr val="accent2"/>
                </a:solidFill>
              </a:rPr>
              <a:t> </a:t>
            </a:r>
            <a:r>
              <a:rPr lang="cs-CZ" b="1" cap="all" dirty="0" err="1" smtClean="0">
                <a:solidFill>
                  <a:schemeClr val="accent2"/>
                </a:solidFill>
              </a:rPr>
              <a:t>kaufen</a:t>
            </a:r>
            <a:r>
              <a:rPr lang="cs-CZ" b="1" cap="all" dirty="0" smtClean="0">
                <a:solidFill>
                  <a:schemeClr val="accent2"/>
                </a:solidFill>
              </a:rPr>
              <a:t>?</a:t>
            </a:r>
            <a:br>
              <a:rPr lang="cs-CZ" b="1" cap="all" dirty="0" smtClean="0">
                <a:solidFill>
                  <a:schemeClr val="accent2"/>
                </a:solidFill>
              </a:rPr>
            </a:br>
            <a:r>
              <a:rPr lang="cs-CZ" b="1" cap="all" dirty="0" err="1" smtClean="0">
                <a:solidFill>
                  <a:schemeClr val="accent2"/>
                </a:solidFill>
              </a:rPr>
              <a:t>Und</a:t>
            </a:r>
            <a:r>
              <a:rPr lang="cs-CZ" b="1" cap="all" dirty="0" smtClean="0">
                <a:solidFill>
                  <a:schemeClr val="accent2"/>
                </a:solidFill>
              </a:rPr>
              <a:t> </a:t>
            </a:r>
            <a:r>
              <a:rPr lang="cs-CZ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b="1" cap="all" dirty="0" smtClean="0">
                <a:solidFill>
                  <a:schemeClr val="accent2"/>
                </a:solidFill>
              </a:rPr>
              <a:t> </a:t>
            </a:r>
            <a:r>
              <a:rPr lang="cs-CZ" b="1" cap="all" dirty="0" err="1" smtClean="0">
                <a:solidFill>
                  <a:schemeClr val="accent2"/>
                </a:solidFill>
              </a:rPr>
              <a:t>ist</a:t>
            </a:r>
            <a:r>
              <a:rPr lang="cs-CZ" b="1" cap="all" dirty="0" smtClean="0">
                <a:solidFill>
                  <a:schemeClr val="accent2"/>
                </a:solidFill>
              </a:rPr>
              <a:t> </a:t>
            </a:r>
            <a:r>
              <a:rPr lang="cs-CZ" b="1" cap="all" dirty="0" err="1" smtClean="0">
                <a:solidFill>
                  <a:schemeClr val="accent2"/>
                </a:solidFill>
              </a:rPr>
              <a:t>das</a:t>
            </a:r>
            <a:r>
              <a:rPr lang="cs-CZ" b="1" cap="all" dirty="0" smtClean="0">
                <a:solidFill>
                  <a:schemeClr val="accent2"/>
                </a:solidFill>
              </a:rPr>
              <a:t>?</a:t>
            </a:r>
            <a:endParaRPr lang="cs-CZ" b="1" cap="all" dirty="0">
              <a:solidFill>
                <a:schemeClr val="accent2"/>
              </a:solidFill>
            </a:endParaRPr>
          </a:p>
        </p:txBody>
      </p:sp>
      <p:pic>
        <p:nvPicPr>
          <p:cNvPr id="7170" name="Picture 2" descr="C:\Users\Jechova\AppData\Local\Microsoft\Windows\Temporary Internet Files\Content.IE5\004Y94IT\MC900232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269395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echova\AppData\Local\Microsoft\Windows\Temporary Internet Files\Content.IE5\2WD72609\MC9002909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2718707" cy="26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echova\AppData\Local\Microsoft\Windows\Temporary Internet Files\Content.IE5\SPAA2J0A\MC90029092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2053321" cy="171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láček 5"/>
          <p:cNvSpPr/>
          <p:nvPr/>
        </p:nvSpPr>
        <p:spPr>
          <a:xfrm>
            <a:off x="4788024" y="2276872"/>
            <a:ext cx="4139952" cy="3024336"/>
          </a:xfrm>
          <a:prstGeom prst="cloudCallout">
            <a:avLst>
              <a:gd name="adj1" fmla="val -79363"/>
              <a:gd name="adj2" fmla="val -2158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 descr="C:\Users\Jechova\AppData\Local\Microsoft\Windows\Temporary Internet Files\Content.IE5\NXQE1PS2\MC9000539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80" y="2668732"/>
            <a:ext cx="1198239" cy="11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1493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668367"/>
              </p:ext>
            </p:extLst>
          </p:nvPr>
        </p:nvGraphicFramePr>
        <p:xfrm>
          <a:off x="467544" y="2373961"/>
          <a:ext cx="8208912" cy="321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9.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Das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Einkaufen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VY_32_INOVACE_32.11.JEC.NJ.9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344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28. 02. 2014</a:t>
                      </a:r>
                      <a:endParaRPr lang="cs-CZ" sz="1600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 kann man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hier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noch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kaufen</a:t>
            </a:r>
            <a:r>
              <a:rPr lang="cs-CZ" sz="4000" b="1" cap="all" dirty="0" smtClean="0">
                <a:solidFill>
                  <a:schemeClr val="accent2"/>
                </a:solidFill>
              </a:rPr>
              <a:t>?</a:t>
            </a:r>
            <a:br>
              <a:rPr lang="cs-CZ" sz="4000" b="1" cap="all" dirty="0" smtClean="0">
                <a:solidFill>
                  <a:schemeClr val="accent2"/>
                </a:solidFill>
              </a:rPr>
            </a:br>
            <a:r>
              <a:rPr lang="cs-CZ" sz="4000" b="1" cap="all" dirty="0" err="1" smtClean="0">
                <a:solidFill>
                  <a:schemeClr val="accent2"/>
                </a:solidFill>
              </a:rPr>
              <a:t>Und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ist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das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?</a:t>
            </a:r>
            <a:endParaRPr lang="cs-CZ" sz="4000" b="1" cap="all" dirty="0">
              <a:solidFill>
                <a:schemeClr val="accent2"/>
              </a:solidFill>
            </a:endParaRPr>
          </a:p>
        </p:txBody>
      </p:sp>
      <p:pic>
        <p:nvPicPr>
          <p:cNvPr id="8194" name="Picture 2" descr="C:\Users\Jechova\AppData\Local\Microsoft\Windows\Temporary Internet Files\Content.IE5\94Q7K3JI\dglxasset[2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4" y="1628800"/>
            <a:ext cx="1512168" cy="182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echova\AppData\Local\Microsoft\Windows\Temporary Internet Files\Content.IE5\EML1AHVC\dglxasset[1].as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02570" cy="118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Jechova\AppData\Local\Microsoft\Windows\Temporary Internet Files\Content.IE5\F4DZTQ4Z\dglxasset[1].asp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89" y="3573016"/>
            <a:ext cx="3363024" cy="125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Jechova\AppData\Local\Microsoft\Windows\Temporary Internet Files\Content.IE5\I7UWRE7K\dglxasset[1].as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9"/>
            <a:ext cx="231685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láček 8"/>
          <p:cNvSpPr/>
          <p:nvPr/>
        </p:nvSpPr>
        <p:spPr>
          <a:xfrm>
            <a:off x="4572637" y="2060848"/>
            <a:ext cx="4139952" cy="3024336"/>
          </a:xfrm>
          <a:prstGeom prst="cloudCallout">
            <a:avLst>
              <a:gd name="adj1" fmla="val -74946"/>
              <a:gd name="adj2" fmla="val -488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6" descr="C:\Users\Jechova\AppData\Local\Microsoft\Windows\Temporary Internet Files\Content.IE5\NXQE1PS2\MC90005396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93" y="2481289"/>
            <a:ext cx="1198239" cy="11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1493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cs-CZ" sz="3600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sz="3600" b="1" cap="all" dirty="0" smtClean="0">
                <a:solidFill>
                  <a:schemeClr val="accent2"/>
                </a:solidFill>
              </a:rPr>
              <a:t> kann man </a:t>
            </a:r>
            <a:r>
              <a:rPr lang="cs-CZ" sz="3600" b="1" cap="all" dirty="0" err="1" smtClean="0">
                <a:solidFill>
                  <a:schemeClr val="accent2"/>
                </a:solidFill>
              </a:rPr>
              <a:t>hier</a:t>
            </a:r>
            <a:r>
              <a:rPr lang="cs-CZ" sz="3600" b="1" cap="all" dirty="0" smtClean="0">
                <a:solidFill>
                  <a:schemeClr val="accent2"/>
                </a:solidFill>
              </a:rPr>
              <a:t> </a:t>
            </a:r>
            <a:r>
              <a:rPr lang="cs-CZ" sz="3600" b="1" cap="all" dirty="0" err="1" smtClean="0">
                <a:solidFill>
                  <a:schemeClr val="accent2"/>
                </a:solidFill>
              </a:rPr>
              <a:t>noch</a:t>
            </a:r>
            <a:r>
              <a:rPr lang="cs-CZ" sz="3600" b="1" cap="all" dirty="0" smtClean="0">
                <a:solidFill>
                  <a:schemeClr val="accent2"/>
                </a:solidFill>
              </a:rPr>
              <a:t> </a:t>
            </a:r>
            <a:r>
              <a:rPr lang="cs-CZ" sz="3600" b="1" cap="all" dirty="0" err="1" smtClean="0">
                <a:solidFill>
                  <a:schemeClr val="accent2"/>
                </a:solidFill>
              </a:rPr>
              <a:t>kaufen</a:t>
            </a:r>
            <a:r>
              <a:rPr lang="cs-CZ" sz="3600" b="1" cap="all" dirty="0" smtClean="0">
                <a:solidFill>
                  <a:schemeClr val="accent2"/>
                </a:solidFill>
              </a:rPr>
              <a:t>?</a:t>
            </a:r>
            <a:br>
              <a:rPr lang="cs-CZ" sz="3600" b="1" cap="all" dirty="0" smtClean="0">
                <a:solidFill>
                  <a:schemeClr val="accent2"/>
                </a:solidFill>
              </a:rPr>
            </a:br>
            <a:r>
              <a:rPr lang="cs-CZ" sz="3600" b="1" cap="all" dirty="0" err="1" smtClean="0">
                <a:solidFill>
                  <a:schemeClr val="accent2"/>
                </a:solidFill>
              </a:rPr>
              <a:t>Und</a:t>
            </a:r>
            <a:r>
              <a:rPr lang="cs-CZ" sz="3600" b="1" cap="all" dirty="0" smtClean="0">
                <a:solidFill>
                  <a:schemeClr val="accent2"/>
                </a:solidFill>
              </a:rPr>
              <a:t> </a:t>
            </a:r>
            <a:r>
              <a:rPr lang="cs-CZ" sz="3600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sz="3600" b="1" cap="all" dirty="0" smtClean="0">
                <a:solidFill>
                  <a:schemeClr val="accent2"/>
                </a:solidFill>
              </a:rPr>
              <a:t> </a:t>
            </a:r>
            <a:r>
              <a:rPr lang="cs-CZ" sz="3600" b="1" cap="all" dirty="0" err="1" smtClean="0">
                <a:solidFill>
                  <a:schemeClr val="accent2"/>
                </a:solidFill>
              </a:rPr>
              <a:t>ist</a:t>
            </a:r>
            <a:r>
              <a:rPr lang="cs-CZ" sz="3600" b="1" cap="all" dirty="0" smtClean="0">
                <a:solidFill>
                  <a:schemeClr val="accent2"/>
                </a:solidFill>
              </a:rPr>
              <a:t> </a:t>
            </a:r>
            <a:r>
              <a:rPr lang="cs-CZ" sz="3600" b="1" cap="all" dirty="0" err="1" smtClean="0">
                <a:solidFill>
                  <a:schemeClr val="accent2"/>
                </a:solidFill>
              </a:rPr>
              <a:t>das</a:t>
            </a:r>
            <a:r>
              <a:rPr lang="cs-CZ" sz="3600" b="1" cap="all" dirty="0" smtClean="0">
                <a:solidFill>
                  <a:schemeClr val="accent2"/>
                </a:solidFill>
              </a:rPr>
              <a:t>?</a:t>
            </a:r>
            <a:endParaRPr lang="cs-CZ" sz="3600" b="1" cap="all" dirty="0">
              <a:solidFill>
                <a:schemeClr val="accent2"/>
              </a:solidFill>
            </a:endParaRPr>
          </a:p>
        </p:txBody>
      </p:sp>
      <p:pic>
        <p:nvPicPr>
          <p:cNvPr id="9218" name="Picture 2" descr="C:\Users\Jechova\AppData\Local\Microsoft\Windows\Temporary Internet Files\Content.IE5\NXQE1PS2\MC900360147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9" y="1700808"/>
            <a:ext cx="2160241" cy="239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echova\AppData\Local\Microsoft\Windows\Temporary Internet Files\Content.IE5\O07Z9WPO\MC90023293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9" y="3749169"/>
            <a:ext cx="2461959" cy="196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Jechova\AppData\Local\Microsoft\Windows\Temporary Internet Files\Content.IE5\004Y94IT\MC9001134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11750"/>
            <a:ext cx="1584176" cy="32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láček 5"/>
          <p:cNvSpPr/>
          <p:nvPr/>
        </p:nvSpPr>
        <p:spPr>
          <a:xfrm>
            <a:off x="4572637" y="2060848"/>
            <a:ext cx="4139952" cy="3024336"/>
          </a:xfrm>
          <a:prstGeom prst="cloudCallout">
            <a:avLst>
              <a:gd name="adj1" fmla="val -74946"/>
              <a:gd name="adj2" fmla="val -488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 descr="C:\Users\Jechova\AppData\Local\Microsoft\Windows\Temporary Internet Files\Content.IE5\NXQE1PS2\MC9000539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15" y="2522181"/>
            <a:ext cx="1198239" cy="11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1493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 kann man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hier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noch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kaufen</a:t>
            </a:r>
            <a:r>
              <a:rPr lang="cs-CZ" sz="4000" b="1" cap="all" dirty="0" smtClean="0">
                <a:solidFill>
                  <a:schemeClr val="accent2"/>
                </a:solidFill>
              </a:rPr>
              <a:t>?</a:t>
            </a:r>
            <a:br>
              <a:rPr lang="cs-CZ" sz="4000" b="1" cap="all" dirty="0" smtClean="0">
                <a:solidFill>
                  <a:schemeClr val="accent2"/>
                </a:solidFill>
              </a:rPr>
            </a:br>
            <a:r>
              <a:rPr lang="cs-CZ" sz="4000" b="1" cap="all" dirty="0" err="1" smtClean="0">
                <a:solidFill>
                  <a:schemeClr val="accent2"/>
                </a:solidFill>
              </a:rPr>
              <a:t>Und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ist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das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?</a:t>
            </a:r>
            <a:endParaRPr lang="cs-CZ" sz="4000" b="1" cap="all" dirty="0">
              <a:solidFill>
                <a:schemeClr val="accent2"/>
              </a:solidFill>
            </a:endParaRPr>
          </a:p>
        </p:txBody>
      </p:sp>
      <p:pic>
        <p:nvPicPr>
          <p:cNvPr id="10243" name="Picture 3" descr="C:\Users\Jechova\AppData\Local\Microsoft\Windows\Temporary Internet Files\Content.IE5\F4DZTQ4Z\dglxasse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" y="1772816"/>
            <a:ext cx="4465984" cy="29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Jechova\AppData\Local\Microsoft\Windows\Temporary Internet Files\Content.IE5\SPAA2J0A\dglxasset[2].as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27" y="3986060"/>
            <a:ext cx="2250495" cy="198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láček 7"/>
          <p:cNvSpPr/>
          <p:nvPr/>
        </p:nvSpPr>
        <p:spPr>
          <a:xfrm>
            <a:off x="4503752" y="2418616"/>
            <a:ext cx="4139952" cy="3024336"/>
          </a:xfrm>
          <a:prstGeom prst="cloudCallout">
            <a:avLst>
              <a:gd name="adj1" fmla="val -70160"/>
              <a:gd name="adj2" fmla="val -452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6" name="Picture 6" descr="C:\Users\Jechova\AppData\Local\Microsoft\Windows\Temporary Internet Files\Content.IE5\004Y94IT\dglxasset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68" y="5442413"/>
            <a:ext cx="1354059" cy="134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Jechova\AppData\Local\Microsoft\Windows\Temporary Internet Files\Content.IE5\9RXIUNQD\dglxasset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43" y="4223370"/>
            <a:ext cx="16144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Jechova\AppData\Local\Microsoft\Windows\Temporary Internet Files\Content.IE5\NXQE1PS2\MC90005396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608" y="2755441"/>
            <a:ext cx="1198239" cy="11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3374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 kann man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hier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noch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kaufen</a:t>
            </a:r>
            <a:r>
              <a:rPr lang="cs-CZ" sz="4000" b="1" cap="all" dirty="0" smtClean="0">
                <a:solidFill>
                  <a:schemeClr val="accent2"/>
                </a:solidFill>
              </a:rPr>
              <a:t>?</a:t>
            </a:r>
            <a:br>
              <a:rPr lang="cs-CZ" sz="4000" b="1" cap="all" dirty="0" smtClean="0">
                <a:solidFill>
                  <a:schemeClr val="accent2"/>
                </a:solidFill>
              </a:rPr>
            </a:br>
            <a:r>
              <a:rPr lang="cs-CZ" sz="4000" b="1" cap="all" dirty="0" err="1" smtClean="0">
                <a:solidFill>
                  <a:schemeClr val="accent2"/>
                </a:solidFill>
              </a:rPr>
              <a:t>Und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ist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das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?</a:t>
            </a:r>
            <a:endParaRPr lang="cs-CZ" sz="4000" b="1" cap="all" dirty="0">
              <a:solidFill>
                <a:schemeClr val="accent2"/>
              </a:solidFill>
            </a:endParaRPr>
          </a:p>
        </p:txBody>
      </p:sp>
      <p:pic>
        <p:nvPicPr>
          <p:cNvPr id="11266" name="Picture 2" descr="C:\Users\Jechova\AppData\Local\Microsoft\Windows\Temporary Internet Files\Content.IE5\K3CCHJF5\MP9003988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8" y="2348880"/>
            <a:ext cx="512348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Jechova\AppData\Local\Microsoft\Windows\Temporary Internet Files\Content.IE5\89H2E1PT\MC90039805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1571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láček 6"/>
          <p:cNvSpPr/>
          <p:nvPr/>
        </p:nvSpPr>
        <p:spPr>
          <a:xfrm>
            <a:off x="4503752" y="2418616"/>
            <a:ext cx="4316720" cy="3242632"/>
          </a:xfrm>
          <a:prstGeom prst="cloudCallout">
            <a:avLst>
              <a:gd name="adj1" fmla="val -76418"/>
              <a:gd name="adj2" fmla="val -155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6" descr="C:\Users\Jechova\AppData\Local\Microsoft\Windows\Temporary Internet Files\Content.IE5\NXQE1PS2\MC9000539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08" y="2987804"/>
            <a:ext cx="1198239" cy="11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2197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 kann man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hier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noch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kaufen</a:t>
            </a:r>
            <a:r>
              <a:rPr lang="cs-CZ" sz="4000" b="1" cap="all" dirty="0" smtClean="0">
                <a:solidFill>
                  <a:schemeClr val="accent2"/>
                </a:solidFill>
              </a:rPr>
              <a:t>?</a:t>
            </a:r>
            <a:br>
              <a:rPr lang="cs-CZ" sz="4000" b="1" cap="all" dirty="0" smtClean="0">
                <a:solidFill>
                  <a:schemeClr val="accent2"/>
                </a:solidFill>
              </a:rPr>
            </a:br>
            <a:r>
              <a:rPr lang="cs-CZ" sz="4000" b="1" cap="all" dirty="0" err="1" smtClean="0">
                <a:solidFill>
                  <a:schemeClr val="accent2"/>
                </a:solidFill>
              </a:rPr>
              <a:t>Und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ist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das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?</a:t>
            </a:r>
            <a:endParaRPr lang="cs-CZ" sz="4000" b="1" cap="all" dirty="0">
              <a:solidFill>
                <a:schemeClr val="accent2"/>
              </a:solidFill>
            </a:endParaRPr>
          </a:p>
        </p:txBody>
      </p:sp>
      <p:pic>
        <p:nvPicPr>
          <p:cNvPr id="12290" name="Picture 2" descr="C:\Users\Jechova\AppData\Local\Microsoft\Windows\Temporary Internet Files\Content.IE5\EML1AHVC\MC90044185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2656118" cy="262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Jechova\AppData\Local\Microsoft\Windows\Temporary Internet Files\Content.IE5\K3CCHJF5\MC9002904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2898618" cy="296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Jechova\AppData\Local\Microsoft\Windows\Temporary Internet Files\Content.IE5\O07Z9WPO\MC90041302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763" y="4401739"/>
            <a:ext cx="2545486" cy="12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láček 7"/>
          <p:cNvSpPr/>
          <p:nvPr/>
        </p:nvSpPr>
        <p:spPr>
          <a:xfrm>
            <a:off x="5094354" y="2708920"/>
            <a:ext cx="3798126" cy="3096344"/>
          </a:xfrm>
          <a:prstGeom prst="cloudCallout">
            <a:avLst>
              <a:gd name="adj1" fmla="val -73106"/>
              <a:gd name="adj2" fmla="val 157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6" descr="C:\Users\Jechova\AppData\Local\Microsoft\Windows\Temporary Internet Files\Content.IE5\NXQE1PS2\MC9000539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297" y="3081749"/>
            <a:ext cx="1198239" cy="11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318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 kann man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hier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noch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kaufen</a:t>
            </a:r>
            <a:r>
              <a:rPr lang="cs-CZ" sz="4000" b="1" cap="all" dirty="0" smtClean="0">
                <a:solidFill>
                  <a:schemeClr val="accent2"/>
                </a:solidFill>
              </a:rPr>
              <a:t>?</a:t>
            </a:r>
            <a:br>
              <a:rPr lang="cs-CZ" sz="4000" b="1" cap="all" dirty="0" smtClean="0">
                <a:solidFill>
                  <a:schemeClr val="accent2"/>
                </a:solidFill>
              </a:rPr>
            </a:br>
            <a:r>
              <a:rPr lang="cs-CZ" sz="4000" b="1" cap="all" dirty="0" err="1" smtClean="0">
                <a:solidFill>
                  <a:schemeClr val="accent2"/>
                </a:solidFill>
              </a:rPr>
              <a:t>Und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ist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das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?</a:t>
            </a:r>
            <a:endParaRPr lang="cs-CZ" sz="4000" b="1" cap="all" dirty="0">
              <a:solidFill>
                <a:schemeClr val="accent2"/>
              </a:solidFill>
            </a:endParaRPr>
          </a:p>
        </p:txBody>
      </p:sp>
      <p:sp>
        <p:nvSpPr>
          <p:cNvPr id="8" name="Obláček 7"/>
          <p:cNvSpPr/>
          <p:nvPr/>
        </p:nvSpPr>
        <p:spPr>
          <a:xfrm>
            <a:off x="4932040" y="2276872"/>
            <a:ext cx="3798126" cy="3096344"/>
          </a:xfrm>
          <a:prstGeom prst="cloudCallout">
            <a:avLst>
              <a:gd name="adj1" fmla="val -86748"/>
              <a:gd name="adj2" fmla="val 2456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338" name="Picture 2" descr="C:\Users\Jechova\AppData\Local\Microsoft\Windows\Temporary Internet Files\Content.IE5\94Q7K3JI\MC9003125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060848"/>
            <a:ext cx="1296144" cy="289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Jechova\AppData\Local\Microsoft\Windows\Temporary Internet Files\Content.IE5\SPAA2J0A\MC9004126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975481"/>
            <a:ext cx="2242241" cy="153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Jechova\AppData\Local\Microsoft\Windows\Temporary Internet Files\Content.IE5\004Y94IT\MC90037101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722" y="3445115"/>
            <a:ext cx="1322142" cy="222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Jechova\AppData\Local\Microsoft\Windows\Temporary Internet Files\Content.IE5\O07Z9WPO\MC90033489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80" y="1834705"/>
            <a:ext cx="1152144" cy="18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Jechova\AppData\Local\Microsoft\Windows\Temporary Internet Files\Content.IE5\NXQE1PS2\MC90005396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83" y="2649701"/>
            <a:ext cx="1198239" cy="11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8155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 kann man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hier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noch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kaufen</a:t>
            </a:r>
            <a:r>
              <a:rPr lang="cs-CZ" sz="4000" b="1" cap="all" dirty="0" smtClean="0">
                <a:solidFill>
                  <a:schemeClr val="accent2"/>
                </a:solidFill>
              </a:rPr>
              <a:t>?</a:t>
            </a:r>
            <a:br>
              <a:rPr lang="cs-CZ" sz="4000" b="1" cap="all" dirty="0" smtClean="0">
                <a:solidFill>
                  <a:schemeClr val="accent2"/>
                </a:solidFill>
              </a:rPr>
            </a:br>
            <a:r>
              <a:rPr lang="cs-CZ" sz="4000" b="1" cap="all" dirty="0" err="1" smtClean="0">
                <a:solidFill>
                  <a:schemeClr val="accent2"/>
                </a:solidFill>
              </a:rPr>
              <a:t>Und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ist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das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?</a:t>
            </a:r>
            <a:endParaRPr lang="cs-CZ" sz="4000" b="1" cap="all" dirty="0">
              <a:solidFill>
                <a:schemeClr val="accent2"/>
              </a:solidFill>
            </a:endParaRPr>
          </a:p>
        </p:txBody>
      </p:sp>
      <p:sp>
        <p:nvSpPr>
          <p:cNvPr id="8" name="Obláček 7"/>
          <p:cNvSpPr/>
          <p:nvPr/>
        </p:nvSpPr>
        <p:spPr>
          <a:xfrm>
            <a:off x="4644008" y="2420888"/>
            <a:ext cx="3960440" cy="3096344"/>
          </a:xfrm>
          <a:prstGeom prst="cloudCallout">
            <a:avLst>
              <a:gd name="adj1" fmla="val -75211"/>
              <a:gd name="adj2" fmla="val -226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315" name="Picture 3" descr="C:\Users\Jechova\AppData\Local\Microsoft\Windows\Temporary Internet Files\Content.IE5\O07Z9WPO\dglxasset[2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7127"/>
            <a:ext cx="2453954" cy="246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Jechova\AppData\Local\Microsoft\Windows\Temporary Internet Files\Content.IE5\2WD72609\dglxasset[4].as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488" y="1625273"/>
            <a:ext cx="1484071" cy="18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Jechova\AppData\Local\Microsoft\Windows\Temporary Internet Files\Content.IE5\K3CCHJF5\dglxasset[2].asp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17" y="3437304"/>
            <a:ext cx="257406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Jechova\AppData\Local\Microsoft\Windows\Temporary Internet Files\Content.IE5\SPAA2J0A\dglxasset[3].as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5" y="3993820"/>
            <a:ext cx="1534265" cy="263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Jechova\AppData\Local\Microsoft\Windows\Temporary Internet Files\Content.IE5\NXQE1PS2\MC90005396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08" y="2987804"/>
            <a:ext cx="1198239" cy="11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8155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 kann man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hier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noch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kaufen</a:t>
            </a:r>
            <a:r>
              <a:rPr lang="cs-CZ" sz="4000" b="1" cap="all" dirty="0" smtClean="0">
                <a:solidFill>
                  <a:schemeClr val="accent2"/>
                </a:solidFill>
              </a:rPr>
              <a:t>?</a:t>
            </a:r>
            <a:br>
              <a:rPr lang="cs-CZ" sz="4000" b="1" cap="all" dirty="0" smtClean="0">
                <a:solidFill>
                  <a:schemeClr val="accent2"/>
                </a:solidFill>
              </a:rPr>
            </a:br>
            <a:r>
              <a:rPr lang="cs-CZ" sz="4000" b="1" cap="all" dirty="0" err="1" smtClean="0">
                <a:solidFill>
                  <a:schemeClr val="accent2"/>
                </a:solidFill>
              </a:rPr>
              <a:t>Und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ist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das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?</a:t>
            </a:r>
            <a:endParaRPr lang="cs-CZ" sz="4000" b="1" cap="all" dirty="0">
              <a:solidFill>
                <a:schemeClr val="accent2"/>
              </a:solidFill>
            </a:endParaRPr>
          </a:p>
        </p:txBody>
      </p:sp>
      <p:pic>
        <p:nvPicPr>
          <p:cNvPr id="2052" name="Picture 4" descr="C:\Users\Jechova\AppData\Local\Microsoft\Windows\Temporary Internet Files\Content.IE5\9RXIUNQD\MC9000583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0" y="2901320"/>
            <a:ext cx="3642511" cy="342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NXQE1PS2\MC9002340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167" y="1916832"/>
            <a:ext cx="204457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echova\AppData\Local\Microsoft\Windows\Temporary Internet Files\Content.IE5\O07Z9WPO\MC90044177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láček 5"/>
          <p:cNvSpPr/>
          <p:nvPr/>
        </p:nvSpPr>
        <p:spPr>
          <a:xfrm>
            <a:off x="4754741" y="2339384"/>
            <a:ext cx="4316720" cy="3242632"/>
          </a:xfrm>
          <a:prstGeom prst="cloudCallout">
            <a:avLst>
              <a:gd name="adj1" fmla="val -66180"/>
              <a:gd name="adj2" fmla="val 84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 descr="C:\Users\Jechova\AppData\Local\Microsoft\Windows\Temporary Internet Files\Content.IE5\NXQE1PS2\MC9000539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981" y="3140968"/>
            <a:ext cx="1198239" cy="11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9772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 kann man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hier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noch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kaufen</a:t>
            </a:r>
            <a:r>
              <a:rPr lang="cs-CZ" sz="4000" b="1" cap="all" dirty="0" smtClean="0">
                <a:solidFill>
                  <a:schemeClr val="accent2"/>
                </a:solidFill>
              </a:rPr>
              <a:t>?</a:t>
            </a:r>
            <a:br>
              <a:rPr lang="cs-CZ" sz="4000" b="1" cap="all" dirty="0" smtClean="0">
                <a:solidFill>
                  <a:schemeClr val="accent2"/>
                </a:solidFill>
              </a:rPr>
            </a:br>
            <a:r>
              <a:rPr lang="cs-CZ" sz="4000" b="1" cap="all" dirty="0" err="1" smtClean="0">
                <a:solidFill>
                  <a:schemeClr val="accent2"/>
                </a:solidFill>
              </a:rPr>
              <a:t>Und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ist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das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?</a:t>
            </a:r>
            <a:endParaRPr lang="cs-CZ" sz="4000" b="1" cap="all" dirty="0">
              <a:solidFill>
                <a:schemeClr val="accent2"/>
              </a:solidFill>
            </a:endParaRPr>
          </a:p>
        </p:txBody>
      </p:sp>
      <p:sp>
        <p:nvSpPr>
          <p:cNvPr id="6" name="Obláček 5"/>
          <p:cNvSpPr/>
          <p:nvPr/>
        </p:nvSpPr>
        <p:spPr>
          <a:xfrm>
            <a:off x="4572000" y="2107323"/>
            <a:ext cx="4316720" cy="3242632"/>
          </a:xfrm>
          <a:prstGeom prst="cloudCallout">
            <a:avLst>
              <a:gd name="adj1" fmla="val -67888"/>
              <a:gd name="adj2" fmla="val -256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 descr="C:\Users\Jechova\AppData\Local\Microsoft\Windows\Temporary Internet Files\Content.IE5\NXQE1PS2\MC9000539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40" y="3140967"/>
            <a:ext cx="1198239" cy="11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echova\AppData\Local\Microsoft\Windows\Temporary Internet Files\Content.IE5\O07Z9WPO\MC9002318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35876"/>
            <a:ext cx="3408609" cy="38496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983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Jechova\AppData\Local\Microsoft\Windows\Temporary Internet Files\Content.IE5\NXQE1PS2\MP90039880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46" y="3701333"/>
            <a:ext cx="2997254" cy="199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chova\AppData\Local\Microsoft\Windows\Temporary Internet Files\Content.IE5\89H2E1PT\MP90040523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94" y="2233645"/>
            <a:ext cx="2797154" cy="199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 kann man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hier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noch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kaufen</a:t>
            </a:r>
            <a:r>
              <a:rPr lang="cs-CZ" sz="4000" b="1" cap="all" dirty="0" smtClean="0">
                <a:solidFill>
                  <a:schemeClr val="accent2"/>
                </a:solidFill>
              </a:rPr>
              <a:t>?</a:t>
            </a:r>
            <a:br>
              <a:rPr lang="cs-CZ" sz="4000" b="1" cap="all" dirty="0" smtClean="0">
                <a:solidFill>
                  <a:schemeClr val="accent2"/>
                </a:solidFill>
              </a:rPr>
            </a:br>
            <a:r>
              <a:rPr lang="cs-CZ" sz="4000" b="1" cap="all" dirty="0" err="1" smtClean="0">
                <a:solidFill>
                  <a:schemeClr val="accent2"/>
                </a:solidFill>
              </a:rPr>
              <a:t>Und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was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ist</a:t>
            </a:r>
            <a:r>
              <a:rPr lang="cs-CZ" sz="4000" b="1" cap="all" dirty="0" smtClean="0">
                <a:solidFill>
                  <a:schemeClr val="accent2"/>
                </a:solidFill>
              </a:rPr>
              <a:t> </a:t>
            </a:r>
            <a:r>
              <a:rPr lang="cs-CZ" sz="4000" b="1" cap="all" dirty="0" err="1" smtClean="0">
                <a:solidFill>
                  <a:schemeClr val="accent2"/>
                </a:solidFill>
              </a:rPr>
              <a:t>das</a:t>
            </a:r>
            <a:r>
              <a:rPr lang="cs-CZ" sz="4000" b="1" cap="all" dirty="0" smtClean="0">
                <a:solidFill>
                  <a:schemeClr val="accent2"/>
                </a:solidFill>
              </a:rPr>
              <a:t>?</a:t>
            </a:r>
            <a:endParaRPr lang="cs-CZ" sz="4000" b="1" cap="all" dirty="0">
              <a:solidFill>
                <a:schemeClr val="accent2"/>
              </a:solidFill>
            </a:endParaRPr>
          </a:p>
        </p:txBody>
      </p:sp>
      <p:sp>
        <p:nvSpPr>
          <p:cNvPr id="6" name="Obláček 5"/>
          <p:cNvSpPr/>
          <p:nvPr/>
        </p:nvSpPr>
        <p:spPr>
          <a:xfrm>
            <a:off x="4572000" y="2107323"/>
            <a:ext cx="4316720" cy="3242632"/>
          </a:xfrm>
          <a:prstGeom prst="cloudCallout">
            <a:avLst>
              <a:gd name="adj1" fmla="val -67888"/>
              <a:gd name="adj2" fmla="val -256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 descr="C:\Users\Jechova\AppData\Local\Microsoft\Windows\Temporary Internet Files\Content.IE5\NXQE1PS2\MC9000539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40" y="3140967"/>
            <a:ext cx="1198239" cy="11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echova\AppData\Local\Microsoft\Windows\Temporary Internet Files\Content.IE5\94Q7K3JI\MC90035638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4" y="3902045"/>
            <a:ext cx="1815998" cy="159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chova\AppData\Local\Microsoft\Windows\Temporary Internet Files\Content.IE5\K3CCHJF5\MC9004320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00942"/>
            <a:ext cx="1975991" cy="19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3758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Jechova\AppData\Local\Microsoft\Windows\Temporary Internet Files\Content.IE5\K3CCHJF5\MP90043068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0040" y="4941168"/>
            <a:ext cx="77724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DAS EINKAUFEN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89H2E1PT\MP900387507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126734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echova\AppData\Local\Microsoft\Windows\Temporary Internet Files\Content.IE5\89H2E1PT\MP900387507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69160"/>
            <a:ext cx="126734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echova\AppData\Local\Microsoft\Windows\Temporary Internet Files\Content.IE5\89H2E1PT\MP900387507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8" y="5021560"/>
            <a:ext cx="126734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28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Jechova\AppData\Local\Microsoft\Windows\Temporary Internet Files\Content.IE5\I7UWRE7K\MP9004483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defRPr/>
            </a:pPr>
            <a:r>
              <a:rPr lang="cs-CZ" sz="4000" b="1" cap="all" dirty="0" smtClean="0">
                <a:solidFill>
                  <a:schemeClr val="accent2"/>
                </a:solidFill>
              </a:rPr>
              <a:t/>
            </a:r>
            <a:br>
              <a:rPr lang="cs-CZ" sz="4000" b="1" cap="all" dirty="0" smtClean="0">
                <a:solidFill>
                  <a:schemeClr val="accent2"/>
                </a:solidFill>
              </a:rPr>
            </a:br>
            <a:r>
              <a:rPr lang="cs-CZ" sz="3600" b="1" cap="all" dirty="0" smtClean="0">
                <a:solidFill>
                  <a:schemeClr val="accent2"/>
                </a:solidFill>
              </a:rPr>
              <a:t>WELCHE LEBENSMITTEL KAUFT DEINE FAMILIE   </a:t>
            </a:r>
            <a:br>
              <a:rPr lang="cs-CZ" sz="3600" b="1" cap="all" dirty="0" smtClean="0">
                <a:solidFill>
                  <a:schemeClr val="accent2"/>
                </a:solidFill>
              </a:rPr>
            </a:br>
            <a:r>
              <a:rPr lang="cs-CZ" sz="3600" b="1" cap="all" dirty="0">
                <a:solidFill>
                  <a:schemeClr val="accent2"/>
                </a:solidFill>
              </a:rPr>
              <a:t> </a:t>
            </a:r>
            <a:r>
              <a:rPr lang="cs-CZ" sz="3600" b="1" cap="all" dirty="0" smtClean="0">
                <a:solidFill>
                  <a:schemeClr val="accent2"/>
                </a:solidFill>
              </a:rPr>
              <a:t>                    WÄHREND DER WOCHE?</a:t>
            </a:r>
            <a:r>
              <a:rPr lang="cs-CZ" sz="4000" b="1" cap="all" dirty="0">
                <a:solidFill>
                  <a:schemeClr val="accent2"/>
                </a:solidFill>
              </a:rPr>
              <a:t/>
            </a:r>
            <a:br>
              <a:rPr lang="cs-CZ" sz="4000" b="1" cap="all" dirty="0">
                <a:solidFill>
                  <a:schemeClr val="accent2"/>
                </a:solidFill>
              </a:rPr>
            </a:br>
            <a:r>
              <a:rPr lang="cs-CZ" sz="4000" b="1" cap="all" dirty="0" smtClean="0">
                <a:solidFill>
                  <a:schemeClr val="accent2"/>
                </a:solidFill>
              </a:rPr>
              <a:t>      </a:t>
            </a:r>
            <a:r>
              <a:rPr lang="cs-CZ" sz="3600" b="1" cap="all" dirty="0" err="1" smtClean="0">
                <a:solidFill>
                  <a:schemeClr val="tx1"/>
                </a:solidFill>
              </a:rPr>
              <a:t>Wir</a:t>
            </a:r>
            <a:r>
              <a:rPr lang="cs-CZ" sz="3600" b="1" cap="all" dirty="0" smtClean="0">
                <a:solidFill>
                  <a:schemeClr val="tx1"/>
                </a:solidFill>
              </a:rPr>
              <a:t> </a:t>
            </a:r>
            <a:r>
              <a:rPr lang="cs-CZ" sz="3600" b="1" cap="all" dirty="0" err="1" smtClean="0">
                <a:solidFill>
                  <a:schemeClr val="tx1"/>
                </a:solidFill>
              </a:rPr>
              <a:t>kaufen</a:t>
            </a:r>
            <a:r>
              <a:rPr lang="cs-CZ" sz="3600" b="1" cap="all" dirty="0" smtClean="0">
                <a:solidFill>
                  <a:schemeClr val="tx1"/>
                </a:solidFill>
              </a:rPr>
              <a:t>:</a:t>
            </a:r>
            <a:endParaRPr lang="cs-CZ" sz="3600" b="1" cap="all" dirty="0">
              <a:solidFill>
                <a:schemeClr val="tx1"/>
              </a:solidFill>
            </a:endParaRPr>
          </a:p>
        </p:txBody>
      </p:sp>
      <p:sp>
        <p:nvSpPr>
          <p:cNvPr id="6" name="Obláček 5"/>
          <p:cNvSpPr/>
          <p:nvPr/>
        </p:nvSpPr>
        <p:spPr>
          <a:xfrm>
            <a:off x="522742" y="1556792"/>
            <a:ext cx="8387893" cy="5184576"/>
          </a:xfrm>
          <a:prstGeom prst="cloudCallout">
            <a:avLst>
              <a:gd name="adj1" fmla="val -53384"/>
              <a:gd name="adj2" fmla="val -4183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4417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536" y="2276872"/>
            <a:ext cx="81369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32280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EIN/KAUFEN = NAKUPOVAT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59055" y="2312876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514756" y="3576714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59055" y="4900860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788024" y="2348880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800573" y="3576714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800573" y="4900860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187624" y="2517457"/>
            <a:ext cx="2656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4A206A"/>
                </a:solidFill>
              </a:rPr>
              <a:t>ich</a:t>
            </a:r>
            <a:r>
              <a:rPr lang="cs-CZ" sz="3200" dirty="0" smtClean="0">
                <a:solidFill>
                  <a:srgbClr val="4A206A"/>
                </a:solidFill>
              </a:rPr>
              <a:t> kaufe (</a:t>
            </a:r>
            <a:r>
              <a:rPr lang="cs-CZ" sz="3200" dirty="0" err="1" smtClean="0">
                <a:solidFill>
                  <a:srgbClr val="4A206A"/>
                </a:solidFill>
              </a:rPr>
              <a:t>ein</a:t>
            </a:r>
            <a:r>
              <a:rPr lang="cs-CZ" sz="3200" dirty="0" smtClean="0">
                <a:solidFill>
                  <a:srgbClr val="4A206A"/>
                </a:solidFill>
              </a:rPr>
              <a:t>)</a:t>
            </a:r>
            <a:endParaRPr lang="cs-CZ" sz="3200" dirty="0">
              <a:solidFill>
                <a:srgbClr val="4A206A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187624" y="3823429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4A206A"/>
                </a:solidFill>
              </a:rPr>
              <a:t>du</a:t>
            </a:r>
            <a:r>
              <a:rPr lang="cs-CZ" sz="3200" dirty="0" smtClean="0">
                <a:solidFill>
                  <a:srgbClr val="4A206A"/>
                </a:solidFill>
              </a:rPr>
              <a:t> </a:t>
            </a:r>
            <a:r>
              <a:rPr lang="cs-CZ" sz="3200" dirty="0" err="1" smtClean="0">
                <a:solidFill>
                  <a:srgbClr val="4A206A"/>
                </a:solidFill>
              </a:rPr>
              <a:t>kaufst</a:t>
            </a:r>
            <a:r>
              <a:rPr lang="cs-CZ" sz="3200" dirty="0" smtClean="0">
                <a:solidFill>
                  <a:srgbClr val="4A206A"/>
                </a:solidFill>
              </a:rPr>
              <a:t> (</a:t>
            </a:r>
            <a:r>
              <a:rPr lang="cs-CZ" sz="3200" dirty="0" err="1" smtClean="0">
                <a:solidFill>
                  <a:srgbClr val="4A206A"/>
                </a:solidFill>
              </a:rPr>
              <a:t>ein</a:t>
            </a:r>
            <a:r>
              <a:rPr lang="cs-CZ" sz="3200" dirty="0" smtClean="0">
                <a:solidFill>
                  <a:srgbClr val="4A206A"/>
                </a:solidFill>
              </a:rPr>
              <a:t>)</a:t>
            </a:r>
            <a:endParaRPr lang="cs-CZ" sz="3200" dirty="0">
              <a:solidFill>
                <a:srgbClr val="4A206A"/>
              </a:solidFill>
            </a:endParaRPr>
          </a:p>
          <a:p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55576" y="5158633"/>
            <a:ext cx="3583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4A206A"/>
                </a:solidFill>
              </a:rPr>
              <a:t>er</a:t>
            </a:r>
            <a:r>
              <a:rPr lang="cs-CZ" sz="3200" dirty="0" smtClean="0">
                <a:solidFill>
                  <a:srgbClr val="4A206A"/>
                </a:solidFill>
              </a:rPr>
              <a:t>, </a:t>
            </a:r>
            <a:r>
              <a:rPr lang="cs-CZ" sz="3200" dirty="0" err="1" smtClean="0">
                <a:solidFill>
                  <a:srgbClr val="4A206A"/>
                </a:solidFill>
              </a:rPr>
              <a:t>sie</a:t>
            </a:r>
            <a:r>
              <a:rPr lang="cs-CZ" sz="3200" dirty="0" smtClean="0">
                <a:solidFill>
                  <a:srgbClr val="4A206A"/>
                </a:solidFill>
              </a:rPr>
              <a:t>, es </a:t>
            </a:r>
            <a:r>
              <a:rPr lang="cs-CZ" sz="3200" dirty="0" err="1" smtClean="0">
                <a:solidFill>
                  <a:srgbClr val="4A206A"/>
                </a:solidFill>
              </a:rPr>
              <a:t>kauft</a:t>
            </a:r>
            <a:r>
              <a:rPr lang="cs-CZ" sz="3200" dirty="0" smtClean="0">
                <a:solidFill>
                  <a:srgbClr val="4A206A"/>
                </a:solidFill>
              </a:rPr>
              <a:t> (</a:t>
            </a:r>
            <a:r>
              <a:rPr lang="cs-CZ" sz="3200" dirty="0" err="1" smtClean="0">
                <a:solidFill>
                  <a:srgbClr val="4A206A"/>
                </a:solidFill>
              </a:rPr>
              <a:t>ein</a:t>
            </a:r>
            <a:r>
              <a:rPr lang="cs-CZ" sz="3200" dirty="0" smtClean="0">
                <a:solidFill>
                  <a:srgbClr val="4A206A"/>
                </a:solidFill>
              </a:rPr>
              <a:t>)</a:t>
            </a:r>
            <a:endParaRPr lang="cs-CZ" sz="3200" dirty="0">
              <a:solidFill>
                <a:srgbClr val="4A206A"/>
              </a:solidFill>
            </a:endParaRPr>
          </a:p>
          <a:p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201637" y="2517457"/>
            <a:ext cx="3186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>
                <a:solidFill>
                  <a:srgbClr val="4A206A"/>
                </a:solidFill>
              </a:rPr>
              <a:t>wir</a:t>
            </a:r>
            <a:r>
              <a:rPr lang="cs-CZ" sz="3200" dirty="0" smtClean="0">
                <a:solidFill>
                  <a:srgbClr val="4A206A"/>
                </a:solidFill>
              </a:rPr>
              <a:t> </a:t>
            </a:r>
            <a:r>
              <a:rPr lang="cs-CZ" sz="3200" dirty="0" err="1" smtClean="0">
                <a:solidFill>
                  <a:srgbClr val="4A206A"/>
                </a:solidFill>
              </a:rPr>
              <a:t>kaufen</a:t>
            </a:r>
            <a:r>
              <a:rPr lang="cs-CZ" sz="3200" dirty="0" smtClean="0">
                <a:solidFill>
                  <a:srgbClr val="4A206A"/>
                </a:solidFill>
              </a:rPr>
              <a:t> (</a:t>
            </a:r>
            <a:r>
              <a:rPr lang="cs-CZ" sz="3200" dirty="0" err="1" smtClean="0">
                <a:solidFill>
                  <a:srgbClr val="4A206A"/>
                </a:solidFill>
              </a:rPr>
              <a:t>ein</a:t>
            </a:r>
            <a:r>
              <a:rPr lang="cs-CZ" sz="3200" dirty="0" smtClean="0">
                <a:solidFill>
                  <a:srgbClr val="4A206A"/>
                </a:solidFill>
              </a:rPr>
              <a:t>)</a:t>
            </a:r>
            <a:endParaRPr lang="cs-CZ" sz="3200" dirty="0">
              <a:solidFill>
                <a:srgbClr val="4A206A"/>
              </a:solidFill>
            </a:endParaRPr>
          </a:p>
          <a:p>
            <a:pPr algn="ctr"/>
            <a:endParaRPr lang="cs-CZ" sz="3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399226" y="3872611"/>
            <a:ext cx="2917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4A206A"/>
                </a:solidFill>
              </a:rPr>
              <a:t>ihr</a:t>
            </a:r>
            <a:r>
              <a:rPr lang="cs-CZ" sz="3200" dirty="0" smtClean="0">
                <a:solidFill>
                  <a:srgbClr val="4A206A"/>
                </a:solidFill>
              </a:rPr>
              <a:t> </a:t>
            </a:r>
            <a:r>
              <a:rPr lang="cs-CZ" sz="3200" dirty="0" err="1" smtClean="0">
                <a:solidFill>
                  <a:srgbClr val="4A206A"/>
                </a:solidFill>
              </a:rPr>
              <a:t>kauft</a:t>
            </a:r>
            <a:r>
              <a:rPr lang="cs-CZ" sz="3200" dirty="0" smtClean="0">
                <a:solidFill>
                  <a:srgbClr val="4A206A"/>
                </a:solidFill>
              </a:rPr>
              <a:t> (</a:t>
            </a:r>
            <a:r>
              <a:rPr lang="cs-CZ" sz="3200" dirty="0" err="1" smtClean="0">
                <a:solidFill>
                  <a:srgbClr val="4A206A"/>
                </a:solidFill>
              </a:rPr>
              <a:t>ein</a:t>
            </a:r>
            <a:r>
              <a:rPr lang="cs-CZ" sz="3200" dirty="0" smtClean="0">
                <a:solidFill>
                  <a:srgbClr val="4A206A"/>
                </a:solidFill>
              </a:rPr>
              <a:t>)</a:t>
            </a:r>
            <a:endParaRPr lang="cs-CZ" sz="3200" dirty="0">
              <a:solidFill>
                <a:srgbClr val="4A206A"/>
              </a:solidFill>
            </a:endParaRPr>
          </a:p>
          <a:p>
            <a:endParaRPr lang="cs-CZ" sz="3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292080" y="5158631"/>
            <a:ext cx="2721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4A206A"/>
                </a:solidFill>
              </a:rPr>
              <a:t>sie</a:t>
            </a:r>
            <a:r>
              <a:rPr lang="cs-CZ" sz="3200" dirty="0" smtClean="0">
                <a:solidFill>
                  <a:srgbClr val="4A206A"/>
                </a:solidFill>
              </a:rPr>
              <a:t> </a:t>
            </a:r>
            <a:r>
              <a:rPr lang="cs-CZ" sz="3200" dirty="0" err="1" smtClean="0">
                <a:solidFill>
                  <a:srgbClr val="4A206A"/>
                </a:solidFill>
              </a:rPr>
              <a:t>kaufen</a:t>
            </a:r>
            <a:r>
              <a:rPr lang="cs-CZ" sz="3200" dirty="0" smtClean="0">
                <a:solidFill>
                  <a:srgbClr val="4A206A"/>
                </a:solidFill>
              </a:rPr>
              <a:t> (</a:t>
            </a:r>
            <a:r>
              <a:rPr lang="cs-CZ" sz="3200" dirty="0" err="1" smtClean="0">
                <a:solidFill>
                  <a:srgbClr val="4A206A"/>
                </a:solidFill>
              </a:rPr>
              <a:t>ein</a:t>
            </a:r>
            <a:r>
              <a:rPr lang="cs-CZ" sz="3200" dirty="0" smtClean="0">
                <a:solidFill>
                  <a:srgbClr val="4A206A"/>
                </a:solidFill>
              </a:rPr>
              <a:t>)</a:t>
            </a:r>
            <a:endParaRPr lang="cs-CZ" sz="3200" dirty="0">
              <a:solidFill>
                <a:srgbClr val="4A206A"/>
              </a:solidFill>
            </a:endParaRPr>
          </a:p>
          <a:p>
            <a:endParaRPr lang="cs-CZ" sz="3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159224" y="1657075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Singular</a:t>
            </a:r>
            <a:endParaRPr lang="cs-CZ" sz="2400" dirty="0">
              <a:solidFill>
                <a:srgbClr val="CC0066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084168" y="1671191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Plural</a:t>
            </a:r>
            <a:endParaRPr lang="cs-CZ" sz="2400" dirty="0">
              <a:solidFill>
                <a:srgbClr val="CC0066"/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9RXIUNQD\MC9000893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667558"/>
            <a:ext cx="1837030" cy="16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8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chova\AppData\Local\Microsoft\Windows\Temporary Internet Files\Content.IE5\89H2E1PT\MC9000896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8357"/>
            <a:ext cx="3901931" cy="432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WO KANN MAN (EIN)KAUFEN?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608677" y="1880757"/>
            <a:ext cx="2938135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200" dirty="0" smtClean="0"/>
          </a:p>
          <a:p>
            <a:pPr algn="ctr"/>
            <a:r>
              <a:rPr lang="cs-CZ" sz="3200" dirty="0" smtClean="0">
                <a:solidFill>
                  <a:srgbClr val="00B0F0"/>
                </a:solidFill>
              </a:rPr>
              <a:t>der </a:t>
            </a:r>
            <a:r>
              <a:rPr lang="cs-CZ" sz="3200" dirty="0" err="1" smtClean="0">
                <a:solidFill>
                  <a:srgbClr val="00B0F0"/>
                </a:solidFill>
              </a:rPr>
              <a:t>Supemarkt</a:t>
            </a:r>
            <a:endParaRPr lang="cs-CZ" sz="3200" dirty="0" smtClean="0">
              <a:solidFill>
                <a:srgbClr val="00B0F0"/>
              </a:solidFill>
            </a:endParaRPr>
          </a:p>
          <a:p>
            <a:pPr algn="ctr"/>
            <a:endParaRPr lang="cs-CZ" sz="3200" dirty="0"/>
          </a:p>
        </p:txBody>
      </p:sp>
      <p:sp>
        <p:nvSpPr>
          <p:cNvPr id="8" name="Zaoblený obdélník 7"/>
          <p:cNvSpPr/>
          <p:nvPr/>
        </p:nvSpPr>
        <p:spPr>
          <a:xfrm>
            <a:off x="2583565" y="3185797"/>
            <a:ext cx="3024336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200" dirty="0" smtClean="0"/>
          </a:p>
          <a:p>
            <a:pPr algn="ctr"/>
            <a:r>
              <a:rPr lang="cs-CZ" sz="3200" dirty="0" err="1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cs-CZ" sz="3200" dirty="0" err="1" smtClean="0">
                <a:solidFill>
                  <a:schemeClr val="accent2">
                    <a:lumMod val="50000"/>
                  </a:schemeClr>
                </a:solidFill>
              </a:rPr>
              <a:t>as</a:t>
            </a:r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2">
                    <a:lumMod val="50000"/>
                  </a:schemeClr>
                </a:solidFill>
              </a:rPr>
              <a:t>Geschäft</a:t>
            </a:r>
            <a:endParaRPr lang="cs-CZ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cs-CZ" sz="3200" dirty="0"/>
          </a:p>
        </p:txBody>
      </p:sp>
      <p:sp>
        <p:nvSpPr>
          <p:cNvPr id="9" name="Zaoblený obdélník 8"/>
          <p:cNvSpPr/>
          <p:nvPr/>
        </p:nvSpPr>
        <p:spPr>
          <a:xfrm>
            <a:off x="2631637" y="4404124"/>
            <a:ext cx="3168352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200" dirty="0" smtClean="0"/>
          </a:p>
          <a:p>
            <a:pPr algn="ctr"/>
            <a:r>
              <a:rPr lang="cs-CZ" sz="3200" dirty="0" err="1">
                <a:solidFill>
                  <a:srgbClr val="077F0D"/>
                </a:solidFill>
              </a:rPr>
              <a:t>d</a:t>
            </a:r>
            <a:r>
              <a:rPr lang="cs-CZ" sz="3200" dirty="0" err="1" smtClean="0">
                <a:solidFill>
                  <a:srgbClr val="077F0D"/>
                </a:solidFill>
              </a:rPr>
              <a:t>as</a:t>
            </a:r>
            <a:r>
              <a:rPr lang="cs-CZ" sz="3200" dirty="0" smtClean="0">
                <a:solidFill>
                  <a:srgbClr val="077F0D"/>
                </a:solidFill>
              </a:rPr>
              <a:t> </a:t>
            </a:r>
            <a:r>
              <a:rPr lang="cs-CZ" sz="3200" dirty="0" err="1" smtClean="0">
                <a:solidFill>
                  <a:srgbClr val="077F0D"/>
                </a:solidFill>
              </a:rPr>
              <a:t>Kaufhaus</a:t>
            </a:r>
            <a:endParaRPr lang="cs-CZ" sz="3200" dirty="0" smtClean="0">
              <a:solidFill>
                <a:srgbClr val="077F0D"/>
              </a:solidFill>
            </a:endParaRPr>
          </a:p>
          <a:p>
            <a:pPr algn="ctr"/>
            <a:endParaRPr lang="cs-CZ" sz="3200" dirty="0"/>
          </a:p>
        </p:txBody>
      </p:sp>
      <p:sp>
        <p:nvSpPr>
          <p:cNvPr id="10" name="Šipka doprava 9"/>
          <p:cNvSpPr/>
          <p:nvPr/>
        </p:nvSpPr>
        <p:spPr>
          <a:xfrm>
            <a:off x="687421" y="1700737"/>
            <a:ext cx="1944216" cy="1224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723269" y="2991798"/>
            <a:ext cx="1944216" cy="1224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667165" y="4224104"/>
            <a:ext cx="1944216" cy="1224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2657925" y="5729728"/>
            <a:ext cx="3168352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200" dirty="0"/>
          </a:p>
          <a:p>
            <a:pPr algn="ctr"/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</a:rPr>
              <a:t>¨</a:t>
            </a:r>
            <a:r>
              <a:rPr lang="cs-CZ" sz="3200" dirty="0" err="1" smtClean="0">
                <a:solidFill>
                  <a:schemeClr val="accent6">
                    <a:lumMod val="50000"/>
                  </a:schemeClr>
                </a:solidFill>
              </a:rPr>
              <a:t>im</a:t>
            </a:r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</a:rPr>
              <a:t> Internet</a:t>
            </a:r>
          </a:p>
          <a:p>
            <a:pPr algn="ctr"/>
            <a:endParaRPr lang="cs-CZ" sz="3200" dirty="0"/>
          </a:p>
        </p:txBody>
      </p:sp>
      <p:pic>
        <p:nvPicPr>
          <p:cNvPr id="3074" name="Picture 2" descr="C:\Users\Jechova\AppData\Local\Microsoft\Windows\Temporary Internet Files\Content.IE5\004Y94IT\MC9003597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03157"/>
            <a:ext cx="920801" cy="9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Šipka doprava 13"/>
          <p:cNvSpPr/>
          <p:nvPr/>
        </p:nvSpPr>
        <p:spPr>
          <a:xfrm>
            <a:off x="664461" y="5549708"/>
            <a:ext cx="1944216" cy="1224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4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chova\AppData\Local\Microsoft\Windows\Temporary Internet Files\Content.IE5\I7UWRE7K\MP9004483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2" y="-130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859" y="476672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cs-CZ" b="1" cap="all" dirty="0" err="1" smtClean="0">
                <a:solidFill>
                  <a:srgbClr val="7030A0"/>
                </a:solidFill>
              </a:rPr>
              <a:t>Wo</a:t>
            </a:r>
            <a:r>
              <a:rPr lang="cs-CZ" b="1" cap="all" dirty="0" smtClean="0">
                <a:solidFill>
                  <a:srgbClr val="7030A0"/>
                </a:solidFill>
              </a:rPr>
              <a:t> </a:t>
            </a:r>
            <a:r>
              <a:rPr lang="cs-CZ" b="1" cap="all" dirty="0" err="1" smtClean="0">
                <a:solidFill>
                  <a:srgbClr val="7030A0"/>
                </a:solidFill>
              </a:rPr>
              <a:t>kauft</a:t>
            </a:r>
            <a:r>
              <a:rPr lang="cs-CZ" b="1" cap="all" dirty="0" smtClean="0">
                <a:solidFill>
                  <a:srgbClr val="7030A0"/>
                </a:solidFill>
              </a:rPr>
              <a:t> man?</a:t>
            </a:r>
            <a:endParaRPr lang="cs-CZ" b="1" cap="all" dirty="0">
              <a:solidFill>
                <a:srgbClr val="7030A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92455" y="5031742"/>
            <a:ext cx="31783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err="1"/>
              <a:t>d</a:t>
            </a:r>
            <a:r>
              <a:rPr lang="cs-CZ" sz="2400" dirty="0" err="1" smtClean="0"/>
              <a:t>ie</a:t>
            </a:r>
            <a:r>
              <a:rPr lang="cs-CZ" sz="2400" dirty="0" smtClean="0"/>
              <a:t> </a:t>
            </a:r>
            <a:r>
              <a:rPr lang="cs-CZ" sz="2400" dirty="0" err="1"/>
              <a:t>Bäckerei</a:t>
            </a:r>
            <a:r>
              <a:rPr lang="cs-CZ" sz="2400" dirty="0"/>
              <a:t> = pekárna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19983" y="3461712"/>
            <a:ext cx="50229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err="1"/>
              <a:t>d</a:t>
            </a:r>
            <a:r>
              <a:rPr lang="cs-CZ" sz="2400" dirty="0" err="1" smtClean="0"/>
              <a:t>as</a:t>
            </a:r>
            <a:r>
              <a:rPr lang="cs-CZ" sz="2400" dirty="0" smtClean="0"/>
              <a:t> </a:t>
            </a:r>
            <a:r>
              <a:rPr lang="cs-CZ" sz="2400" dirty="0" err="1" smtClean="0"/>
              <a:t>Blumengeschäft</a:t>
            </a:r>
            <a:r>
              <a:rPr lang="cs-CZ" sz="2400" dirty="0" smtClean="0"/>
              <a:t> = </a:t>
            </a:r>
            <a:r>
              <a:rPr lang="cs-CZ" sz="2400" dirty="0"/>
              <a:t>květinářství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43608" y="2031581"/>
            <a:ext cx="470282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err="1"/>
              <a:t>d</a:t>
            </a:r>
            <a:r>
              <a:rPr lang="cs-CZ" sz="2400" dirty="0" err="1" smtClean="0"/>
              <a:t>ie</a:t>
            </a:r>
            <a:r>
              <a:rPr lang="cs-CZ" sz="2400" dirty="0" smtClean="0"/>
              <a:t> </a:t>
            </a:r>
            <a:r>
              <a:rPr lang="cs-CZ" sz="2400" dirty="0" err="1"/>
              <a:t>Buchhandlung</a:t>
            </a:r>
            <a:r>
              <a:rPr lang="cs-CZ" sz="2400" dirty="0"/>
              <a:t> = knihkupectví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446580" y="2788308"/>
            <a:ext cx="362947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/>
              <a:t>d</a:t>
            </a:r>
            <a:r>
              <a:rPr lang="cs-CZ" sz="2400" dirty="0" smtClean="0"/>
              <a:t>er </a:t>
            </a:r>
            <a:r>
              <a:rPr lang="cs-CZ" sz="2400" dirty="0" err="1"/>
              <a:t>Mediamarkt</a:t>
            </a:r>
            <a:r>
              <a:rPr lang="cs-CZ" sz="2400" dirty="0"/>
              <a:t> = elektro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214480" y="4223187"/>
            <a:ext cx="492840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smtClean="0"/>
              <a:t>Obst </a:t>
            </a:r>
            <a:r>
              <a:rPr lang="cs-CZ" sz="2400" dirty="0" err="1" smtClean="0"/>
              <a:t>und</a:t>
            </a:r>
            <a:r>
              <a:rPr lang="cs-CZ" sz="2400" dirty="0" smtClean="0"/>
              <a:t>  </a:t>
            </a:r>
            <a:r>
              <a:rPr lang="cs-CZ" sz="2400" dirty="0" err="1" smtClean="0"/>
              <a:t>Gemüse</a:t>
            </a:r>
            <a:r>
              <a:rPr lang="cs-CZ" sz="2400" dirty="0" smtClean="0"/>
              <a:t> </a:t>
            </a:r>
            <a:r>
              <a:rPr lang="cs-CZ" sz="2400" dirty="0"/>
              <a:t>= </a:t>
            </a:r>
            <a:r>
              <a:rPr lang="cs-CZ" sz="2400" dirty="0" smtClean="0"/>
              <a:t>ovoce a zelenina</a:t>
            </a:r>
            <a:endParaRPr lang="cs-CZ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446580" y="5732141"/>
            <a:ext cx="439865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err="1" smtClean="0"/>
              <a:t>das</a:t>
            </a:r>
            <a:r>
              <a:rPr lang="cs-CZ" sz="2400" dirty="0" smtClean="0"/>
              <a:t> </a:t>
            </a:r>
            <a:r>
              <a:rPr lang="cs-CZ" sz="2400" dirty="0" err="1" smtClean="0"/>
              <a:t>Reisebüro</a:t>
            </a:r>
            <a:r>
              <a:rPr lang="cs-CZ" sz="2400" dirty="0" smtClean="0"/>
              <a:t> = cestovní kancelář</a:t>
            </a:r>
            <a:endParaRPr lang="cs-CZ" sz="2400" dirty="0"/>
          </a:p>
        </p:txBody>
      </p:sp>
      <p:pic>
        <p:nvPicPr>
          <p:cNvPr id="2051" name="Picture 3" descr="C:\Users\Jechova\AppData\Local\Microsoft\Windows\Temporary Internet Files\Content.IE5\SPAA2J0A\MC90044179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26874"/>
            <a:ext cx="1875656" cy="18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885934" y="5019536"/>
            <a:ext cx="225589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err="1" smtClean="0"/>
              <a:t>die</a:t>
            </a:r>
            <a:r>
              <a:rPr lang="cs-CZ" sz="2400" dirty="0" smtClean="0"/>
              <a:t> Post </a:t>
            </a:r>
            <a:r>
              <a:rPr lang="cs-CZ" sz="2400" dirty="0"/>
              <a:t>= </a:t>
            </a:r>
            <a:r>
              <a:rPr lang="cs-CZ" sz="2400" dirty="0" smtClean="0"/>
              <a:t>pošta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94311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chova\AppData\Local\Microsoft\Windows\Temporary Internet Files\Content.IE5\F4DZTQ4Z\MC9001953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4" y="2357434"/>
            <a:ext cx="1307592" cy="1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26012" y="1549018"/>
            <a:ext cx="439248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err="1"/>
              <a:t>d</a:t>
            </a:r>
            <a:r>
              <a:rPr lang="cs-CZ" sz="2400" dirty="0" err="1" smtClean="0"/>
              <a:t>ie</a:t>
            </a:r>
            <a:r>
              <a:rPr lang="cs-CZ" sz="2400" dirty="0" smtClean="0"/>
              <a:t> </a:t>
            </a:r>
            <a:r>
              <a:rPr lang="cs-CZ" sz="2400" dirty="0" err="1" smtClean="0"/>
              <a:t>Fleischerei</a:t>
            </a:r>
            <a:r>
              <a:rPr lang="cs-CZ" sz="2400" dirty="0" smtClean="0"/>
              <a:t> </a:t>
            </a:r>
            <a:r>
              <a:rPr lang="cs-CZ" sz="2400" dirty="0"/>
              <a:t>= </a:t>
            </a:r>
            <a:r>
              <a:rPr lang="cs-CZ" sz="2400" dirty="0" smtClean="0"/>
              <a:t>řeznictví, masna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99160" y="3022713"/>
            <a:ext cx="410445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err="1" smtClean="0"/>
              <a:t>das</a:t>
            </a:r>
            <a:r>
              <a:rPr lang="cs-CZ" sz="2400" dirty="0" smtClean="0"/>
              <a:t> </a:t>
            </a:r>
            <a:r>
              <a:rPr lang="cs-CZ" sz="2400" dirty="0" err="1" smtClean="0"/>
              <a:t>Papiergeschäft</a:t>
            </a:r>
            <a:r>
              <a:rPr lang="cs-CZ" sz="2400" dirty="0" smtClean="0"/>
              <a:t> = papírnictví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51398" y="3130231"/>
            <a:ext cx="307253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err="1" smtClean="0"/>
              <a:t>die</a:t>
            </a:r>
            <a:r>
              <a:rPr lang="cs-CZ" sz="2400" dirty="0" smtClean="0"/>
              <a:t> </a:t>
            </a:r>
            <a:r>
              <a:rPr lang="cs-CZ" sz="2400" dirty="0" err="1" smtClean="0"/>
              <a:t>Apotheke</a:t>
            </a:r>
            <a:r>
              <a:rPr lang="cs-CZ" sz="2400" dirty="0" smtClean="0"/>
              <a:t> = lékárna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18500" y="3653094"/>
            <a:ext cx="331236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err="1"/>
              <a:t>d</a:t>
            </a:r>
            <a:r>
              <a:rPr lang="cs-CZ" sz="2400" dirty="0" err="1" smtClean="0"/>
              <a:t>ie</a:t>
            </a:r>
            <a:r>
              <a:rPr lang="cs-CZ" sz="2400" dirty="0" smtClean="0"/>
              <a:t> Drogerie = drogérie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0883" y="3885828"/>
            <a:ext cx="343212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err="1"/>
              <a:t>d</a:t>
            </a:r>
            <a:r>
              <a:rPr lang="cs-CZ" sz="2400" dirty="0" err="1" smtClean="0"/>
              <a:t>ie</a:t>
            </a:r>
            <a:r>
              <a:rPr lang="cs-CZ" sz="2400" dirty="0" smtClean="0"/>
              <a:t> </a:t>
            </a:r>
            <a:r>
              <a:rPr lang="cs-CZ" sz="2400" dirty="0" err="1" smtClean="0"/>
              <a:t>Konditorei</a:t>
            </a:r>
            <a:r>
              <a:rPr lang="cs-CZ" sz="2400" dirty="0" smtClean="0"/>
              <a:t> = cukrárna</a:t>
            </a:r>
            <a:endParaRPr lang="cs-CZ" sz="2400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6613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cs-CZ" b="1" cap="all" dirty="0" err="1" smtClean="0">
                <a:solidFill>
                  <a:srgbClr val="00B0F0"/>
                </a:solidFill>
              </a:rPr>
              <a:t>Wo</a:t>
            </a:r>
            <a:r>
              <a:rPr lang="cs-CZ" b="1" cap="all" dirty="0" smtClean="0">
                <a:solidFill>
                  <a:srgbClr val="00B0F0"/>
                </a:solidFill>
              </a:rPr>
              <a:t> </a:t>
            </a:r>
            <a:r>
              <a:rPr lang="cs-CZ" b="1" cap="all" dirty="0" err="1" smtClean="0">
                <a:solidFill>
                  <a:srgbClr val="00B0F0"/>
                </a:solidFill>
              </a:rPr>
              <a:t>kauft</a:t>
            </a:r>
            <a:r>
              <a:rPr lang="cs-CZ" b="1" cap="all" dirty="0" smtClean="0">
                <a:solidFill>
                  <a:srgbClr val="00B0F0"/>
                </a:solidFill>
              </a:rPr>
              <a:t> man?</a:t>
            </a:r>
            <a:endParaRPr lang="cs-CZ" b="1" cap="all" dirty="0">
              <a:solidFill>
                <a:srgbClr val="00B0F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366150" y="4303396"/>
            <a:ext cx="283746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err="1"/>
              <a:t>d</a:t>
            </a:r>
            <a:r>
              <a:rPr lang="cs-CZ" sz="2400" dirty="0" err="1" smtClean="0"/>
              <a:t>ie</a:t>
            </a:r>
            <a:r>
              <a:rPr lang="cs-CZ" sz="2400" dirty="0" smtClean="0"/>
              <a:t> </a:t>
            </a:r>
            <a:r>
              <a:rPr lang="cs-CZ" sz="2400" dirty="0" err="1" smtClean="0"/>
              <a:t>Boutique</a:t>
            </a:r>
            <a:r>
              <a:rPr lang="cs-CZ" sz="2400" dirty="0" smtClean="0"/>
              <a:t>  = butik</a:t>
            </a:r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51398" y="6078326"/>
            <a:ext cx="465670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err="1">
                <a:latin typeface="+mj-lt"/>
              </a:rPr>
              <a:t>d</a:t>
            </a:r>
            <a:r>
              <a:rPr lang="cs-CZ" sz="2400" dirty="0" err="1" smtClean="0">
                <a:latin typeface="+mj-lt"/>
              </a:rPr>
              <a:t>as</a:t>
            </a:r>
            <a:r>
              <a:rPr lang="cs-CZ" sz="2400" dirty="0" smtClean="0">
                <a:latin typeface="+mj-lt"/>
              </a:rPr>
              <a:t> </a:t>
            </a:r>
            <a:r>
              <a:rPr lang="de-DE" altLang="cs-CZ" sz="2400" dirty="0" smtClean="0">
                <a:latin typeface="+mj-lt"/>
                <a:cs typeface="Times New Roman" pitchFamily="18" charset="0"/>
              </a:rPr>
              <a:t>Schmuckgeschäft</a:t>
            </a:r>
            <a:r>
              <a:rPr lang="cs-CZ" altLang="cs-CZ" sz="2400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dirty="0" smtClean="0"/>
              <a:t>= klenotnictví</a:t>
            </a:r>
            <a:endParaRPr lang="cs-CZ" sz="2400" dirty="0"/>
          </a:p>
        </p:txBody>
      </p:sp>
      <p:pic>
        <p:nvPicPr>
          <p:cNvPr id="4099" name="Picture 3" descr="C:\Users\Jechova\AppData\Local\Microsoft\Windows\Temporary Internet Files\Content.IE5\K3CCHJF5\MC90041302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587" y="1509802"/>
            <a:ext cx="1454547" cy="70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echova\AppData\Local\Microsoft\Windows\Temporary Internet Files\Content.IE5\NXQE1PS2\MC90001911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" y="5677426"/>
            <a:ext cx="905072" cy="109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echova\AppData\Local\Microsoft\Windows\Temporary Internet Files\Content.IE5\94Q7K3JI\MC90034907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160" y="2935461"/>
            <a:ext cx="1077111" cy="15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434107" y="1517200"/>
            <a:ext cx="237493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dirty="0"/>
              <a:t>d</a:t>
            </a:r>
            <a:r>
              <a:rPr lang="cs-CZ" sz="2400" dirty="0" smtClean="0"/>
              <a:t>er </a:t>
            </a:r>
            <a:r>
              <a:rPr lang="cs-CZ" sz="2400" dirty="0" err="1" smtClean="0"/>
              <a:t>Markt</a:t>
            </a:r>
            <a:r>
              <a:rPr lang="cs-CZ" sz="2400" dirty="0" smtClean="0"/>
              <a:t> = trh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071721" y="2357434"/>
            <a:ext cx="498237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err="1"/>
              <a:t>d</a:t>
            </a:r>
            <a:r>
              <a:rPr lang="cs-CZ" sz="2400" dirty="0" err="1" smtClean="0"/>
              <a:t>as</a:t>
            </a:r>
            <a:r>
              <a:rPr lang="cs-CZ" sz="2400" dirty="0" smtClean="0"/>
              <a:t> </a:t>
            </a:r>
            <a:r>
              <a:rPr lang="cs-CZ" sz="2400" dirty="0" err="1" smtClean="0"/>
              <a:t>Spielwarengeschäft</a:t>
            </a:r>
            <a:r>
              <a:rPr lang="cs-CZ" sz="2400" dirty="0" smtClean="0"/>
              <a:t>  = hračkářství  </a:t>
            </a:r>
            <a:endParaRPr lang="cs-CZ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775573" y="4986749"/>
            <a:ext cx="255837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err="1"/>
              <a:t>d</a:t>
            </a:r>
            <a:r>
              <a:rPr lang="cs-CZ" sz="2400" dirty="0" err="1" smtClean="0"/>
              <a:t>as</a:t>
            </a:r>
            <a:r>
              <a:rPr lang="cs-CZ" sz="2400" dirty="0" smtClean="0"/>
              <a:t> </a:t>
            </a:r>
            <a:r>
              <a:rPr lang="cs-CZ" sz="2400" dirty="0" err="1" smtClean="0"/>
              <a:t>Modegeschäft</a:t>
            </a:r>
            <a:endParaRPr lang="cs-CZ" sz="2400" dirty="0"/>
          </a:p>
        </p:txBody>
      </p:sp>
      <p:pic>
        <p:nvPicPr>
          <p:cNvPr id="4103" name="Picture 7" descr="C:\Users\Jechova\AppData\Local\Microsoft\Windows\Temporary Internet Files\Content.IE5\K3CCHJF5\MC90040621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587" y="4312541"/>
            <a:ext cx="1037176" cy="90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502846" y="4563731"/>
            <a:ext cx="366092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err="1" smtClean="0"/>
              <a:t>das</a:t>
            </a:r>
            <a:r>
              <a:rPr lang="cs-CZ" sz="2400" dirty="0" smtClean="0"/>
              <a:t> </a:t>
            </a:r>
            <a:r>
              <a:rPr lang="cs-CZ" sz="2400" dirty="0" err="1" smtClean="0"/>
              <a:t>Schuhgeschäft</a:t>
            </a:r>
            <a:r>
              <a:rPr lang="cs-CZ" sz="2400" dirty="0" smtClean="0"/>
              <a:t> = obuv</a:t>
            </a:r>
            <a:endParaRPr lang="cs-CZ" sz="24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82956" y="5266084"/>
            <a:ext cx="532514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err="1"/>
              <a:t>d</a:t>
            </a:r>
            <a:r>
              <a:rPr lang="cs-CZ" sz="2400" dirty="0" err="1" smtClean="0"/>
              <a:t>as</a:t>
            </a:r>
            <a:r>
              <a:rPr lang="cs-CZ" sz="2400" dirty="0" smtClean="0"/>
              <a:t> </a:t>
            </a:r>
            <a:r>
              <a:rPr lang="cs-CZ" sz="2400" dirty="0" err="1" smtClean="0"/>
              <a:t>Möbelgeschäft</a:t>
            </a:r>
            <a:r>
              <a:rPr lang="cs-CZ" sz="2400" dirty="0" smtClean="0"/>
              <a:t> = obchod s nábytkem</a:t>
            </a:r>
            <a:endParaRPr lang="cs-CZ" sz="24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5645192" y="6224099"/>
            <a:ext cx="331236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/>
              <a:t>d</a:t>
            </a:r>
            <a:r>
              <a:rPr lang="cs-CZ" sz="2400" dirty="0" smtClean="0"/>
              <a:t>er </a:t>
            </a:r>
            <a:r>
              <a:rPr lang="cs-CZ" sz="2400" dirty="0" err="1" smtClean="0"/>
              <a:t>Tierladen</a:t>
            </a:r>
            <a:r>
              <a:rPr lang="cs-CZ" sz="2400" dirty="0" smtClean="0"/>
              <a:t> = zverimex</a:t>
            </a:r>
            <a:endParaRPr lang="cs-CZ" sz="2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381010" y="2276872"/>
            <a:ext cx="2580855" cy="4700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dirty="0" err="1"/>
              <a:t>d</a:t>
            </a:r>
            <a:r>
              <a:rPr lang="cs-CZ" sz="2400" dirty="0" err="1" smtClean="0"/>
              <a:t>as</a:t>
            </a:r>
            <a:r>
              <a:rPr lang="cs-CZ" sz="2400" dirty="0" smtClean="0"/>
              <a:t> </a:t>
            </a:r>
            <a:r>
              <a:rPr lang="cs-CZ" sz="2400" dirty="0" err="1" smtClean="0"/>
              <a:t>Cafè</a:t>
            </a:r>
            <a:r>
              <a:rPr lang="cs-CZ" sz="2400" dirty="0" smtClean="0"/>
              <a:t> = kavárna</a:t>
            </a:r>
            <a:endParaRPr lang="cs-CZ" sz="2400" dirty="0"/>
          </a:p>
        </p:txBody>
      </p:sp>
      <p:pic>
        <p:nvPicPr>
          <p:cNvPr id="4101" name="Picture 5" descr="C:\Users\Jechova\AppData\Local\Microsoft\Windows\Temporary Internet Files\Content.IE5\I7UWRE7K\MC90008864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80" y="2669289"/>
            <a:ext cx="997558" cy="89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5990605" y="5631631"/>
            <a:ext cx="255837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err="1" smtClean="0"/>
              <a:t>die</a:t>
            </a:r>
            <a:r>
              <a:rPr lang="cs-CZ" sz="2400" dirty="0" smtClean="0"/>
              <a:t> Optik = optika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243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DIE WICHTIGEN WENDUNGEN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rgbClr val="0070C0"/>
                </a:solidFill>
              </a:rPr>
              <a:t>Kann </a:t>
            </a:r>
            <a:r>
              <a:rPr lang="cs-CZ" sz="2800" dirty="0" err="1" smtClean="0">
                <a:solidFill>
                  <a:srgbClr val="0070C0"/>
                </a:solidFill>
              </a:rPr>
              <a:t>ich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bitte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fragen</a:t>
            </a:r>
            <a:r>
              <a:rPr lang="cs-CZ" sz="2800" dirty="0" smtClean="0">
                <a:solidFill>
                  <a:srgbClr val="0070C0"/>
                </a:solidFill>
              </a:rPr>
              <a:t>? Můžu se zeptat?</a:t>
            </a:r>
          </a:p>
          <a:p>
            <a:pPr marL="0" indent="0">
              <a:buNone/>
            </a:pPr>
            <a:r>
              <a:rPr lang="cs-CZ" sz="2800" dirty="0" err="1" smtClean="0">
                <a:solidFill>
                  <a:srgbClr val="0070C0"/>
                </a:solidFill>
              </a:rPr>
              <a:t>Entschuldigung</a:t>
            </a:r>
            <a:r>
              <a:rPr lang="cs-CZ" sz="2800" dirty="0" smtClean="0">
                <a:solidFill>
                  <a:srgbClr val="0070C0"/>
                </a:solidFill>
              </a:rPr>
              <a:t>. </a:t>
            </a:r>
            <a:r>
              <a:rPr lang="cs-CZ" sz="2800" dirty="0" err="1" smtClean="0">
                <a:solidFill>
                  <a:srgbClr val="0070C0"/>
                </a:solidFill>
              </a:rPr>
              <a:t>Können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Sie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mir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bitte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helfen</a:t>
            </a:r>
            <a:r>
              <a:rPr lang="cs-CZ" sz="2800" dirty="0" smtClean="0">
                <a:solidFill>
                  <a:srgbClr val="0070C0"/>
                </a:solidFill>
              </a:rPr>
              <a:t>? </a:t>
            </a:r>
            <a:r>
              <a:rPr lang="cs-CZ" sz="2800" dirty="0" err="1" smtClean="0">
                <a:solidFill>
                  <a:srgbClr val="0070C0"/>
                </a:solidFill>
              </a:rPr>
              <a:t>Promintě</a:t>
            </a:r>
            <a:r>
              <a:rPr lang="cs-CZ" sz="2800" dirty="0" smtClean="0">
                <a:solidFill>
                  <a:srgbClr val="0070C0"/>
                </a:solidFill>
              </a:rPr>
              <a:t>. Můžete mi prosím pomoci?</a:t>
            </a:r>
          </a:p>
          <a:p>
            <a:pPr marL="0" indent="0">
              <a:buNone/>
            </a:pPr>
            <a:r>
              <a:rPr lang="cs-CZ" sz="2800" dirty="0" err="1" smtClean="0">
                <a:solidFill>
                  <a:srgbClr val="0070C0"/>
                </a:solidFill>
              </a:rPr>
              <a:t>Ich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möchte</a:t>
            </a:r>
            <a:r>
              <a:rPr lang="cs-CZ" sz="2800" dirty="0" smtClean="0">
                <a:solidFill>
                  <a:srgbClr val="0070C0"/>
                </a:solidFill>
              </a:rPr>
              <a:t>… Chtěl/a bych…</a:t>
            </a:r>
          </a:p>
          <a:p>
            <a:pPr marL="0" indent="0">
              <a:buNone/>
            </a:pPr>
            <a:r>
              <a:rPr lang="cs-CZ" sz="2800" dirty="0" err="1" smtClean="0">
                <a:solidFill>
                  <a:srgbClr val="0070C0"/>
                </a:solidFill>
              </a:rPr>
              <a:t>Ich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brauche</a:t>
            </a:r>
            <a:r>
              <a:rPr lang="cs-CZ" sz="2800" dirty="0" smtClean="0">
                <a:solidFill>
                  <a:srgbClr val="0070C0"/>
                </a:solidFill>
              </a:rPr>
              <a:t>… Já potřebuji…</a:t>
            </a:r>
          </a:p>
          <a:p>
            <a:pPr marL="0" indent="0">
              <a:buNone/>
            </a:pPr>
            <a:r>
              <a:rPr lang="cs-CZ" sz="2800" dirty="0" err="1" smtClean="0">
                <a:solidFill>
                  <a:srgbClr val="0070C0"/>
                </a:solidFill>
              </a:rPr>
              <a:t>Ich</a:t>
            </a:r>
            <a:r>
              <a:rPr lang="cs-CZ" sz="2800" dirty="0" smtClean="0">
                <a:solidFill>
                  <a:srgbClr val="0070C0"/>
                </a:solidFill>
              </a:rPr>
              <a:t> kaufe </a:t>
            </a:r>
            <a:r>
              <a:rPr lang="cs-CZ" sz="2800" dirty="0" err="1" smtClean="0">
                <a:solidFill>
                  <a:srgbClr val="0070C0"/>
                </a:solidFill>
              </a:rPr>
              <a:t>das</a:t>
            </a:r>
            <a:r>
              <a:rPr lang="cs-CZ" sz="2800" dirty="0" smtClean="0">
                <a:solidFill>
                  <a:srgbClr val="0070C0"/>
                </a:solidFill>
              </a:rPr>
              <a:t>. Koupím to.</a:t>
            </a:r>
          </a:p>
          <a:p>
            <a:pPr marL="0" indent="0">
              <a:buNone/>
            </a:pPr>
            <a:r>
              <a:rPr lang="cs-CZ" sz="2800" dirty="0" err="1" smtClean="0">
                <a:solidFill>
                  <a:srgbClr val="0070C0"/>
                </a:solidFill>
              </a:rPr>
              <a:t>Wie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viel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kostet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das</a:t>
            </a:r>
            <a:r>
              <a:rPr lang="cs-CZ" sz="2800" dirty="0" smtClean="0">
                <a:solidFill>
                  <a:srgbClr val="0070C0"/>
                </a:solidFill>
              </a:rPr>
              <a:t>? Kolik to stojí?</a:t>
            </a:r>
          </a:p>
          <a:p>
            <a:pPr marL="0" indent="0">
              <a:buNone/>
            </a:pPr>
            <a:r>
              <a:rPr lang="cs-CZ" sz="2800" dirty="0" err="1" smtClean="0">
                <a:solidFill>
                  <a:srgbClr val="0070C0"/>
                </a:solidFill>
              </a:rPr>
              <a:t>Wie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ist</a:t>
            </a:r>
            <a:r>
              <a:rPr lang="cs-CZ" sz="2800" dirty="0" smtClean="0">
                <a:solidFill>
                  <a:srgbClr val="0070C0"/>
                </a:solidFill>
              </a:rPr>
              <a:t> der </a:t>
            </a:r>
            <a:r>
              <a:rPr lang="cs-CZ" sz="2800" dirty="0" err="1" smtClean="0">
                <a:solidFill>
                  <a:srgbClr val="0070C0"/>
                </a:solidFill>
              </a:rPr>
              <a:t>Preis</a:t>
            </a:r>
            <a:r>
              <a:rPr lang="cs-CZ" sz="2800" dirty="0" smtClean="0">
                <a:solidFill>
                  <a:srgbClr val="0070C0"/>
                </a:solidFill>
              </a:rPr>
              <a:t>? Jaká je cena?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70C0"/>
                </a:solidFill>
              </a:rPr>
              <a:t>Es </a:t>
            </a:r>
            <a:r>
              <a:rPr lang="cs-CZ" sz="2800" dirty="0" err="1" smtClean="0">
                <a:solidFill>
                  <a:srgbClr val="0070C0"/>
                </a:solidFill>
              </a:rPr>
              <a:t>kostet</a:t>
            </a:r>
            <a:r>
              <a:rPr lang="cs-CZ" sz="2800" dirty="0" smtClean="0">
                <a:solidFill>
                  <a:srgbClr val="0070C0"/>
                </a:solidFill>
              </a:rPr>
              <a:t>… Stojí to…</a:t>
            </a:r>
          </a:p>
          <a:p>
            <a:pPr marL="0" indent="0">
              <a:buNone/>
            </a:pPr>
            <a:r>
              <a:rPr lang="cs-CZ" sz="2800" dirty="0" err="1" smtClean="0">
                <a:solidFill>
                  <a:srgbClr val="0070C0"/>
                </a:solidFill>
              </a:rPr>
              <a:t>An</a:t>
            </a:r>
            <a:r>
              <a:rPr lang="cs-CZ" sz="2800" dirty="0" smtClean="0">
                <a:solidFill>
                  <a:srgbClr val="0070C0"/>
                </a:solidFill>
              </a:rPr>
              <a:t> der </a:t>
            </a:r>
            <a:r>
              <a:rPr lang="cs-CZ" sz="2800" dirty="0" err="1" smtClean="0">
                <a:solidFill>
                  <a:srgbClr val="0070C0"/>
                </a:solidFill>
              </a:rPr>
              <a:t>Kasse</a:t>
            </a:r>
            <a:r>
              <a:rPr lang="cs-CZ" sz="2800" dirty="0" smtClean="0">
                <a:solidFill>
                  <a:srgbClr val="0070C0"/>
                </a:solidFill>
              </a:rPr>
              <a:t>. U pokladny (Na </a:t>
            </a:r>
            <a:r>
              <a:rPr lang="cs-CZ" sz="2800" dirty="0" err="1" smtClean="0">
                <a:solidFill>
                  <a:srgbClr val="0070C0"/>
                </a:solidFill>
              </a:rPr>
              <a:t>pokaldně</a:t>
            </a:r>
            <a:r>
              <a:rPr lang="cs-CZ" sz="2800" dirty="0" smtClean="0">
                <a:solidFill>
                  <a:srgbClr val="0070C0"/>
                </a:solidFill>
              </a:rPr>
              <a:t>).</a:t>
            </a:r>
          </a:p>
          <a:p>
            <a:pPr marL="0" indent="0">
              <a:buNone/>
            </a:pPr>
            <a:r>
              <a:rPr lang="cs-CZ" sz="2800" dirty="0" err="1" smtClean="0">
                <a:solidFill>
                  <a:srgbClr val="0070C0"/>
                </a:solidFill>
              </a:rPr>
              <a:t>Zahlen</a:t>
            </a:r>
            <a:r>
              <a:rPr lang="cs-CZ" sz="2800" dirty="0" smtClean="0">
                <a:solidFill>
                  <a:srgbClr val="0070C0"/>
                </a:solidFill>
              </a:rPr>
              <a:t>. Platit.</a:t>
            </a:r>
          </a:p>
          <a:p>
            <a:pPr marL="0" indent="0">
              <a:buNone/>
            </a:pPr>
            <a:endParaRPr lang="cs-CZ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C:\Users\Jechova\AppData\Local\Microsoft\Windows\Temporary Internet Files\Content.IE5\NXQE1PS2\dglxasset[1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85904"/>
            <a:ext cx="2014672" cy="2448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chova\AppData\Local\Microsoft\Windows\Temporary Internet Files\Content.IE5\9RXIUNQD\MC90043252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448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echova\AppData\Local\Microsoft\Windows\Temporary Internet Files\Content.IE5\9RXIUNQD\MC90043252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560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60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chova\AppData\Local\Microsoft\Windows\Temporary Internet Files\Content.IE5\9RXIUNQD\MP90044871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09" y="2533547"/>
            <a:ext cx="1285014" cy="192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FF0066"/>
                </a:solidFill>
              </a:rPr>
              <a:t>IM SUPERMARKT.</a:t>
            </a:r>
            <a:br>
              <a:rPr lang="cs-CZ" sz="4000" b="1" dirty="0" smtClean="0">
                <a:solidFill>
                  <a:srgbClr val="FF0066"/>
                </a:solidFill>
              </a:rPr>
            </a:br>
            <a:r>
              <a:rPr lang="cs-CZ" sz="4000" b="1" dirty="0" smtClean="0">
                <a:solidFill>
                  <a:srgbClr val="FF0066"/>
                </a:solidFill>
              </a:rPr>
              <a:t>PETRA GEHT EINKAUFEN… VERBINDE!</a:t>
            </a:r>
            <a:endParaRPr lang="cs-CZ" sz="4000" b="1" dirty="0">
              <a:solidFill>
                <a:srgbClr val="FF0066"/>
              </a:solidFill>
            </a:endParaRPr>
          </a:p>
        </p:txBody>
      </p:sp>
      <p:sp>
        <p:nvSpPr>
          <p:cNvPr id="4" name="Svislý svitek 3"/>
          <p:cNvSpPr/>
          <p:nvPr/>
        </p:nvSpPr>
        <p:spPr>
          <a:xfrm rot="21312966">
            <a:off x="797431" y="1770196"/>
            <a:ext cx="3786182" cy="4643470"/>
          </a:xfrm>
          <a:prstGeom prst="verticalScroll">
            <a:avLst/>
          </a:prstGeom>
          <a:solidFill>
            <a:srgbClr val="ECF8A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 b="1" dirty="0" smtClean="0">
                <a:solidFill>
                  <a:schemeClr val="tx1"/>
                </a:solidFill>
                <a:latin typeface="Brush Script MT" pitchFamily="66" charset="0"/>
                <a:cs typeface="Times New Roman" pitchFamily="18" charset="0"/>
              </a:rPr>
              <a:t>     </a:t>
            </a:r>
            <a:endParaRPr lang="cs-CZ" sz="2800" b="1" dirty="0" smtClean="0">
              <a:solidFill>
                <a:schemeClr val="tx1"/>
              </a:solidFill>
              <a:latin typeface="Brush Script MT" pitchFamily="66" charset="0"/>
              <a:cs typeface="Times New Roman" pitchFamily="18" charset="0"/>
            </a:endParaRPr>
          </a:p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Bradley Hand ITC" panose="03070402050302030203" pitchFamily="66" charset="0"/>
                <a:cs typeface="Times New Roman" pitchFamily="18" charset="0"/>
              </a:rPr>
              <a:t>    </a:t>
            </a:r>
          </a:p>
          <a:p>
            <a:pPr algn="ctr"/>
            <a:r>
              <a:rPr lang="cs-CZ" sz="2800" b="1" i="1" dirty="0" smtClean="0">
                <a:solidFill>
                  <a:schemeClr val="tx1"/>
                </a:solidFill>
                <a:latin typeface="Bradley Hand ITC" panose="03070402050302030203" pitchFamily="66" charset="0"/>
                <a:cs typeface="Times New Roman" pitchFamily="18" charset="0"/>
              </a:rPr>
              <a:t>    </a:t>
            </a:r>
            <a:r>
              <a:rPr lang="cs-CZ" sz="2800" b="1" i="1" dirty="0" err="1" smtClean="0">
                <a:solidFill>
                  <a:schemeClr val="tx1"/>
                </a:solidFill>
                <a:latin typeface="Bradley Hand ITC" panose="03070402050302030203" pitchFamily="66" charset="0"/>
                <a:cs typeface="Times New Roman" pitchFamily="18" charset="0"/>
              </a:rPr>
              <a:t>Einkaufszettel</a:t>
            </a:r>
            <a:endParaRPr lang="cs-CZ" sz="2800" b="1" i="1" dirty="0">
              <a:solidFill>
                <a:schemeClr val="tx1"/>
              </a:solidFill>
              <a:latin typeface="Bradley Hand ITC" panose="03070402050302030203" pitchFamily="66" charset="0"/>
              <a:cs typeface="Times New Roman" pitchFamily="18" charset="0"/>
            </a:endParaRPr>
          </a:p>
          <a:p>
            <a:pPr algn="ctr"/>
            <a:endParaRPr lang="cs-CZ" sz="2800" b="1" i="1" dirty="0" smtClean="0">
              <a:solidFill>
                <a:schemeClr val="tx1"/>
              </a:solidFill>
              <a:latin typeface="Bradley Hand ITC" panose="03070402050302030203" pitchFamily="66" charset="0"/>
              <a:cs typeface="Times New Roman" pitchFamily="18" charset="0"/>
            </a:endParaRPr>
          </a:p>
          <a:p>
            <a:pPr algn="ctr"/>
            <a:r>
              <a:rPr lang="cs-CZ" sz="2800" b="1" i="1" dirty="0" err="1" smtClean="0">
                <a:solidFill>
                  <a:schemeClr val="tx1"/>
                </a:solidFill>
                <a:latin typeface="Bradley Hand ITC" panose="03070402050302030203" pitchFamily="66" charset="0"/>
                <a:cs typeface="Times New Roman" pitchFamily="18" charset="0"/>
              </a:rPr>
              <a:t>Milch</a:t>
            </a:r>
            <a:endParaRPr lang="cs-CZ" sz="2800" b="1" i="1" dirty="0" smtClean="0">
              <a:solidFill>
                <a:schemeClr val="tx1"/>
              </a:solidFill>
              <a:latin typeface="Bradley Hand ITC" panose="03070402050302030203" pitchFamily="66" charset="0"/>
              <a:cs typeface="Times New Roman" pitchFamily="18" charset="0"/>
            </a:endParaRPr>
          </a:p>
          <a:p>
            <a:pPr algn="ctr"/>
            <a:r>
              <a:rPr lang="cs-CZ" sz="2800" b="1" i="1" dirty="0" err="1" smtClean="0">
                <a:solidFill>
                  <a:schemeClr val="tx1"/>
                </a:solidFill>
                <a:latin typeface="Bradley Hand ITC" panose="03070402050302030203" pitchFamily="66" charset="0"/>
                <a:cs typeface="Times New Roman" pitchFamily="18" charset="0"/>
              </a:rPr>
              <a:t>Mineralwasser</a:t>
            </a:r>
            <a:endParaRPr lang="cs-CZ" sz="2800" b="1" i="1" dirty="0">
              <a:solidFill>
                <a:schemeClr val="tx1"/>
              </a:solidFill>
              <a:latin typeface="Bradley Hand ITC" panose="03070402050302030203" pitchFamily="66" charset="0"/>
              <a:cs typeface="Times New Roman" pitchFamily="18" charset="0"/>
            </a:endParaRPr>
          </a:p>
          <a:p>
            <a:pPr algn="ctr"/>
            <a:r>
              <a:rPr lang="cs-CZ" sz="2800" b="1" i="1" dirty="0" err="1" smtClean="0">
                <a:solidFill>
                  <a:schemeClr val="tx1"/>
                </a:solidFill>
                <a:latin typeface="Bradley Hand ITC" panose="03070402050302030203" pitchFamily="66" charset="0"/>
                <a:cs typeface="Times New Roman" pitchFamily="18" charset="0"/>
              </a:rPr>
              <a:t>Brot</a:t>
            </a:r>
            <a:endParaRPr lang="cs-CZ" sz="2800" b="1" i="1" dirty="0" smtClean="0">
              <a:solidFill>
                <a:schemeClr val="tx1"/>
              </a:solidFill>
              <a:latin typeface="Bradley Hand ITC" panose="03070402050302030203" pitchFamily="66" charset="0"/>
              <a:cs typeface="Times New Roman" pitchFamily="18" charset="0"/>
            </a:endParaRPr>
          </a:p>
          <a:p>
            <a:pPr algn="ctr"/>
            <a:r>
              <a:rPr lang="cs-CZ" sz="2800" b="1" i="1" dirty="0" err="1" smtClean="0">
                <a:solidFill>
                  <a:schemeClr val="tx1"/>
                </a:solidFill>
                <a:latin typeface="Bradley Hand ITC" panose="03070402050302030203" pitchFamily="66" charset="0"/>
                <a:cs typeface="Times New Roman" pitchFamily="18" charset="0"/>
              </a:rPr>
              <a:t>Käse</a:t>
            </a:r>
            <a:endParaRPr lang="cs-CZ" sz="2800" b="1" i="1" dirty="0" smtClean="0">
              <a:solidFill>
                <a:schemeClr val="tx1"/>
              </a:solidFill>
              <a:latin typeface="Bradley Hand ITC" panose="03070402050302030203" pitchFamily="66" charset="0"/>
              <a:cs typeface="Times New Roman" pitchFamily="18" charset="0"/>
            </a:endParaRPr>
          </a:p>
          <a:p>
            <a:pPr algn="ctr"/>
            <a:r>
              <a:rPr lang="cs-CZ" sz="2800" b="1" i="1" dirty="0" err="1" smtClean="0">
                <a:solidFill>
                  <a:schemeClr val="tx1"/>
                </a:solidFill>
                <a:latin typeface="Bradley Hand ITC" panose="03070402050302030203" pitchFamily="66" charset="0"/>
                <a:cs typeface="Times New Roman" pitchFamily="18" charset="0"/>
              </a:rPr>
              <a:t>Schinken</a:t>
            </a:r>
            <a:endParaRPr lang="cs-CZ" sz="2800" b="1" i="1" dirty="0" smtClean="0">
              <a:solidFill>
                <a:schemeClr val="tx1"/>
              </a:solidFill>
              <a:latin typeface="Bradley Hand ITC" panose="03070402050302030203" pitchFamily="66" charset="0"/>
              <a:cs typeface="Times New Roman" pitchFamily="18" charset="0"/>
            </a:endParaRPr>
          </a:p>
          <a:p>
            <a:pPr algn="ctr"/>
            <a:r>
              <a:rPr lang="cs-CZ" sz="2800" b="1" i="1" dirty="0" err="1" smtClean="0">
                <a:solidFill>
                  <a:schemeClr val="tx1"/>
                </a:solidFill>
                <a:latin typeface="Bradley Hand ITC" panose="03070402050302030203" pitchFamily="66" charset="0"/>
                <a:cs typeface="Times New Roman" pitchFamily="18" charset="0"/>
              </a:rPr>
              <a:t>Wurst</a:t>
            </a:r>
            <a:endParaRPr lang="cs-CZ" sz="2800" b="1" i="1" dirty="0" smtClean="0">
              <a:solidFill>
                <a:schemeClr val="tx1"/>
              </a:solidFill>
              <a:latin typeface="Bradley Hand ITC" panose="03070402050302030203" pitchFamily="66" charset="0"/>
              <a:cs typeface="Times New Roman" pitchFamily="18" charset="0"/>
            </a:endParaRPr>
          </a:p>
          <a:p>
            <a:pPr algn="ctr"/>
            <a:r>
              <a:rPr lang="cs-CZ" sz="2800" b="1" i="1" dirty="0" err="1" smtClean="0">
                <a:solidFill>
                  <a:schemeClr val="tx1"/>
                </a:solidFill>
                <a:latin typeface="Bradley Hand ITC" panose="03070402050302030203" pitchFamily="66" charset="0"/>
                <a:cs typeface="Times New Roman" pitchFamily="18" charset="0"/>
              </a:rPr>
              <a:t>Butter</a:t>
            </a:r>
            <a:endParaRPr lang="cs-CZ" sz="2800" b="1" i="1" dirty="0" smtClean="0">
              <a:solidFill>
                <a:schemeClr val="tx1"/>
              </a:solidFill>
              <a:latin typeface="Bradley Hand ITC" panose="03070402050302030203" pitchFamily="66" charset="0"/>
              <a:cs typeface="Times New Roman" pitchFamily="18" charset="0"/>
            </a:endParaRPr>
          </a:p>
          <a:p>
            <a:pPr algn="ctr"/>
            <a:r>
              <a:rPr lang="cs-CZ" sz="2800" b="1" i="1" dirty="0" err="1" smtClean="0">
                <a:solidFill>
                  <a:schemeClr val="tx1"/>
                </a:solidFill>
                <a:latin typeface="Bradley Hand ITC" panose="03070402050302030203" pitchFamily="66" charset="0"/>
                <a:cs typeface="Times New Roman" pitchFamily="18" charset="0"/>
              </a:rPr>
              <a:t>Kuchen</a:t>
            </a:r>
            <a:endParaRPr lang="cs-CZ" sz="2800" b="1" i="1" dirty="0" smtClean="0">
              <a:solidFill>
                <a:schemeClr val="tx1"/>
              </a:solidFill>
              <a:latin typeface="Bradley Hand ITC" panose="03070402050302030203" pitchFamily="66" charset="0"/>
              <a:cs typeface="Times New Roman" pitchFamily="18" charset="0"/>
            </a:endParaRPr>
          </a:p>
          <a:p>
            <a:pPr algn="ctr"/>
            <a:endParaRPr lang="cs-CZ" sz="2800" b="1" dirty="0">
              <a:solidFill>
                <a:schemeClr val="tx1"/>
              </a:solidFill>
              <a:latin typeface="Brush Script MT" pitchFamily="66" charset="0"/>
              <a:cs typeface="Times New Roman" pitchFamily="18" charset="0"/>
            </a:endParaRPr>
          </a:p>
          <a:p>
            <a:pPr algn="ctr"/>
            <a:endParaRPr lang="cs-CZ" sz="2800" b="1" dirty="0" smtClean="0">
              <a:solidFill>
                <a:schemeClr val="tx1"/>
              </a:solidFill>
              <a:latin typeface="Brush Script MT" pitchFamily="66" charset="0"/>
              <a:cs typeface="Times New Roman" pitchFamily="18" charset="0"/>
            </a:endParaRPr>
          </a:p>
          <a:p>
            <a:pPr algn="ctr"/>
            <a:endParaRPr lang="cs-CZ" b="1" dirty="0">
              <a:solidFill>
                <a:schemeClr val="tx1"/>
              </a:solidFill>
              <a:latin typeface="Brush Script MT" pitchFamily="66" charset="0"/>
              <a:cs typeface="Times New Roman" pitchFamily="18" charset="0"/>
            </a:endParaRPr>
          </a:p>
          <a:p>
            <a:pPr algn="ctr"/>
            <a:endParaRPr lang="cs-CZ" b="1" dirty="0">
              <a:solidFill>
                <a:schemeClr val="tx1"/>
              </a:solidFill>
              <a:latin typeface="Brush Script MT" pitchFamily="66" charset="0"/>
              <a:cs typeface="Times New Roman" pitchFamily="18" charset="0"/>
            </a:endParaRPr>
          </a:p>
        </p:txBody>
      </p:sp>
      <p:pic>
        <p:nvPicPr>
          <p:cNvPr id="3075" name="Picture 3" descr="C:\Users\Jechova\AppData\Local\Microsoft\Windows\Temporary Internet Files\Content.IE5\EML1AHVC\MC9002904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120" y="1542728"/>
            <a:ext cx="1449309" cy="148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chova\AppData\Local\Microsoft\Windows\Temporary Internet Files\Content.IE5\NXQE1PS2\MC90044177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718" y="3363389"/>
            <a:ext cx="1488858" cy="148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chova\AppData\Local\Microsoft\Windows\Temporary Internet Files\Content.IE5\EML1AHVC\MC90023219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866" y="2373797"/>
            <a:ext cx="1439306" cy="79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echova\AppData\Local\Microsoft\Windows\Temporary Internet Files\Content.IE5\9RXIUNQD\MC90023401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09" y="4476199"/>
            <a:ext cx="1741940" cy="142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Jechova\AppData\Local\Microsoft\Windows\Temporary Internet Files\Content.IE5\SPAA2J0A\MC90032530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119" y="4522382"/>
            <a:ext cx="1169287" cy="156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Jechova\AppData\Local\Microsoft\Windows\Temporary Internet Files\Content.IE5\2WD72609\MC90029047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72" y="3244334"/>
            <a:ext cx="1401778" cy="127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Jechova\AppData\Local\Microsoft\Windows\Temporary Internet Files\Content.IE5\9RXIUNQD\MC90003862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83" y="3145868"/>
            <a:ext cx="1104595" cy="157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Jechova\AppData\Local\Microsoft\Windows\Temporary Internet Files\Content.IE5\O07Z9WPO\MC90041324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88" y="1620404"/>
            <a:ext cx="2117952" cy="156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aoblený obdélník 13"/>
          <p:cNvSpPr/>
          <p:nvPr/>
        </p:nvSpPr>
        <p:spPr>
          <a:xfrm>
            <a:off x="6450529" y="6099913"/>
            <a:ext cx="2508631" cy="5432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7030A0"/>
                </a:solidFill>
              </a:rPr>
              <a:t>der </a:t>
            </a:r>
            <a:r>
              <a:rPr lang="cs-CZ" sz="2800" dirty="0" err="1" smtClean="0">
                <a:solidFill>
                  <a:srgbClr val="7030A0"/>
                </a:solidFill>
              </a:rPr>
              <a:t>Einkauf</a:t>
            </a:r>
            <a:endParaRPr lang="cs-CZ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886</Words>
  <Application>Microsoft Office PowerPoint</Application>
  <PresentationFormat>Předvádění na obrazovce (4:3)</PresentationFormat>
  <Paragraphs>219</Paragraphs>
  <Slides>31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systému Office</vt:lpstr>
      <vt:lpstr>Prezentace aplikace PowerPoint</vt:lpstr>
      <vt:lpstr>Prezentace aplikace PowerPoint</vt:lpstr>
      <vt:lpstr>DAS EINKAUFEN</vt:lpstr>
      <vt:lpstr>EIN/KAUFEN = NAKUPOVAT</vt:lpstr>
      <vt:lpstr>WO KANN MAN (EIN)KAUFEN?</vt:lpstr>
      <vt:lpstr>Wo kauft man?</vt:lpstr>
      <vt:lpstr>Wo kauft man?</vt:lpstr>
      <vt:lpstr>DIE WICHTIGEN WENDUNGEN</vt:lpstr>
      <vt:lpstr>IM SUPERMARKT. PETRA GEHT EINKAUFEN… VERBINDE!</vt:lpstr>
      <vt:lpstr>DU MUSST EINKAUFEN GEHEN. SCHREIB DEN EINKAUFSZETTEL!</vt:lpstr>
      <vt:lpstr>BEANTWORTE DIE FRAGEN!</vt:lpstr>
      <vt:lpstr>WICHTIG</vt:lpstr>
      <vt:lpstr>WICHTIG</vt:lpstr>
      <vt:lpstr>ICH KAUFE EIN!</vt:lpstr>
      <vt:lpstr>ERGÄNZE! ICH KAUFE EIN!</vt:lpstr>
      <vt:lpstr>MACH EINEN ÄHNLICHEN DIALOG!</vt:lpstr>
      <vt:lpstr>Was kann man hier noch kaufen? Und was ist das?</vt:lpstr>
      <vt:lpstr>Was kann man hier noch kaufen? Und was ist das?</vt:lpstr>
      <vt:lpstr>Was kann man hier kaufen? Und was ist das?</vt:lpstr>
      <vt:lpstr>Was kann man hier noch kaufen? Und was ist das?</vt:lpstr>
      <vt:lpstr>Was kann man hier noch kaufen? Und was ist das?</vt:lpstr>
      <vt:lpstr>Was kann man hier noch kaufen? Und was ist das?</vt:lpstr>
      <vt:lpstr>Was kann man hier noch kaufen? Und was ist das?</vt:lpstr>
      <vt:lpstr>Was kann man hier noch kaufen? Und was ist das?</vt:lpstr>
      <vt:lpstr>Was kann man hier noch kaufen? Und was ist das?</vt:lpstr>
      <vt:lpstr>Was kann man hier noch kaufen? Und was ist das?</vt:lpstr>
      <vt:lpstr>Was kann man hier noch kaufen? Und was ist das?</vt:lpstr>
      <vt:lpstr>Was kann man hier noch kaufen? Und was ist das?</vt:lpstr>
      <vt:lpstr>Was kann man hier noch kaufen? Und was ist das?</vt:lpstr>
      <vt:lpstr> WELCHE LEBENSMITTEL KAUFT DEINE FAMILIE                         WÄHREND DER WOCHE?       Wir kaufen: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EINKAUFEN</dc:title>
  <dc:creator>Jechova</dc:creator>
  <cp:lastModifiedBy>Jechova</cp:lastModifiedBy>
  <cp:revision>130</cp:revision>
  <dcterms:created xsi:type="dcterms:W3CDTF">2014-02-23T14:53:13Z</dcterms:created>
  <dcterms:modified xsi:type="dcterms:W3CDTF">2014-03-30T11:08:17Z</dcterms:modified>
</cp:coreProperties>
</file>