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8" r:id="rId2"/>
    <p:sldId id="267" r:id="rId3"/>
    <p:sldId id="262" r:id="rId4"/>
    <p:sldId id="272" r:id="rId5"/>
    <p:sldId id="273" r:id="rId6"/>
    <p:sldId id="274" r:id="rId7"/>
    <p:sldId id="280" r:id="rId8"/>
    <p:sldId id="281" r:id="rId9"/>
    <p:sldId id="282" r:id="rId10"/>
    <p:sldId id="283" r:id="rId11"/>
    <p:sldId id="270" r:id="rId12"/>
    <p:sldId id="265" r:id="rId13"/>
    <p:sldId id="278" r:id="rId14"/>
    <p:sldId id="277" r:id="rId15"/>
    <p:sldId id="279" r:id="rId16"/>
    <p:sldId id="264" r:id="rId17"/>
    <p:sldId id="276" r:id="rId18"/>
    <p:sldId id="266" r:id="rId19"/>
    <p:sldId id="275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14CDE-16DE-47CB-9469-2F527BDB006E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95592-3E2E-4A88-A495-697CC6344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2B41D-62F1-4203-A979-58500E896FA6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764704"/>
            <a:ext cx="7416824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Vznik iontů z jiných iontů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619672" y="2492896"/>
            <a:ext cx="718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Cl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04248" y="2564904"/>
            <a:ext cx="925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Cl</a:t>
            </a:r>
            <a:r>
              <a:rPr lang="cs-CZ" sz="3600" baseline="30000" dirty="0" smtClean="0">
                <a:latin typeface="Comic Sans MS" pitchFamily="66" charset="0"/>
              </a:rPr>
              <a:t>3+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843808" y="2492896"/>
            <a:ext cx="1178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- 4e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619672" y="3284984"/>
            <a:ext cx="1168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Mn</a:t>
            </a:r>
            <a:r>
              <a:rPr lang="cs-CZ" sz="3600" baseline="30000" dirty="0" smtClean="0">
                <a:latin typeface="Comic Sans MS" pitchFamily="66" charset="0"/>
              </a:rPr>
              <a:t>7+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843808" y="3284984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+ 3e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804248" y="3284984"/>
            <a:ext cx="1168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Mn</a:t>
            </a:r>
            <a:r>
              <a:rPr lang="cs-CZ" sz="3600" baseline="30000" dirty="0" smtClean="0">
                <a:latin typeface="Comic Sans MS" pitchFamily="66" charset="0"/>
              </a:rPr>
              <a:t>4+</a:t>
            </a:r>
            <a:endParaRPr lang="cs-CZ" sz="3600" baseline="30000" dirty="0">
              <a:latin typeface="Comic Sans MS" pitchFamily="66" charset="0"/>
            </a:endParaRPr>
          </a:p>
        </p:txBody>
      </p:sp>
      <p:cxnSp>
        <p:nvCxnSpPr>
          <p:cNvPr id="30" name="Přímá spojovací šipka 29"/>
          <p:cNvCxnSpPr/>
          <p:nvPr/>
        </p:nvCxnSpPr>
        <p:spPr>
          <a:xfrm>
            <a:off x="4427984" y="2852936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4427984" y="3573016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PC2\AppData\Local\Microsoft\Windows\Temporary Internet Files\Content.IE5\XD50XIWP\MC900405978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699805">
            <a:off x="3694764" y="4205613"/>
            <a:ext cx="2376264" cy="2380578"/>
          </a:xfrm>
          <a:prstGeom prst="rect">
            <a:avLst/>
          </a:prstGeom>
          <a:noFill/>
        </p:spPr>
      </p:pic>
      <p:sp>
        <p:nvSpPr>
          <p:cNvPr id="32" name="TextovéPole 31"/>
          <p:cNvSpPr txBox="1"/>
          <p:nvPr/>
        </p:nvSpPr>
        <p:spPr>
          <a:xfrm>
            <a:off x="1619672" y="177281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např. 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575" y="2276873"/>
          <a:ext cx="7632848" cy="4104456"/>
        </p:xfrm>
        <a:graphic>
          <a:graphicData uri="http://schemas.openxmlformats.org/drawingml/2006/table">
            <a:tbl>
              <a:tblPr/>
              <a:tblGrid>
                <a:gridCol w="1271796"/>
                <a:gridCol w="1271796"/>
                <a:gridCol w="1271796"/>
                <a:gridCol w="1271796"/>
                <a:gridCol w="1272832"/>
                <a:gridCol w="1272832"/>
              </a:tblGrid>
              <a:tr h="8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/>
                          <a:ea typeface="Calibri"/>
                          <a:cs typeface="Times New Roman"/>
                        </a:rPr>
                        <a:t>atom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/>
                          <a:ea typeface="Calibri"/>
                          <a:cs typeface="Times New Roman"/>
                        </a:rPr>
                        <a:t>iont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O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K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Ca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Fe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Fe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3+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I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1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1628800"/>
            <a:ext cx="763284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  <a:hlinkClick r:id="rId2" action="ppaction://hlinksldjump"/>
              </a:rPr>
              <a:t>Doplň tabulku.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ipsa 18"/>
          <p:cNvSpPr/>
          <p:nvPr/>
        </p:nvSpPr>
        <p:spPr>
          <a:xfrm>
            <a:off x="2483768" y="1844824"/>
            <a:ext cx="4752528" cy="475252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kationtu sodíku Na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</a:rPr>
              <a:t>+</a:t>
            </a:r>
            <a:endParaRPr lang="cs-CZ" sz="3200" b="1" baseline="30000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1268760"/>
            <a:ext cx="1656184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11,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11,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10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2987824" y="2348880"/>
            <a:ext cx="3672408" cy="374441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91880" y="2852936"/>
            <a:ext cx="2592288" cy="27363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4355976" y="3789040"/>
            <a:ext cx="86409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11p</a:t>
            </a:r>
            <a:r>
              <a:rPr lang="cs-CZ" sz="1600" baseline="30000" dirty="0" smtClean="0">
                <a:latin typeface="Comic Sans MS" pitchFamily="66" charset="0"/>
              </a:rPr>
              <a:t>+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5580112" y="364502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2e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5868144" y="2780928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6084168" y="1988840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55576" y="1268760"/>
            <a:ext cx="1656184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11,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11,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11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atomu sodíku</a:t>
            </a:r>
            <a:endParaRPr lang="cs-CZ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788024" y="188640"/>
            <a:ext cx="396044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kationtu sodíku Na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</a:rPr>
              <a:t>+</a:t>
            </a:r>
            <a:endParaRPr lang="cs-CZ" sz="3200" b="1" baseline="30000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1556792"/>
            <a:ext cx="392494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Z = 11, p</a:t>
            </a:r>
            <a:r>
              <a:rPr lang="cs-CZ" sz="2400" baseline="30000" dirty="0" smtClean="0">
                <a:latin typeface="Comic Sans MS" pitchFamily="66" charset="0"/>
              </a:rPr>
              <a:t>+</a:t>
            </a:r>
            <a:r>
              <a:rPr lang="cs-CZ" sz="2400" dirty="0" smtClean="0">
                <a:latin typeface="Comic Sans MS" pitchFamily="66" charset="0"/>
              </a:rPr>
              <a:t> = 11, e</a:t>
            </a:r>
            <a:r>
              <a:rPr lang="cs-CZ" sz="2400" baseline="30000" dirty="0" smtClean="0">
                <a:latin typeface="Comic Sans MS" pitchFamily="66" charset="0"/>
              </a:rPr>
              <a:t>-</a:t>
            </a:r>
            <a:r>
              <a:rPr lang="cs-CZ" sz="2400" dirty="0" smtClean="0">
                <a:latin typeface="Comic Sans MS" pitchFamily="66" charset="0"/>
              </a:rPr>
              <a:t> =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95536" y="1556792"/>
            <a:ext cx="396044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Z = 11, p</a:t>
            </a:r>
            <a:r>
              <a:rPr lang="cs-CZ" sz="2400" baseline="30000" dirty="0" smtClean="0">
                <a:latin typeface="Comic Sans MS" pitchFamily="66" charset="0"/>
              </a:rPr>
              <a:t>+</a:t>
            </a:r>
            <a:r>
              <a:rPr lang="cs-CZ" sz="2400" dirty="0" smtClean="0">
                <a:latin typeface="Comic Sans MS" pitchFamily="66" charset="0"/>
              </a:rPr>
              <a:t> = 11, e</a:t>
            </a:r>
            <a:r>
              <a:rPr lang="cs-CZ" sz="2400" baseline="30000" dirty="0" smtClean="0">
                <a:latin typeface="Comic Sans MS" pitchFamily="66" charset="0"/>
              </a:rPr>
              <a:t>-</a:t>
            </a:r>
            <a:r>
              <a:rPr lang="cs-CZ" sz="2400" dirty="0" smtClean="0">
                <a:latin typeface="Comic Sans MS" pitchFamily="66" charset="0"/>
              </a:rPr>
              <a:t> = 11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5536" y="188640"/>
            <a:ext cx="396044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atomu sodíku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31" name="Elipsa 30"/>
          <p:cNvSpPr/>
          <p:nvPr/>
        </p:nvSpPr>
        <p:spPr>
          <a:xfrm>
            <a:off x="755576" y="2420888"/>
            <a:ext cx="3456384" cy="345638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1112343" y="2787475"/>
            <a:ext cx="2670842" cy="272321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1469110" y="3154060"/>
            <a:ext cx="1885300" cy="199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1897885" y="3573016"/>
            <a:ext cx="1099758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2097543" y="3834863"/>
            <a:ext cx="628434" cy="62843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11p</a:t>
            </a:r>
            <a:r>
              <a:rPr lang="cs-CZ" sz="1600" baseline="30000" dirty="0" smtClean="0">
                <a:latin typeface="Comic Sans MS" pitchFamily="66" charset="0"/>
              </a:rPr>
              <a:t>+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3059832" y="3861048"/>
            <a:ext cx="523694" cy="5236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2e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37" name="Elipsa 36"/>
          <p:cNvSpPr/>
          <p:nvPr/>
        </p:nvSpPr>
        <p:spPr>
          <a:xfrm>
            <a:off x="3347864" y="3284984"/>
            <a:ext cx="523694" cy="5236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38" name="Elipsa 37"/>
          <p:cNvSpPr/>
          <p:nvPr/>
        </p:nvSpPr>
        <p:spPr>
          <a:xfrm>
            <a:off x="3563888" y="2708920"/>
            <a:ext cx="523694" cy="5236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40" name="Elipsa 39"/>
          <p:cNvSpPr/>
          <p:nvPr/>
        </p:nvSpPr>
        <p:spPr>
          <a:xfrm>
            <a:off x="5360815" y="2787475"/>
            <a:ext cx="2670842" cy="272321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5717582" y="3154060"/>
            <a:ext cx="1885300" cy="199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>
            <a:off x="6146357" y="3573016"/>
            <a:ext cx="1099758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6372200" y="3861048"/>
            <a:ext cx="628434" cy="62843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11p</a:t>
            </a:r>
            <a:r>
              <a:rPr lang="cs-CZ" sz="1600" baseline="30000" dirty="0" smtClean="0">
                <a:latin typeface="Comic Sans MS" pitchFamily="66" charset="0"/>
              </a:rPr>
              <a:t>+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7308304" y="3861048"/>
            <a:ext cx="523694" cy="5236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2e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7596336" y="3284984"/>
            <a:ext cx="523694" cy="5236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ipsa 18"/>
          <p:cNvSpPr/>
          <p:nvPr/>
        </p:nvSpPr>
        <p:spPr>
          <a:xfrm>
            <a:off x="2483768" y="1844824"/>
            <a:ext cx="4752528" cy="475252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aniontu chloru Cl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</a:rPr>
              <a:t>-</a:t>
            </a:r>
            <a:endParaRPr lang="cs-CZ" sz="3200" b="1" baseline="30000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1268760"/>
            <a:ext cx="1872208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17,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17,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18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2987824" y="2348880"/>
            <a:ext cx="3672408" cy="374441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91880" y="2852936"/>
            <a:ext cx="2592288" cy="27363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4355976" y="3789040"/>
            <a:ext cx="86409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17p</a:t>
            </a:r>
            <a:r>
              <a:rPr lang="cs-CZ" sz="1600" baseline="30000" dirty="0" smtClean="0">
                <a:latin typeface="Comic Sans MS" pitchFamily="66" charset="0"/>
              </a:rPr>
              <a:t>+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5580112" y="364502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2e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5868144" y="2780928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6084168" y="1988840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55576" y="1268760"/>
            <a:ext cx="1872208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17,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17,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17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atomu chloru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6084168" y="1988840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7e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788024" y="404664"/>
            <a:ext cx="381642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aniontu chloru Cl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</a:rPr>
              <a:t>-</a:t>
            </a:r>
            <a:endParaRPr lang="cs-CZ" sz="3200" b="1" baseline="30000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88024" y="1556792"/>
            <a:ext cx="38164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Z = 17, p</a:t>
            </a:r>
            <a:r>
              <a:rPr lang="cs-CZ" sz="2400" baseline="30000" dirty="0" smtClean="0">
                <a:latin typeface="Comic Sans MS" pitchFamily="66" charset="0"/>
              </a:rPr>
              <a:t>+</a:t>
            </a:r>
            <a:r>
              <a:rPr lang="cs-CZ" sz="2400" dirty="0" smtClean="0">
                <a:latin typeface="Comic Sans MS" pitchFamily="66" charset="0"/>
              </a:rPr>
              <a:t> = 17, e</a:t>
            </a:r>
            <a:r>
              <a:rPr lang="cs-CZ" sz="2400" baseline="30000" dirty="0" smtClean="0">
                <a:latin typeface="Comic Sans MS" pitchFamily="66" charset="0"/>
              </a:rPr>
              <a:t>-</a:t>
            </a:r>
            <a:r>
              <a:rPr lang="cs-CZ" sz="2400" dirty="0" smtClean="0">
                <a:latin typeface="Comic Sans MS" pitchFamily="66" charset="0"/>
              </a:rPr>
              <a:t> = 18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39552" y="1556792"/>
            <a:ext cx="381642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Z = 17, p</a:t>
            </a:r>
            <a:r>
              <a:rPr lang="cs-CZ" sz="2400" baseline="30000" dirty="0" smtClean="0">
                <a:latin typeface="Comic Sans MS" pitchFamily="66" charset="0"/>
              </a:rPr>
              <a:t>+</a:t>
            </a:r>
            <a:r>
              <a:rPr lang="cs-CZ" sz="2400" dirty="0" smtClean="0">
                <a:latin typeface="Comic Sans MS" pitchFamily="66" charset="0"/>
              </a:rPr>
              <a:t> = 17, e</a:t>
            </a:r>
            <a:r>
              <a:rPr lang="cs-CZ" sz="2400" baseline="30000" dirty="0" smtClean="0">
                <a:latin typeface="Comic Sans MS" pitchFamily="66" charset="0"/>
              </a:rPr>
              <a:t>-</a:t>
            </a:r>
            <a:r>
              <a:rPr lang="cs-CZ" sz="2400" dirty="0" smtClean="0">
                <a:latin typeface="Comic Sans MS" pitchFamily="66" charset="0"/>
              </a:rPr>
              <a:t> = 17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39552" y="404664"/>
            <a:ext cx="381642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atomu chloru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48" name="Elipsa 47"/>
          <p:cNvSpPr/>
          <p:nvPr/>
        </p:nvSpPr>
        <p:spPr>
          <a:xfrm>
            <a:off x="683568" y="2420888"/>
            <a:ext cx="3888432" cy="38884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Elipsa 48"/>
          <p:cNvSpPr/>
          <p:nvPr/>
        </p:nvSpPr>
        <p:spPr>
          <a:xfrm>
            <a:off x="1089432" y="2833297"/>
            <a:ext cx="3004696" cy="30636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1495294" y="3245707"/>
            <a:ext cx="2120964" cy="223879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1973167" y="3717032"/>
            <a:ext cx="1237226" cy="12961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2202281" y="4011610"/>
            <a:ext cx="706990" cy="7069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17p</a:t>
            </a:r>
            <a:r>
              <a:rPr lang="cs-CZ" sz="1200" baseline="30000" dirty="0" smtClean="0">
                <a:latin typeface="Comic Sans MS" pitchFamily="66" charset="0"/>
              </a:rPr>
              <a:t>+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53" name="Elipsa 52"/>
          <p:cNvSpPr/>
          <p:nvPr/>
        </p:nvSpPr>
        <p:spPr>
          <a:xfrm>
            <a:off x="3413325" y="3854502"/>
            <a:ext cx="589158" cy="5891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2e</a:t>
            </a:r>
            <a:r>
              <a:rPr lang="cs-CZ" sz="1200" baseline="30000" dirty="0" smtClean="0">
                <a:latin typeface="Comic Sans MS" pitchFamily="66" charset="0"/>
              </a:rPr>
              <a:t>-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54" name="Elipsa 53"/>
          <p:cNvSpPr/>
          <p:nvPr/>
        </p:nvSpPr>
        <p:spPr>
          <a:xfrm>
            <a:off x="3646806" y="3223886"/>
            <a:ext cx="589158" cy="5891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8e</a:t>
            </a:r>
            <a:r>
              <a:rPr lang="cs-CZ" sz="1200" baseline="30000" dirty="0" smtClean="0">
                <a:latin typeface="Comic Sans MS" pitchFamily="66" charset="0"/>
              </a:rPr>
              <a:t>-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55" name="Elipsa 54"/>
          <p:cNvSpPr/>
          <p:nvPr/>
        </p:nvSpPr>
        <p:spPr>
          <a:xfrm>
            <a:off x="3791436" y="2575705"/>
            <a:ext cx="622296" cy="58326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7e</a:t>
            </a:r>
            <a:r>
              <a:rPr lang="cs-CZ" sz="1200" baseline="30000" dirty="0" smtClean="0">
                <a:latin typeface="Comic Sans MS" pitchFamily="66" charset="0"/>
              </a:rPr>
              <a:t>-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72" name="Elipsa 71"/>
          <p:cNvSpPr/>
          <p:nvPr/>
        </p:nvSpPr>
        <p:spPr>
          <a:xfrm>
            <a:off x="4644008" y="2420888"/>
            <a:ext cx="3888432" cy="38884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Elipsa 72"/>
          <p:cNvSpPr/>
          <p:nvPr/>
        </p:nvSpPr>
        <p:spPr>
          <a:xfrm>
            <a:off x="5049872" y="2833297"/>
            <a:ext cx="3004696" cy="30636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Elipsa 73"/>
          <p:cNvSpPr/>
          <p:nvPr/>
        </p:nvSpPr>
        <p:spPr>
          <a:xfrm>
            <a:off x="5455734" y="3245707"/>
            <a:ext cx="2120964" cy="223879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Elipsa 74"/>
          <p:cNvSpPr/>
          <p:nvPr/>
        </p:nvSpPr>
        <p:spPr>
          <a:xfrm>
            <a:off x="5933607" y="3717032"/>
            <a:ext cx="1237226" cy="12961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Elipsa 75"/>
          <p:cNvSpPr/>
          <p:nvPr/>
        </p:nvSpPr>
        <p:spPr>
          <a:xfrm>
            <a:off x="6162721" y="4011610"/>
            <a:ext cx="706990" cy="7069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17p</a:t>
            </a:r>
            <a:r>
              <a:rPr lang="cs-CZ" sz="1200" baseline="30000" dirty="0" smtClean="0">
                <a:latin typeface="Comic Sans MS" pitchFamily="66" charset="0"/>
              </a:rPr>
              <a:t>+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77" name="Elipsa 76"/>
          <p:cNvSpPr/>
          <p:nvPr/>
        </p:nvSpPr>
        <p:spPr>
          <a:xfrm>
            <a:off x="7373765" y="3854502"/>
            <a:ext cx="589158" cy="5891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2e</a:t>
            </a:r>
            <a:r>
              <a:rPr lang="cs-CZ" sz="1200" baseline="30000" dirty="0" smtClean="0">
                <a:latin typeface="Comic Sans MS" pitchFamily="66" charset="0"/>
              </a:rPr>
              <a:t>-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78" name="Elipsa 77"/>
          <p:cNvSpPr/>
          <p:nvPr/>
        </p:nvSpPr>
        <p:spPr>
          <a:xfrm>
            <a:off x="7607246" y="3223886"/>
            <a:ext cx="589158" cy="5891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8e</a:t>
            </a:r>
            <a:r>
              <a:rPr lang="cs-CZ" sz="1200" baseline="30000" dirty="0" smtClean="0">
                <a:latin typeface="Comic Sans MS" pitchFamily="66" charset="0"/>
              </a:rPr>
              <a:t>-</a:t>
            </a:r>
            <a:endParaRPr lang="cs-CZ" sz="1200" baseline="30000" dirty="0">
              <a:latin typeface="Comic Sans MS" pitchFamily="66" charset="0"/>
            </a:endParaRPr>
          </a:p>
        </p:txBody>
      </p:sp>
      <p:sp>
        <p:nvSpPr>
          <p:cNvPr id="79" name="Elipsa 78"/>
          <p:cNvSpPr/>
          <p:nvPr/>
        </p:nvSpPr>
        <p:spPr>
          <a:xfrm>
            <a:off x="7751876" y="2575705"/>
            <a:ext cx="622296" cy="58326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latin typeface="Comic Sans MS" pitchFamily="66" charset="0"/>
              </a:rPr>
              <a:t>8e</a:t>
            </a:r>
            <a:r>
              <a:rPr lang="cs-CZ" sz="1200" baseline="30000" dirty="0" smtClean="0">
                <a:latin typeface="Comic Sans MS" pitchFamily="66" charset="0"/>
              </a:rPr>
              <a:t>-</a:t>
            </a:r>
            <a:endParaRPr lang="cs-CZ" sz="12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2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1844824"/>
            <a:ext cx="7632848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Nakresli stavbu </a:t>
            </a:r>
          </a:p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  <a:hlinkClick r:id="rId2" action="ppaction://hlinksldjump"/>
              </a:rPr>
              <a:t>kationtu hořčíku Mg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  <a:hlinkClick r:id="rId2" action="ppaction://hlinksldjump"/>
              </a:rPr>
              <a:t>2+ </a:t>
            </a:r>
            <a:endParaRPr lang="cs-CZ" sz="3200" b="1" baseline="30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 </a:t>
            </a:r>
          </a:p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  <a:hlinkClick r:id="rId3" action="ppaction://hlinksldjump"/>
              </a:rPr>
              <a:t>aniontu fluoru F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  <a:hlinkClick r:id="rId3" action="ppaction://hlinksldjump"/>
              </a:rPr>
              <a:t>-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904698"/>
            <a:ext cx="3096344" cy="2783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kationtu hořčíku Mg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</a:rPr>
              <a:t>2+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83768" y="1196752"/>
            <a:ext cx="43204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12,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12,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10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2" name="Šipka doleva 11">
            <a:hlinkClick r:id="rId2" action="ppaction://hlinksldjump"/>
          </p:cNvPr>
          <p:cNvSpPr/>
          <p:nvPr/>
        </p:nvSpPr>
        <p:spPr>
          <a:xfrm>
            <a:off x="971600" y="1124744"/>
            <a:ext cx="1152128" cy="792088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2987824" y="2348880"/>
            <a:ext cx="3672408" cy="374441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91880" y="2852936"/>
            <a:ext cx="2592288" cy="27363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4427984" y="3789040"/>
            <a:ext cx="86409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12p</a:t>
            </a:r>
            <a:r>
              <a:rPr lang="cs-CZ" sz="1600" baseline="30000" dirty="0" smtClean="0">
                <a:latin typeface="Comic Sans MS" pitchFamily="66" charset="0"/>
              </a:rPr>
              <a:t>+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5724128" y="364502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2e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5868144" y="2780928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699792" y="2132856"/>
            <a:ext cx="4032448" cy="417646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3491880" y="2852936"/>
            <a:ext cx="2592288" cy="27363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aniontu fluoru F</a:t>
            </a:r>
            <a:r>
              <a:rPr lang="cs-CZ" sz="3200" b="1" baseline="30000" dirty="0" smtClean="0">
                <a:solidFill>
                  <a:schemeClr val="tx1"/>
                </a:solidFill>
                <a:latin typeface="Comic Sans MS" pitchFamily="66" charset="0"/>
              </a:rPr>
              <a:t>-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4427984" y="3861048"/>
            <a:ext cx="792088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9p</a:t>
            </a:r>
            <a:r>
              <a:rPr lang="cs-CZ" sz="1600" baseline="30000" dirty="0" smtClean="0">
                <a:latin typeface="Comic Sans MS" pitchFamily="66" charset="0"/>
              </a:rPr>
              <a:t>+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4499992" y="2636912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2e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83768" y="1196752"/>
            <a:ext cx="468052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9,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9,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10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148064" y="2060848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omic Sans MS" pitchFamily="66" charset="0"/>
              </a:rPr>
              <a:t>8e</a:t>
            </a:r>
            <a:r>
              <a:rPr lang="cs-CZ" sz="1600" baseline="30000" dirty="0" smtClean="0">
                <a:latin typeface="Comic Sans MS" pitchFamily="66" charset="0"/>
              </a:rPr>
              <a:t>-</a:t>
            </a:r>
            <a:endParaRPr lang="cs-CZ" sz="1600" baseline="30000" dirty="0">
              <a:latin typeface="Comic Sans MS" pitchFamily="66" charset="0"/>
            </a:endParaRPr>
          </a:p>
        </p:txBody>
      </p:sp>
      <p:sp>
        <p:nvSpPr>
          <p:cNvPr id="14" name="Šipka doleva 13">
            <a:hlinkClick r:id="rId2" action="ppaction://hlinksldjump"/>
          </p:cNvPr>
          <p:cNvSpPr/>
          <p:nvPr/>
        </p:nvSpPr>
        <p:spPr>
          <a:xfrm>
            <a:off x="971600" y="1124744"/>
            <a:ext cx="1152128" cy="86409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571" y="2276873"/>
          <a:ext cx="7632852" cy="4104456"/>
        </p:xfrm>
        <a:graphic>
          <a:graphicData uri="http://schemas.openxmlformats.org/drawingml/2006/table">
            <a:tbl>
              <a:tblPr/>
              <a:tblGrid>
                <a:gridCol w="1272142"/>
                <a:gridCol w="1272142"/>
                <a:gridCol w="1272142"/>
                <a:gridCol w="1272142"/>
                <a:gridCol w="1272142"/>
                <a:gridCol w="1272142"/>
              </a:tblGrid>
              <a:tr h="8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/>
                          <a:ea typeface="Calibri"/>
                          <a:cs typeface="Times New Roman"/>
                        </a:rPr>
                        <a:t>atom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/>
                          <a:ea typeface="Calibri"/>
                          <a:cs typeface="Times New Roman"/>
                        </a:rPr>
                        <a:t>iont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O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8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8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8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10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K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19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19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19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18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Ca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20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20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20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18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Fe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26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26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Fe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3+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26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23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I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53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53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2800" baseline="300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-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53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54</a:t>
                      </a:r>
                      <a:endParaRPr lang="cs-CZ" sz="2800" baseline="300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1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1628800"/>
            <a:ext cx="763284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Doplň tabulku.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899592" y="764704"/>
            <a:ext cx="1152128" cy="50405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Anorganická 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Ionty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VY_32_INOVACE_29.18.ZAT.CH.8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21.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01. 2014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2132856"/>
            <a:ext cx="856895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BENEŠ, P. a kol. Základy praktické chemie 1. Praha : FORTUNA, 2006, ISBN 80-7168-879-7. s. 29.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755576" y="908720"/>
            <a:ext cx="7632848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2564904"/>
            <a:ext cx="26642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Kation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788024" y="2564904"/>
            <a:ext cx="266429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Anion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763688" y="1340768"/>
            <a:ext cx="54006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IONTY</a:t>
            </a:r>
            <a:endParaRPr lang="cs-CZ" sz="3200" b="1" dirty="0">
              <a:latin typeface="Comic Sans MS" pitchFamily="66" charset="0"/>
            </a:endParaRPr>
          </a:p>
        </p:txBody>
      </p:sp>
      <p:cxnSp>
        <p:nvCxnSpPr>
          <p:cNvPr id="19" name="Přímá spojovací šipka 18"/>
          <p:cNvCxnSpPr>
            <a:endCxn id="4" idx="0"/>
          </p:cNvCxnSpPr>
          <p:nvPr/>
        </p:nvCxnSpPr>
        <p:spPr>
          <a:xfrm flipH="1">
            <a:off x="2879812" y="1916832"/>
            <a:ext cx="16201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25" idx="2"/>
            <a:endCxn id="21" idx="0"/>
          </p:cNvCxnSpPr>
          <p:nvPr/>
        </p:nvCxnSpPr>
        <p:spPr>
          <a:xfrm>
            <a:off x="4463988" y="1925543"/>
            <a:ext cx="1656184" cy="6393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1187624" y="3429000"/>
            <a:ext cx="302433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kladně nabitá částice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4788024" y="3429000"/>
            <a:ext cx="288032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záporně nabitá částice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1259632" y="458112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K</a:t>
            </a:r>
            <a:r>
              <a:rPr lang="cs-CZ" sz="4800" baseline="30000" dirty="0" smtClean="0">
                <a:latin typeface="Comic Sans MS" pitchFamily="66" charset="0"/>
              </a:rPr>
              <a:t>+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1907704" y="530120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Ca</a:t>
            </a:r>
            <a:r>
              <a:rPr lang="cs-CZ" sz="4800" baseline="30000" dirty="0" smtClean="0">
                <a:latin typeface="Comic Sans MS" pitchFamily="66" charset="0"/>
              </a:rPr>
              <a:t>2+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203848" y="458112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Fe</a:t>
            </a:r>
            <a:r>
              <a:rPr lang="cs-CZ" sz="4800" baseline="30000" dirty="0" smtClean="0">
                <a:latin typeface="Comic Sans MS" pitchFamily="66" charset="0"/>
              </a:rPr>
              <a:t>3+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868144" y="4581128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Br</a:t>
            </a:r>
            <a:r>
              <a:rPr lang="cs-CZ" sz="4800" baseline="30000" dirty="0" smtClean="0">
                <a:latin typeface="Comic Sans MS" pitchFamily="66" charset="0"/>
              </a:rPr>
              <a:t>-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4860032" y="530120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S</a:t>
            </a:r>
            <a:r>
              <a:rPr lang="cs-CZ" sz="4800" baseline="30000" dirty="0" smtClean="0">
                <a:latin typeface="Comic Sans MS" pitchFamily="66" charset="0"/>
              </a:rPr>
              <a:t>2-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6732240" y="530120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Cl</a:t>
            </a:r>
            <a:r>
              <a:rPr lang="cs-CZ" sz="4800" baseline="30000" dirty="0" smtClean="0">
                <a:latin typeface="Comic Sans MS" pitchFamily="66" charset="0"/>
              </a:rPr>
              <a:t>-</a:t>
            </a:r>
            <a:endParaRPr lang="cs-CZ" sz="4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755576" y="908720"/>
            <a:ext cx="7632848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2564904"/>
            <a:ext cx="26642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KATIONTY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788024" y="2564904"/>
            <a:ext cx="266429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ANIONTY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763688" y="1340768"/>
            <a:ext cx="54006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IONTY</a:t>
            </a:r>
            <a:endParaRPr lang="cs-CZ" sz="3200" b="1" dirty="0">
              <a:latin typeface="Comic Sans MS" pitchFamily="66" charset="0"/>
            </a:endParaRPr>
          </a:p>
        </p:txBody>
      </p:sp>
      <p:cxnSp>
        <p:nvCxnSpPr>
          <p:cNvPr id="19" name="Přímá spojovací šipka 18"/>
          <p:cNvCxnSpPr>
            <a:endCxn id="4" idx="0"/>
          </p:cNvCxnSpPr>
          <p:nvPr/>
        </p:nvCxnSpPr>
        <p:spPr>
          <a:xfrm flipH="1">
            <a:off x="2879812" y="1916832"/>
            <a:ext cx="16201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endCxn id="21" idx="0"/>
          </p:cNvCxnSpPr>
          <p:nvPr/>
        </p:nvCxnSpPr>
        <p:spPr>
          <a:xfrm>
            <a:off x="4499992" y="1916832"/>
            <a:ext cx="16201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1547664" y="4581128"/>
            <a:ext cx="26642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KATION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4860032" y="4581128"/>
            <a:ext cx="266429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ANION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275856" y="3861048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jednotné číslo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412776"/>
            <a:ext cx="26642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buAutoNum type="arabicParenR"/>
            </a:pPr>
            <a:r>
              <a:rPr lang="cs-CZ" sz="3200" dirty="0" smtClean="0">
                <a:latin typeface="Comic Sans MS" pitchFamily="66" charset="0"/>
              </a:rPr>
              <a:t>kation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4005064"/>
            <a:ext cx="266429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2) anion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275856" y="908720"/>
            <a:ext cx="5184576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má kladný náboj, tj. má 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méně elektronů než protonů</a:t>
            </a:r>
            <a:endParaRPr lang="cs-CZ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275856" y="3645024"/>
            <a:ext cx="5184576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má záporný náboj; tj. má 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více elektronů než protonů</a:t>
            </a:r>
            <a:endParaRPr lang="cs-CZ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268760"/>
            <a:ext cx="295232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buAutoNum type="arabicParenR"/>
            </a:pPr>
            <a:r>
              <a:rPr lang="cs-CZ" sz="3200" dirty="0" smtClean="0">
                <a:latin typeface="Comic Sans MS" pitchFamily="66" charset="0"/>
              </a:rPr>
              <a:t>KATIONTY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4005064"/>
            <a:ext cx="2952328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2) ANIONTY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707904" y="908720"/>
            <a:ext cx="475252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vznikají nejčastěji z atomů kovů </a:t>
            </a:r>
            <a:endParaRPr lang="cs-CZ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07904" y="3645024"/>
            <a:ext cx="475252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vznikají nejčastěji z atomů nekovů</a:t>
            </a:r>
            <a:endParaRPr lang="cs-CZ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35896" y="234888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cs-CZ" sz="4800" baseline="30000" dirty="0" smtClean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cs-CZ" sz="48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48064" y="2708920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Ca</a:t>
            </a:r>
            <a:r>
              <a:rPr lang="cs-CZ" sz="4800" baseline="30000" dirty="0" smtClean="0">
                <a:latin typeface="Comic Sans MS" pitchFamily="66" charset="0"/>
              </a:rPr>
              <a:t>2+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60232" y="2348880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0B050"/>
                </a:solidFill>
                <a:latin typeface="Comic Sans MS" pitchFamily="66" charset="0"/>
              </a:rPr>
              <a:t>Fe</a:t>
            </a:r>
            <a:r>
              <a:rPr lang="cs-CZ" sz="4800" baseline="30000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r>
              <a:rPr lang="cs-CZ" sz="4800" baseline="30000" dirty="0" smtClean="0">
                <a:latin typeface="Comic Sans MS" pitchFamily="66" charset="0"/>
              </a:rPr>
              <a:t>+</a:t>
            </a:r>
            <a:endParaRPr lang="cs-CZ" sz="4800" baseline="300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436096" y="5517232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3399"/>
                </a:solidFill>
                <a:latin typeface="Comic Sans MS" pitchFamily="66" charset="0"/>
              </a:rPr>
              <a:t>Br</a:t>
            </a:r>
            <a:r>
              <a:rPr lang="cs-CZ" sz="4800" baseline="30000" dirty="0" smtClean="0">
                <a:solidFill>
                  <a:srgbClr val="FF3399"/>
                </a:solidFill>
                <a:latin typeface="Comic Sans MS" pitchFamily="66" charset="0"/>
              </a:rPr>
              <a:t>-</a:t>
            </a:r>
            <a:endParaRPr lang="cs-CZ" sz="4800" baseline="30000" dirty="0">
              <a:solidFill>
                <a:srgbClr val="FF3399"/>
              </a:solidFill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07904" y="508518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7030A0"/>
                </a:solidFill>
                <a:latin typeface="Comic Sans MS" pitchFamily="66" charset="0"/>
              </a:rPr>
              <a:t>S</a:t>
            </a:r>
            <a:r>
              <a:rPr lang="cs-CZ" sz="4800" baseline="30000" dirty="0" smtClean="0">
                <a:solidFill>
                  <a:srgbClr val="7030A0"/>
                </a:solidFill>
                <a:latin typeface="Comic Sans MS" pitchFamily="66" charset="0"/>
              </a:rPr>
              <a:t>2-</a:t>
            </a:r>
            <a:endParaRPr lang="cs-CZ" sz="4800" baseline="300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04248" y="515719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omic Sans MS" pitchFamily="66" charset="0"/>
              </a:rPr>
              <a:t>O</a:t>
            </a:r>
            <a:r>
              <a:rPr lang="cs-CZ" sz="4800" baseline="30000" dirty="0" smtClean="0">
                <a:solidFill>
                  <a:srgbClr val="002060"/>
                </a:solidFill>
                <a:latin typeface="Comic Sans MS" pitchFamily="66" charset="0"/>
              </a:rPr>
              <a:t>2-</a:t>
            </a:r>
            <a:endParaRPr lang="cs-CZ" sz="4800" baseline="30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764704"/>
            <a:ext cx="7416824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IONTY VZNIKAJÍ: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2564904"/>
            <a:ext cx="4104456" cy="2000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AutoNum type="alphaLcParenR"/>
            </a:pPr>
            <a:endParaRPr lang="cs-CZ" sz="3200" dirty="0" smtClean="0">
              <a:latin typeface="Comic Sans MS" pitchFamily="66" charset="0"/>
            </a:endParaRPr>
          </a:p>
          <a:p>
            <a:pPr marL="342900" indent="-342900" algn="ctr">
              <a:buAutoNum type="alphaLcParenR"/>
            </a:pPr>
            <a:r>
              <a:rPr lang="cs-CZ" sz="3200" smtClean="0">
                <a:latin typeface="Comic Sans MS" pitchFamily="66" charset="0"/>
              </a:rPr>
              <a:t> z </a:t>
            </a:r>
            <a:r>
              <a:rPr lang="cs-CZ" sz="3200" dirty="0" smtClean="0">
                <a:latin typeface="Comic Sans MS" pitchFamily="66" charset="0"/>
              </a:rPr>
              <a:t>elektricky neutrálního atomu</a:t>
            </a:r>
          </a:p>
          <a:p>
            <a:pPr marL="342900" indent="-342900" algn="ctr"/>
            <a:endParaRPr lang="cs-CZ" sz="2800" dirty="0" smtClean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6056" y="2564904"/>
            <a:ext cx="3096344" cy="2016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800" dirty="0" smtClean="0">
              <a:latin typeface="Comic Sans MS" pitchFamily="66" charset="0"/>
            </a:endParaRPr>
          </a:p>
          <a:p>
            <a:pPr algn="ctr"/>
            <a:r>
              <a:rPr lang="cs-CZ" sz="3200" dirty="0" smtClean="0">
                <a:latin typeface="Comic Sans MS" pitchFamily="66" charset="0"/>
              </a:rPr>
              <a:t>b) z jiného iontu</a:t>
            </a:r>
            <a:endParaRPr lang="cs-CZ" sz="2800" dirty="0" smtClean="0">
              <a:latin typeface="Comic Sans MS" pitchFamily="66" charset="0"/>
            </a:endParaRPr>
          </a:p>
          <a:p>
            <a:pPr algn="ctr"/>
            <a:endParaRPr lang="cs-CZ" sz="2800" dirty="0">
              <a:latin typeface="Comic Sans MS" pitchFamily="66" charset="0"/>
            </a:endParaRPr>
          </a:p>
        </p:txBody>
      </p:sp>
      <p:cxnSp>
        <p:nvCxnSpPr>
          <p:cNvPr id="7" name="Přímá spojovací šipka 6"/>
          <p:cNvCxnSpPr>
            <a:stCxn id="3" idx="2"/>
            <a:endCxn id="4" idx="0"/>
          </p:cNvCxnSpPr>
          <p:nvPr/>
        </p:nvCxnSpPr>
        <p:spPr>
          <a:xfrm flipH="1">
            <a:off x="2879812" y="1472590"/>
            <a:ext cx="1656184" cy="1092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stCxn id="3" idx="2"/>
            <a:endCxn id="5" idx="0"/>
          </p:cNvCxnSpPr>
          <p:nvPr/>
        </p:nvCxnSpPr>
        <p:spPr>
          <a:xfrm>
            <a:off x="4535996" y="1472590"/>
            <a:ext cx="2088232" cy="1092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11560" y="4797152"/>
            <a:ext cx="79351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Comic Sans MS" pitchFamily="66" charset="0"/>
              </a:rPr>
              <a:t>IONTY VZNIKAJÍ PŘESUNEM </a:t>
            </a:r>
          </a:p>
          <a:p>
            <a:pPr algn="ctr"/>
            <a:r>
              <a:rPr lang="cs-CZ" sz="4000" dirty="0" smtClean="0">
                <a:solidFill>
                  <a:srgbClr val="002060"/>
                </a:solidFill>
                <a:latin typeface="Comic Sans MS" pitchFamily="66" charset="0"/>
              </a:rPr>
              <a:t>VALENČNÍCH ELEKTRONŮ</a:t>
            </a:r>
            <a:endParaRPr lang="cs-CZ" sz="4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764704"/>
            <a:ext cx="741682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Vznik kationtů z elektricky neutrálního atomu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012160" y="2996952"/>
            <a:ext cx="230425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KATION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99592" y="2564904"/>
            <a:ext cx="2376264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Elektricky neutrální atom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4644008" y="3140968"/>
            <a:ext cx="1080120" cy="43204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347864" y="220486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ztrácí elektrony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419872" y="299695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- e</a:t>
            </a:r>
            <a:r>
              <a:rPr lang="cs-CZ" sz="4000" baseline="30000" dirty="0" smtClean="0">
                <a:latin typeface="Comic Sans MS" pitchFamily="66" charset="0"/>
              </a:rPr>
              <a:t>-</a:t>
            </a:r>
            <a:endParaRPr lang="cs-CZ" sz="4000" baseline="300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47664" y="4437112"/>
            <a:ext cx="955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Ag</a:t>
            </a:r>
            <a:r>
              <a:rPr lang="cs-CZ" sz="3600" baseline="30000" dirty="0" smtClean="0">
                <a:latin typeface="Comic Sans MS" pitchFamily="66" charset="0"/>
              </a:rPr>
              <a:t>0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732240" y="4509120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Ag</a:t>
            </a:r>
            <a:r>
              <a:rPr lang="cs-CZ" sz="3600" baseline="30000" dirty="0" smtClean="0">
                <a:latin typeface="Comic Sans MS" pitchFamily="66" charset="0"/>
              </a:rPr>
              <a:t>+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771800" y="4437112"/>
            <a:ext cx="1116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– 1e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547664" y="5229200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Ca</a:t>
            </a:r>
            <a:r>
              <a:rPr lang="cs-CZ" sz="3600" baseline="30000" dirty="0" smtClean="0">
                <a:latin typeface="Comic Sans MS" pitchFamily="66" charset="0"/>
              </a:rPr>
              <a:t>0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547664" y="5949280"/>
            <a:ext cx="906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Fe</a:t>
            </a:r>
            <a:r>
              <a:rPr lang="cs-CZ" sz="3600" baseline="30000" dirty="0" smtClean="0">
                <a:latin typeface="Comic Sans MS" pitchFamily="66" charset="0"/>
              </a:rPr>
              <a:t>0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771800" y="5229200"/>
            <a:ext cx="1189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– 2e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771800" y="5877272"/>
            <a:ext cx="1189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– 3e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732240" y="5229200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Ca</a:t>
            </a:r>
            <a:r>
              <a:rPr lang="cs-CZ" sz="3600" baseline="30000" dirty="0" smtClean="0">
                <a:latin typeface="Comic Sans MS" pitchFamily="66" charset="0"/>
              </a:rPr>
              <a:t>2+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732240" y="5877272"/>
            <a:ext cx="1053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Fe</a:t>
            </a:r>
            <a:r>
              <a:rPr lang="cs-CZ" sz="3600" baseline="30000" dirty="0" smtClean="0">
                <a:latin typeface="Comic Sans MS" pitchFamily="66" charset="0"/>
              </a:rPr>
              <a:t>3+</a:t>
            </a:r>
            <a:endParaRPr lang="cs-CZ" sz="3600" baseline="30000" dirty="0">
              <a:latin typeface="Comic Sans MS" pitchFamily="66" charset="0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4355976" y="479715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4355976" y="551723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/>
          <p:nvPr/>
        </p:nvCxnSpPr>
        <p:spPr>
          <a:xfrm>
            <a:off x="4355976" y="6165304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764704"/>
            <a:ext cx="741682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Vznik aniontů z elektricky neutrálního atomu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99592" y="2564904"/>
            <a:ext cx="2376264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Elektricky neutrální atom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012160" y="3068960"/>
            <a:ext cx="230425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ANION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4644008" y="3140968"/>
            <a:ext cx="1080120" cy="43204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19872" y="234888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přijímá elektrony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347864" y="299695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+ e</a:t>
            </a:r>
            <a:r>
              <a:rPr lang="cs-CZ" sz="4000" baseline="30000" dirty="0" smtClean="0">
                <a:latin typeface="Comic Sans MS" pitchFamily="66" charset="0"/>
              </a:rPr>
              <a:t>-</a:t>
            </a:r>
            <a:endParaRPr lang="cs-CZ" sz="4000" baseline="300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547664" y="4437112"/>
            <a:ext cx="777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Cl</a:t>
            </a:r>
            <a:r>
              <a:rPr lang="cs-CZ" sz="3600" baseline="30000" dirty="0" smtClean="0">
                <a:latin typeface="Comic Sans MS" pitchFamily="66" charset="0"/>
              </a:rPr>
              <a:t>0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732240" y="4509120"/>
            <a:ext cx="737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Cl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771800" y="4437112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+ 1e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547664" y="522920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O</a:t>
            </a:r>
            <a:r>
              <a:rPr lang="cs-CZ" sz="3600" baseline="30000" dirty="0" smtClean="0">
                <a:latin typeface="Comic Sans MS" pitchFamily="66" charset="0"/>
              </a:rPr>
              <a:t>0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771800" y="5229200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+ 2e</a:t>
            </a:r>
            <a:r>
              <a:rPr lang="cs-CZ" sz="3600" baseline="30000" dirty="0" smtClean="0">
                <a:latin typeface="Comic Sans MS" pitchFamily="66" charset="0"/>
              </a:rPr>
              <a:t>-</a:t>
            </a:r>
            <a:endParaRPr lang="cs-CZ" sz="3600" baseline="300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732240" y="5229200"/>
            <a:ext cx="888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O</a:t>
            </a:r>
            <a:r>
              <a:rPr lang="cs-CZ" sz="3600" baseline="30000" dirty="0" smtClean="0">
                <a:latin typeface="Comic Sans MS" pitchFamily="66" charset="0"/>
              </a:rPr>
              <a:t>2-</a:t>
            </a:r>
            <a:endParaRPr lang="cs-CZ" sz="3600" baseline="30000" dirty="0">
              <a:latin typeface="Comic Sans MS" pitchFamily="66" charset="0"/>
            </a:endParaRPr>
          </a:p>
        </p:txBody>
      </p:sp>
      <p:cxnSp>
        <p:nvCxnSpPr>
          <p:cNvPr id="23" name="Přímá spojovací šipka 22"/>
          <p:cNvCxnSpPr/>
          <p:nvPr/>
        </p:nvCxnSpPr>
        <p:spPr>
          <a:xfrm>
            <a:off x="4355976" y="479715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4355976" y="551723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571</Words>
  <Application>Microsoft Office PowerPoint</Application>
  <PresentationFormat>Předvádění na obrazovce (4:3)</PresentationFormat>
  <Paragraphs>222</Paragraphs>
  <Slides>20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PC2</dc:creator>
  <cp:lastModifiedBy>Administrator</cp:lastModifiedBy>
  <cp:revision>39</cp:revision>
  <dcterms:created xsi:type="dcterms:W3CDTF">2013-12-12T09:13:59Z</dcterms:created>
  <dcterms:modified xsi:type="dcterms:W3CDTF">2014-02-28T22:32:55Z</dcterms:modified>
</cp:coreProperties>
</file>