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8" r:id="rId2"/>
    <p:sldId id="267" r:id="rId3"/>
    <p:sldId id="284" r:id="rId4"/>
    <p:sldId id="286" r:id="rId5"/>
    <p:sldId id="256" r:id="rId6"/>
    <p:sldId id="272" r:id="rId7"/>
    <p:sldId id="273" r:id="rId8"/>
    <p:sldId id="274" r:id="rId9"/>
    <p:sldId id="275" r:id="rId10"/>
    <p:sldId id="290" r:id="rId11"/>
    <p:sldId id="276" r:id="rId12"/>
    <p:sldId id="281" r:id="rId13"/>
    <p:sldId id="277" r:id="rId14"/>
    <p:sldId id="283" r:id="rId15"/>
    <p:sldId id="293" r:id="rId16"/>
    <p:sldId id="285" r:id="rId17"/>
    <p:sldId id="287" r:id="rId18"/>
    <p:sldId id="278" r:id="rId19"/>
    <p:sldId id="288" r:id="rId20"/>
    <p:sldId id="289" r:id="rId21"/>
    <p:sldId id="279" r:id="rId22"/>
    <p:sldId id="280" r:id="rId23"/>
    <p:sldId id="291" r:id="rId24"/>
    <p:sldId id="292" r:id="rId25"/>
    <p:sldId id="271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14CDE-16DE-47CB-9469-2F527BDB006E}" type="datetimeFigureOut">
              <a:rPr lang="cs-CZ" smtClean="0"/>
              <a:pPr/>
              <a:t>19.2.2014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95592-3E2E-4A88-A495-697CC634499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B41D-62F1-4203-A979-58500E896FA6}" type="datetimeFigureOut">
              <a:rPr lang="cs-CZ" smtClean="0"/>
              <a:pPr/>
              <a:t>19.2.2014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E3AC-9B31-450D-BF1E-027CEB19F2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B41D-62F1-4203-A979-58500E896FA6}" type="datetimeFigureOut">
              <a:rPr lang="cs-CZ" smtClean="0"/>
              <a:pPr/>
              <a:t>19.2.2014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E3AC-9B31-450D-BF1E-027CEB19F2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B41D-62F1-4203-A979-58500E896FA6}" type="datetimeFigureOut">
              <a:rPr lang="cs-CZ" smtClean="0"/>
              <a:pPr/>
              <a:t>19.2.2014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E3AC-9B31-450D-BF1E-027CEB19F2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B41D-62F1-4203-A979-58500E896FA6}" type="datetimeFigureOut">
              <a:rPr lang="cs-CZ" smtClean="0"/>
              <a:pPr/>
              <a:t>19.2.2014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E3AC-9B31-450D-BF1E-027CEB19F2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B41D-62F1-4203-A979-58500E896FA6}" type="datetimeFigureOut">
              <a:rPr lang="cs-CZ" smtClean="0"/>
              <a:pPr/>
              <a:t>19.2.2014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E3AC-9B31-450D-BF1E-027CEB19F2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B41D-62F1-4203-A979-58500E896FA6}" type="datetimeFigureOut">
              <a:rPr lang="cs-CZ" smtClean="0"/>
              <a:pPr/>
              <a:t>19.2.2014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E3AC-9B31-450D-BF1E-027CEB19F2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B41D-62F1-4203-A979-58500E896FA6}" type="datetimeFigureOut">
              <a:rPr lang="cs-CZ" smtClean="0"/>
              <a:pPr/>
              <a:t>19.2.2014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E3AC-9B31-450D-BF1E-027CEB19F2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B41D-62F1-4203-A979-58500E896FA6}" type="datetimeFigureOut">
              <a:rPr lang="cs-CZ" smtClean="0"/>
              <a:pPr/>
              <a:t>19.2.2014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E3AC-9B31-450D-BF1E-027CEB19F2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B41D-62F1-4203-A979-58500E896FA6}" type="datetimeFigureOut">
              <a:rPr lang="cs-CZ" smtClean="0"/>
              <a:pPr/>
              <a:t>19.2.2014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E3AC-9B31-450D-BF1E-027CEB19F2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B41D-62F1-4203-A979-58500E896FA6}" type="datetimeFigureOut">
              <a:rPr lang="cs-CZ" smtClean="0"/>
              <a:pPr/>
              <a:t>19.2.2014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E3AC-9B31-450D-BF1E-027CEB19F2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2B41D-62F1-4203-A979-58500E896FA6}" type="datetimeFigureOut">
              <a:rPr lang="cs-CZ" smtClean="0"/>
              <a:pPr/>
              <a:t>19.2.2014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E3AC-9B31-450D-BF1E-027CEB19F2B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2B41D-62F1-4203-A979-58500E896FA6}" type="datetimeFigureOut">
              <a:rPr lang="cs-CZ" smtClean="0"/>
              <a:pPr/>
              <a:t>19.2.2014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BE3AC-9B31-450D-BF1E-027CEB19F2B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f/f8/1861._%D0%9F%D0%BE%D1%80%D1%82%D1%80%D0%B5%D1%82_%D0%94.%D0%98._%D0%9C%D0%B5%D0%BD%D0%B4%D0%B5%D0%BB%D0%B5%D0%B5%D0%B2%D0%B0.jpg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1124744"/>
            <a:ext cx="7776864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6000" dirty="0" smtClean="0">
                <a:solidFill>
                  <a:srgbClr val="008000"/>
                </a:solidFill>
                <a:latin typeface="Comic Sans MS" pitchFamily="66" charset="0"/>
              </a:rPr>
              <a:t>Prvky jsou </a:t>
            </a:r>
            <a:r>
              <a:rPr lang="cs-CZ" sz="6000" dirty="0" smtClean="0">
                <a:latin typeface="Comic Sans MS" pitchFamily="66" charset="0"/>
              </a:rPr>
              <a:t>v periodické </a:t>
            </a:r>
            <a:r>
              <a:rPr lang="cs-CZ" sz="6000" dirty="0" smtClean="0">
                <a:latin typeface="Comic Sans MS" pitchFamily="66" charset="0"/>
              </a:rPr>
              <a:t>soustavě prvků </a:t>
            </a:r>
            <a:r>
              <a:rPr lang="cs-CZ" sz="6000" dirty="0" smtClean="0">
                <a:solidFill>
                  <a:srgbClr val="008000"/>
                </a:solidFill>
                <a:latin typeface="Comic Sans MS" pitchFamily="66" charset="0"/>
              </a:rPr>
              <a:t>uspořádané</a:t>
            </a:r>
            <a:r>
              <a:rPr lang="cs-CZ" sz="6000" dirty="0" smtClean="0">
                <a:latin typeface="Comic Sans MS" pitchFamily="66" charset="0"/>
              </a:rPr>
              <a:t> </a:t>
            </a:r>
            <a:r>
              <a:rPr lang="cs-CZ" sz="6000" dirty="0" smtClean="0">
                <a:solidFill>
                  <a:srgbClr val="008000"/>
                </a:solidFill>
                <a:latin typeface="Comic Sans MS" pitchFamily="66" charset="0"/>
              </a:rPr>
              <a:t>do tzv. period a skupin</a:t>
            </a:r>
            <a:r>
              <a:rPr lang="cs-CZ" sz="6000" dirty="0" smtClean="0">
                <a:latin typeface="Comic Sans MS" pitchFamily="66" charset="0"/>
              </a:rPr>
              <a:t>.</a:t>
            </a:r>
            <a:endParaRPr lang="cs-CZ" sz="6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548680"/>
            <a:ext cx="77768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latin typeface="Comic Sans MS" pitchFamily="66" charset="0"/>
              </a:rPr>
              <a:t>Periody</a:t>
            </a:r>
            <a:endParaRPr lang="cs-CZ" sz="3600" b="1" dirty="0">
              <a:latin typeface="Comic Sans MS" pitchFamily="66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4653136"/>
            <a:ext cx="770485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cs-CZ" sz="3200" dirty="0" smtClean="0">
              <a:latin typeface="Comic Sans MS" pitchFamily="66" charset="0"/>
            </a:endParaRPr>
          </a:p>
          <a:p>
            <a:pPr algn="ctr"/>
            <a:r>
              <a:rPr lang="cs-CZ" sz="3200" dirty="0" smtClean="0">
                <a:latin typeface="Comic Sans MS" pitchFamily="66" charset="0"/>
              </a:rPr>
              <a:t>Označují se arabskými číslicemi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smtClean="0">
                <a:solidFill>
                  <a:srgbClr val="7030A0"/>
                </a:solidFill>
                <a:latin typeface="Comic Sans MS" pitchFamily="66" charset="0"/>
              </a:rPr>
              <a:t>1 – 7</a:t>
            </a:r>
            <a:r>
              <a:rPr lang="cs-CZ" sz="3200" b="1" dirty="0" smtClean="0">
                <a:latin typeface="Comic Sans MS" pitchFamily="66" charset="0"/>
              </a:rPr>
              <a:t>.</a:t>
            </a:r>
          </a:p>
          <a:p>
            <a:pPr algn="ctr"/>
            <a:endParaRPr lang="cs-CZ" sz="3200" dirty="0" smtClean="0"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27584" y="1484784"/>
            <a:ext cx="7704856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endParaRPr lang="cs-CZ" sz="32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lvl="0" algn="ctr">
              <a:lnSpc>
                <a:spcPct val="150000"/>
              </a:lnSpc>
            </a:pPr>
            <a:r>
              <a:rPr lang="cs-CZ" sz="3200" b="1" dirty="0" smtClean="0">
                <a:solidFill>
                  <a:srgbClr val="7030A0"/>
                </a:solidFill>
                <a:latin typeface="Comic Sans MS" pitchFamily="66" charset="0"/>
              </a:rPr>
              <a:t>Vodorovné řady prvků</a:t>
            </a:r>
            <a:r>
              <a:rPr lang="cs-CZ" sz="3200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cs-CZ" sz="3200" dirty="0" smtClean="0">
                <a:solidFill>
                  <a:prstClr val="black"/>
                </a:solidFill>
                <a:latin typeface="Comic Sans MS" pitchFamily="66" charset="0"/>
              </a:rPr>
              <a:t>v </a:t>
            </a:r>
            <a:r>
              <a:rPr lang="cs-CZ" sz="3200" dirty="0" smtClean="0">
                <a:solidFill>
                  <a:prstClr val="black"/>
                </a:solidFill>
                <a:latin typeface="Comic Sans MS" pitchFamily="66" charset="0"/>
              </a:rPr>
              <a:t>periodické soustavě </a:t>
            </a:r>
            <a:r>
              <a:rPr lang="cs-CZ" sz="3200" dirty="0" smtClean="0">
                <a:solidFill>
                  <a:prstClr val="black"/>
                </a:solidFill>
                <a:latin typeface="Comic Sans MS" pitchFamily="66" charset="0"/>
              </a:rPr>
              <a:t>prvků se nazývají </a:t>
            </a:r>
            <a:r>
              <a:rPr lang="cs-CZ" sz="3200" dirty="0" smtClean="0">
                <a:solidFill>
                  <a:srgbClr val="7030A0"/>
                </a:solidFill>
                <a:latin typeface="Comic Sans MS" pitchFamily="66" charset="0"/>
              </a:rPr>
              <a:t>PERIODY</a:t>
            </a:r>
            <a:r>
              <a:rPr lang="cs-CZ" sz="320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  <a:p>
            <a:pPr lvl="0" algn="ctr">
              <a:lnSpc>
                <a:spcPct val="150000"/>
              </a:lnSpc>
            </a:pPr>
            <a:endParaRPr lang="cs-CZ" sz="32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77"/>
          <p:cNvGraphicFramePr>
            <a:graphicFrameLocks noGrp="1"/>
          </p:cNvGraphicFramePr>
          <p:nvPr/>
        </p:nvGraphicFramePr>
        <p:xfrm>
          <a:off x="755576" y="1412776"/>
          <a:ext cx="7772400" cy="3627120"/>
        </p:xfrm>
        <a:graphic>
          <a:graphicData uri="http://schemas.openxmlformats.org/drawingml/2006/table">
            <a:tbl>
              <a:tblPr/>
              <a:tblGrid>
                <a:gridCol w="431800"/>
                <a:gridCol w="433388"/>
                <a:gridCol w="430212"/>
                <a:gridCol w="431800"/>
                <a:gridCol w="433388"/>
                <a:gridCol w="430212"/>
                <a:gridCol w="431800"/>
                <a:gridCol w="433388"/>
                <a:gridCol w="430212"/>
                <a:gridCol w="431800"/>
                <a:gridCol w="433388"/>
                <a:gridCol w="430212"/>
                <a:gridCol w="431800"/>
                <a:gridCol w="433388"/>
                <a:gridCol w="430212"/>
                <a:gridCol w="431800"/>
                <a:gridCol w="433388"/>
                <a:gridCol w="430212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Group 121"/>
          <p:cNvGraphicFramePr>
            <a:graphicFrameLocks noGrp="1"/>
          </p:cNvGraphicFramePr>
          <p:nvPr/>
        </p:nvGraphicFramePr>
        <p:xfrm>
          <a:off x="2051720" y="5157192"/>
          <a:ext cx="5943600" cy="1036320"/>
        </p:xfrm>
        <a:graphic>
          <a:graphicData uri="http://schemas.openxmlformats.org/drawingml/2006/table">
            <a:tbl>
              <a:tblPr/>
              <a:tblGrid>
                <a:gridCol w="423863"/>
                <a:gridCol w="425450"/>
                <a:gridCol w="423862"/>
                <a:gridCol w="425450"/>
                <a:gridCol w="423863"/>
                <a:gridCol w="425450"/>
                <a:gridCol w="423862"/>
                <a:gridCol w="423863"/>
                <a:gridCol w="425450"/>
                <a:gridCol w="423862"/>
                <a:gridCol w="425450"/>
                <a:gridCol w="423863"/>
                <a:gridCol w="425450"/>
                <a:gridCol w="423862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755576" y="548680"/>
            <a:ext cx="77768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latin typeface="Comic Sans MS" pitchFamily="66" charset="0"/>
              </a:rPr>
              <a:t>Periody</a:t>
            </a:r>
            <a:endParaRPr lang="cs-CZ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548680"/>
            <a:ext cx="77768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latin typeface="Comic Sans MS" pitchFamily="66" charset="0"/>
              </a:rPr>
              <a:t>Skupiny</a:t>
            </a:r>
            <a:endParaRPr lang="cs-CZ" sz="3600" b="1" dirty="0">
              <a:latin typeface="Comic Sans MS" pitchFamily="66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4581128"/>
            <a:ext cx="7776864" cy="14880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200" dirty="0" smtClean="0">
                <a:latin typeface="Comic Sans MS" pitchFamily="66" charset="0"/>
              </a:rPr>
              <a:t>Označují se </a:t>
            </a:r>
            <a:r>
              <a:rPr lang="cs-CZ" sz="3200" b="1" dirty="0" smtClean="0">
                <a:solidFill>
                  <a:srgbClr val="0070C0"/>
                </a:solidFill>
                <a:latin typeface="Comic Sans MS" pitchFamily="66" charset="0"/>
              </a:rPr>
              <a:t>římskou číslicí a velkým písmenem A nebo B</a:t>
            </a:r>
            <a:r>
              <a:rPr lang="cs-CZ" sz="3200" dirty="0" smtClean="0">
                <a:solidFill>
                  <a:srgbClr val="0070C0"/>
                </a:solidFill>
                <a:latin typeface="Comic Sans MS" pitchFamily="66" charset="0"/>
              </a:rPr>
              <a:t>. (I.A, I.B, …)</a:t>
            </a:r>
            <a:endParaRPr lang="cs-CZ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55576" y="1412776"/>
            <a:ext cx="7776864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endParaRPr lang="cs-CZ" sz="32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0" algn="ctr">
              <a:lnSpc>
                <a:spcPct val="150000"/>
              </a:lnSpc>
            </a:pPr>
            <a:r>
              <a:rPr lang="cs-CZ" sz="3200" b="1" dirty="0" smtClean="0">
                <a:solidFill>
                  <a:srgbClr val="0070C0"/>
                </a:solidFill>
                <a:latin typeface="Comic Sans MS" pitchFamily="66" charset="0"/>
              </a:rPr>
              <a:t>Svislé sloupce prvků</a:t>
            </a:r>
            <a:r>
              <a:rPr lang="cs-CZ" sz="32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cs-CZ" sz="3200" dirty="0" smtClean="0">
                <a:solidFill>
                  <a:prstClr val="black"/>
                </a:solidFill>
                <a:latin typeface="Comic Sans MS" pitchFamily="66" charset="0"/>
              </a:rPr>
              <a:t>v </a:t>
            </a:r>
            <a:r>
              <a:rPr lang="cs-CZ" sz="3200" dirty="0" smtClean="0">
                <a:solidFill>
                  <a:prstClr val="black"/>
                </a:solidFill>
                <a:latin typeface="Comic Sans MS" pitchFamily="66" charset="0"/>
              </a:rPr>
              <a:t>periodické soustavě </a:t>
            </a:r>
            <a:r>
              <a:rPr lang="cs-CZ" sz="3200" dirty="0" smtClean="0">
                <a:solidFill>
                  <a:prstClr val="black"/>
                </a:solidFill>
                <a:latin typeface="Comic Sans MS" pitchFamily="66" charset="0"/>
              </a:rPr>
              <a:t>prvků se nazývají </a:t>
            </a:r>
            <a:r>
              <a:rPr lang="cs-CZ" sz="3200" dirty="0" smtClean="0">
                <a:solidFill>
                  <a:srgbClr val="0070C0"/>
                </a:solidFill>
                <a:latin typeface="Comic Sans MS" pitchFamily="66" charset="0"/>
              </a:rPr>
              <a:t>SKUPINY</a:t>
            </a:r>
            <a:r>
              <a:rPr lang="cs-CZ" sz="320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  <a:p>
            <a:pPr lvl="0" algn="ctr">
              <a:lnSpc>
                <a:spcPct val="150000"/>
              </a:lnSpc>
            </a:pPr>
            <a:endParaRPr lang="cs-CZ" sz="32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77"/>
          <p:cNvGraphicFramePr>
            <a:graphicFrameLocks noGrp="1"/>
          </p:cNvGraphicFramePr>
          <p:nvPr/>
        </p:nvGraphicFramePr>
        <p:xfrm>
          <a:off x="755576" y="1412776"/>
          <a:ext cx="7772400" cy="3627120"/>
        </p:xfrm>
        <a:graphic>
          <a:graphicData uri="http://schemas.openxmlformats.org/drawingml/2006/table">
            <a:tbl>
              <a:tblPr/>
              <a:tblGrid>
                <a:gridCol w="431800"/>
                <a:gridCol w="433388"/>
                <a:gridCol w="430212"/>
                <a:gridCol w="431800"/>
                <a:gridCol w="433388"/>
                <a:gridCol w="430212"/>
                <a:gridCol w="431800"/>
                <a:gridCol w="433388"/>
                <a:gridCol w="430212"/>
                <a:gridCol w="431800"/>
                <a:gridCol w="433388"/>
                <a:gridCol w="430212"/>
                <a:gridCol w="431800"/>
                <a:gridCol w="433388"/>
                <a:gridCol w="430212"/>
                <a:gridCol w="431800"/>
                <a:gridCol w="433388"/>
                <a:gridCol w="430212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Group 121"/>
          <p:cNvGraphicFramePr>
            <a:graphicFrameLocks noGrp="1"/>
          </p:cNvGraphicFramePr>
          <p:nvPr/>
        </p:nvGraphicFramePr>
        <p:xfrm>
          <a:off x="2051720" y="5157192"/>
          <a:ext cx="5943600" cy="1036320"/>
        </p:xfrm>
        <a:graphic>
          <a:graphicData uri="http://schemas.openxmlformats.org/drawingml/2006/table">
            <a:tbl>
              <a:tblPr/>
              <a:tblGrid>
                <a:gridCol w="423863"/>
                <a:gridCol w="425450"/>
                <a:gridCol w="423862"/>
                <a:gridCol w="425450"/>
                <a:gridCol w="423863"/>
                <a:gridCol w="425450"/>
                <a:gridCol w="423862"/>
                <a:gridCol w="423863"/>
                <a:gridCol w="425450"/>
                <a:gridCol w="423862"/>
                <a:gridCol w="425450"/>
                <a:gridCol w="423863"/>
                <a:gridCol w="425450"/>
                <a:gridCol w="423862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755576" y="548680"/>
            <a:ext cx="77768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latin typeface="Comic Sans MS" pitchFamily="66" charset="0"/>
              </a:rPr>
              <a:t>Skupiny</a:t>
            </a:r>
            <a:endParaRPr lang="cs-CZ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548680"/>
            <a:ext cx="77768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latin typeface="Comic Sans MS" pitchFamily="66" charset="0"/>
              </a:rPr>
              <a:t>Skupiny</a:t>
            </a:r>
            <a:endParaRPr lang="cs-CZ" sz="3600" b="1" dirty="0">
              <a:latin typeface="Comic Sans MS" pitchFamily="66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5576" y="1556792"/>
            <a:ext cx="7776864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200" dirty="0" smtClean="0">
                <a:latin typeface="Comic Sans MS" pitchFamily="66" charset="0"/>
              </a:rPr>
              <a:t>Některé A skupiny mají zvláštní pojmenování!</a:t>
            </a:r>
            <a:endParaRPr lang="cs-CZ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755575" y="3645024"/>
          <a:ext cx="7776864" cy="2033016"/>
        </p:xfrm>
        <a:graphic>
          <a:graphicData uri="http://schemas.openxmlformats.org/drawingml/2006/table">
            <a:tbl>
              <a:tblPr/>
              <a:tblGrid>
                <a:gridCol w="1936638"/>
                <a:gridCol w="1987159"/>
                <a:gridCol w="1993895"/>
                <a:gridCol w="185917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latin typeface="Comic Sans MS"/>
                          <a:ea typeface="Calibri"/>
                          <a:cs typeface="Times New Roman"/>
                        </a:rPr>
                        <a:t>I.A</a:t>
                      </a:r>
                      <a:endParaRPr lang="cs-CZ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latin typeface="Comic Sans MS"/>
                          <a:ea typeface="Calibri"/>
                          <a:cs typeface="Times New Roman"/>
                        </a:rPr>
                        <a:t>II.A</a:t>
                      </a:r>
                      <a:endParaRPr lang="cs-CZ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latin typeface="Comic Sans MS"/>
                          <a:ea typeface="Calibri"/>
                          <a:cs typeface="Times New Roman"/>
                        </a:rPr>
                        <a:t>VII.A</a:t>
                      </a:r>
                      <a:endParaRPr lang="cs-CZ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200" dirty="0">
                          <a:latin typeface="Comic Sans MS"/>
                          <a:ea typeface="Calibri"/>
                          <a:cs typeface="Times New Roman"/>
                        </a:rPr>
                        <a:t>VIII.A</a:t>
                      </a:r>
                      <a:endParaRPr lang="cs-CZ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Comic Sans MS"/>
                          <a:ea typeface="Calibri"/>
                          <a:cs typeface="Times New Roman"/>
                        </a:rPr>
                        <a:t>Alkalické kovy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Comic Sans MS"/>
                          <a:ea typeface="Calibri"/>
                          <a:cs typeface="Times New Roman"/>
                        </a:rPr>
                        <a:t>Kovy alkalických zemin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Comic Sans MS"/>
                          <a:ea typeface="Calibri"/>
                          <a:cs typeface="Times New Roman"/>
                        </a:rPr>
                        <a:t>Halogeny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latin typeface="Comic Sans MS"/>
                          <a:ea typeface="Calibri"/>
                          <a:cs typeface="Times New Roman"/>
                        </a:rPr>
                        <a:t>Vzácné plyny</a:t>
                      </a:r>
                      <a:endParaRPr lang="cs-CZ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467544" y="2131460"/>
          <a:ext cx="8136903" cy="2990810"/>
        </p:xfrm>
        <a:graphic>
          <a:graphicData uri="http://schemas.openxmlformats.org/drawingml/2006/table">
            <a:tbl>
              <a:tblPr/>
              <a:tblGrid>
                <a:gridCol w="1162008"/>
                <a:gridCol w="1162008"/>
                <a:gridCol w="1162008"/>
                <a:gridCol w="1162008"/>
                <a:gridCol w="1162957"/>
                <a:gridCol w="1162957"/>
                <a:gridCol w="116295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prvek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omic Sans MS" pitchFamily="66" charset="0"/>
                          <a:ea typeface="Calibri"/>
                          <a:cs typeface="Times New Roman"/>
                        </a:rPr>
                        <a:t>značka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omic Sans MS" pitchFamily="66" charset="0"/>
                          <a:ea typeface="Calibri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cs-CZ" sz="2000" baseline="300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+</a:t>
                      </a:r>
                      <a:endParaRPr lang="cs-CZ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cs-CZ" sz="2000" baseline="300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-</a:t>
                      </a:r>
                      <a:endParaRPr lang="cs-CZ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perioda</a:t>
                      </a:r>
                      <a:endParaRPr lang="cs-CZ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skupina</a:t>
                      </a:r>
                      <a:endParaRPr lang="cs-CZ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3190" algn="l"/>
                          <a:tab pos="320675" algn="ctr"/>
                        </a:tabLs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O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chlor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14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vápník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Br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467544" y="692696"/>
            <a:ext cx="820891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latin typeface="Comic Sans MS" pitchFamily="66" charset="0"/>
              </a:rPr>
              <a:t>Úkol č.1 – Doplň tabulku!</a:t>
            </a:r>
            <a:endParaRPr lang="cs-CZ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467544" y="2131460"/>
          <a:ext cx="8136903" cy="2990810"/>
        </p:xfrm>
        <a:graphic>
          <a:graphicData uri="http://schemas.openxmlformats.org/drawingml/2006/table">
            <a:tbl>
              <a:tblPr/>
              <a:tblGrid>
                <a:gridCol w="1162008"/>
                <a:gridCol w="1162008"/>
                <a:gridCol w="1162008"/>
                <a:gridCol w="1162008"/>
                <a:gridCol w="1162957"/>
                <a:gridCol w="1162957"/>
                <a:gridCol w="116295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prvek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omic Sans MS" pitchFamily="66" charset="0"/>
                          <a:ea typeface="Calibri"/>
                          <a:cs typeface="Times New Roman"/>
                        </a:rPr>
                        <a:t>značka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latin typeface="Comic Sans MS" pitchFamily="66" charset="0"/>
                          <a:ea typeface="Calibri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cs-CZ" sz="2000" baseline="300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+</a:t>
                      </a:r>
                      <a:endParaRPr lang="cs-CZ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cs-CZ" sz="2000" baseline="300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-</a:t>
                      </a:r>
                      <a:endParaRPr lang="cs-CZ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perioda</a:t>
                      </a:r>
                      <a:endParaRPr lang="cs-CZ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skupina</a:t>
                      </a:r>
                      <a:endParaRPr lang="cs-CZ" sz="20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3190" algn="l"/>
                          <a:tab pos="320675" algn="ctr"/>
                        </a:tabLs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kyslík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O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8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8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8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2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VI.A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chlor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Cl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17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17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17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3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VII.A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křemík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Si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14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14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14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3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IV.A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vápník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Ca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20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20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20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4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II.A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brom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Br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35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35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35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4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VII.A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467544" y="692696"/>
            <a:ext cx="820891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latin typeface="Comic Sans MS" pitchFamily="66" charset="0"/>
              </a:rPr>
              <a:t>Úkol č.1 – Doplň tabulku!</a:t>
            </a:r>
            <a:endParaRPr lang="cs-CZ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1484784"/>
            <a:ext cx="7704856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sz="3200" dirty="0" smtClean="0">
                <a:latin typeface="Comic Sans MS" pitchFamily="66" charset="0"/>
              </a:rPr>
              <a:t>Číslo periody odpovídá počtu elektronových vrstev v elektronovém obalu.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5576" y="548680"/>
            <a:ext cx="77768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latin typeface="Comic Sans MS" pitchFamily="66" charset="0"/>
              </a:rPr>
              <a:t>PSP a stavba atomu</a:t>
            </a:r>
            <a:endParaRPr lang="cs-CZ" sz="3600" b="1" dirty="0"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55576" y="3573016"/>
            <a:ext cx="770485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sz="3200" dirty="0" smtClean="0">
                <a:latin typeface="Comic Sans MS" pitchFamily="66" charset="0"/>
              </a:rPr>
              <a:t>VODÍK, HELIUM – 1. perioda – 1 vrstva elektronů v elektronovém obalu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55576" y="4797152"/>
            <a:ext cx="7704856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sz="3200" dirty="0" smtClean="0">
                <a:latin typeface="Comic Sans MS" pitchFamily="66" charset="0"/>
              </a:rPr>
              <a:t>UHLÍK, DUSÍK, KYSLÍK – 2. perioda – 2 vrstvy elektronů v elektronovém obalu atd.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83568" y="3140968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Např. 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1484784"/>
            <a:ext cx="7704856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sz="3200" dirty="0" smtClean="0">
                <a:latin typeface="Comic Sans MS" pitchFamily="66" charset="0"/>
              </a:rPr>
              <a:t>Číslo skupiny odpovídá počtu valenčních elektronů ve valenční vrstvě.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55576" y="548680"/>
            <a:ext cx="77768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latin typeface="Comic Sans MS" pitchFamily="66" charset="0"/>
              </a:rPr>
              <a:t>PSP a stavba atomu</a:t>
            </a:r>
            <a:endParaRPr lang="cs-CZ" sz="3600" b="1" dirty="0"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55576" y="3068960"/>
            <a:ext cx="770485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sz="3200" dirty="0" smtClean="0">
                <a:latin typeface="Comic Sans MS" pitchFamily="66" charset="0"/>
              </a:rPr>
              <a:t>VODÍK – I.A skupina – 1 valenční elektron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55576" y="4293096"/>
            <a:ext cx="770485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sz="3200" dirty="0" smtClean="0">
                <a:latin typeface="Comic Sans MS" pitchFamily="66" charset="0"/>
              </a:rPr>
              <a:t>UHLÍK – IV.A skupina – 4 valenční elektrony</a:t>
            </a:r>
            <a:endParaRPr lang="cs-CZ" sz="3200" dirty="0">
              <a:latin typeface="Comic Sans MS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5576" y="270892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Např. 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55576" y="5517232"/>
            <a:ext cx="770485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sz="3200" dirty="0" smtClean="0">
                <a:latin typeface="Comic Sans MS" pitchFamily="66" charset="0"/>
              </a:rPr>
              <a:t>KYSLÍK – VI.A skupina – 6 valenčních elektronů</a:t>
            </a:r>
            <a:endParaRPr lang="cs-CZ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Miluše Zatloukalová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Chemie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Vyučovací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Chemie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8.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Anorganická chemie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Periodická soustava 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prvků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VY_32_INOVACE_29.12.ZAT.CH.8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17. 12. 2013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67544" y="692696"/>
            <a:ext cx="8208912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latin typeface="Comic Sans MS" pitchFamily="66" charset="0"/>
              </a:rPr>
              <a:t>Úkol č.2 – Vyhledej v PSP prvky A skupiny, které budou mít 7 valenčních elektronů!</a:t>
            </a:r>
            <a:endParaRPr lang="cs-CZ" sz="3600" b="1" dirty="0">
              <a:latin typeface="Comic Sans MS" pitchFamily="66" charset="0"/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1187624" y="3356992"/>
            <a:ext cx="6624736" cy="2160240"/>
            <a:chOff x="1187624" y="3356992"/>
            <a:chExt cx="6624736" cy="2160240"/>
          </a:xfrm>
        </p:grpSpPr>
        <p:sp>
          <p:nvSpPr>
            <p:cNvPr id="5" name="Elipsa 4"/>
            <p:cNvSpPr/>
            <p:nvPr/>
          </p:nvSpPr>
          <p:spPr>
            <a:xfrm>
              <a:off x="1187624" y="3356992"/>
              <a:ext cx="1800200" cy="1008112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2800" dirty="0" smtClean="0">
                  <a:latin typeface="Comic Sans MS" pitchFamily="66" charset="0"/>
                </a:rPr>
                <a:t>fluor</a:t>
              </a:r>
              <a:endParaRPr lang="cs-CZ" sz="2800" dirty="0">
                <a:latin typeface="Comic Sans MS" pitchFamily="66" charset="0"/>
              </a:endParaRPr>
            </a:p>
          </p:txBody>
        </p:sp>
        <p:sp>
          <p:nvSpPr>
            <p:cNvPr id="6" name="Elipsa 5"/>
            <p:cNvSpPr/>
            <p:nvPr/>
          </p:nvSpPr>
          <p:spPr>
            <a:xfrm>
              <a:off x="3635896" y="3429000"/>
              <a:ext cx="1800200" cy="1008112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2800" dirty="0" smtClean="0">
                  <a:latin typeface="Comic Sans MS" pitchFamily="66" charset="0"/>
                </a:rPr>
                <a:t>chlor</a:t>
              </a:r>
              <a:endParaRPr lang="cs-CZ" sz="2800" dirty="0">
                <a:latin typeface="Comic Sans MS" pitchFamily="66" charset="0"/>
              </a:endParaRPr>
            </a:p>
          </p:txBody>
        </p:sp>
        <p:sp>
          <p:nvSpPr>
            <p:cNvPr id="7" name="Elipsa 6"/>
            <p:cNvSpPr/>
            <p:nvPr/>
          </p:nvSpPr>
          <p:spPr>
            <a:xfrm>
              <a:off x="6012160" y="3429000"/>
              <a:ext cx="1800200" cy="100811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2800" dirty="0" smtClean="0">
                  <a:latin typeface="Comic Sans MS" pitchFamily="66" charset="0"/>
                </a:rPr>
                <a:t>brom</a:t>
              </a:r>
              <a:endParaRPr lang="cs-CZ" sz="2800" dirty="0">
                <a:latin typeface="Comic Sans MS" pitchFamily="66" charset="0"/>
              </a:endParaRPr>
            </a:p>
          </p:txBody>
        </p:sp>
        <p:sp>
          <p:nvSpPr>
            <p:cNvPr id="8" name="Elipsa 7"/>
            <p:cNvSpPr/>
            <p:nvPr/>
          </p:nvSpPr>
          <p:spPr>
            <a:xfrm>
              <a:off x="2339752" y="4437112"/>
              <a:ext cx="1800200" cy="1008112"/>
            </a:xfrm>
            <a:prstGeom prst="ellipse">
              <a:avLst/>
            </a:prstGeom>
            <a:solidFill>
              <a:srgbClr val="00B0F0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2800" dirty="0" smtClean="0">
                  <a:latin typeface="Comic Sans MS" pitchFamily="66" charset="0"/>
                </a:rPr>
                <a:t>jod</a:t>
              </a:r>
              <a:endParaRPr lang="cs-CZ" sz="2800" dirty="0">
                <a:latin typeface="Comic Sans MS" pitchFamily="66" charset="0"/>
              </a:endParaRPr>
            </a:p>
          </p:txBody>
        </p:sp>
        <p:sp>
          <p:nvSpPr>
            <p:cNvPr id="9" name="Elipsa 8"/>
            <p:cNvSpPr/>
            <p:nvPr/>
          </p:nvSpPr>
          <p:spPr>
            <a:xfrm>
              <a:off x="4788024" y="4509120"/>
              <a:ext cx="1800200" cy="1008112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sz="2800" dirty="0" smtClean="0">
                  <a:latin typeface="Comic Sans MS" pitchFamily="66" charset="0"/>
                </a:rPr>
                <a:t>astat</a:t>
              </a:r>
              <a:endParaRPr lang="cs-CZ" sz="280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476672"/>
            <a:ext cx="763284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latin typeface="Comic Sans MS" pitchFamily="66" charset="0"/>
              </a:rPr>
              <a:t>Př. 1 - Stavba atomu lithia</a:t>
            </a:r>
            <a:endParaRPr lang="cs-CZ" sz="3600" b="1" dirty="0">
              <a:latin typeface="Comic Sans MS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55576" y="1700808"/>
            <a:ext cx="7632848" cy="44012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cs-CZ" sz="3200" dirty="0" smtClean="0"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cs-CZ" sz="3600" dirty="0" smtClean="0">
                <a:latin typeface="Comic Sans MS" pitchFamily="66" charset="0"/>
              </a:rPr>
              <a:t>Z = 3</a:t>
            </a:r>
          </a:p>
          <a:p>
            <a:pPr algn="ctr">
              <a:lnSpc>
                <a:spcPct val="150000"/>
              </a:lnSpc>
            </a:pPr>
            <a:r>
              <a:rPr lang="cs-CZ" sz="3600" dirty="0" smtClean="0">
                <a:latin typeface="Comic Sans MS" pitchFamily="66" charset="0"/>
              </a:rPr>
              <a:t> p</a:t>
            </a:r>
            <a:r>
              <a:rPr lang="cs-CZ" sz="3600" baseline="30000" dirty="0" smtClean="0">
                <a:latin typeface="Comic Sans MS" pitchFamily="66" charset="0"/>
              </a:rPr>
              <a:t>+</a:t>
            </a:r>
            <a:r>
              <a:rPr lang="cs-CZ" sz="3600" dirty="0" smtClean="0">
                <a:latin typeface="Comic Sans MS" pitchFamily="66" charset="0"/>
              </a:rPr>
              <a:t> = 3, e</a:t>
            </a:r>
            <a:r>
              <a:rPr lang="cs-CZ" sz="3600" baseline="30000" dirty="0" smtClean="0">
                <a:latin typeface="Comic Sans MS" pitchFamily="66" charset="0"/>
              </a:rPr>
              <a:t>-</a:t>
            </a:r>
            <a:r>
              <a:rPr lang="cs-CZ" sz="3600" dirty="0" smtClean="0">
                <a:latin typeface="Comic Sans MS" pitchFamily="66" charset="0"/>
              </a:rPr>
              <a:t> = 3, </a:t>
            </a:r>
          </a:p>
          <a:p>
            <a:pPr algn="ctr">
              <a:lnSpc>
                <a:spcPct val="150000"/>
              </a:lnSpc>
            </a:pPr>
            <a:r>
              <a:rPr lang="cs-CZ" sz="3600" dirty="0" smtClean="0">
                <a:latin typeface="Comic Sans MS" pitchFamily="66" charset="0"/>
              </a:rPr>
              <a:t>2. perioda = 2 vrstvy elektronů, </a:t>
            </a:r>
          </a:p>
          <a:p>
            <a:pPr algn="ctr">
              <a:lnSpc>
                <a:spcPct val="150000"/>
              </a:lnSpc>
            </a:pPr>
            <a:r>
              <a:rPr lang="cs-CZ" sz="3600" dirty="0" smtClean="0">
                <a:latin typeface="Comic Sans MS" pitchFamily="66" charset="0"/>
              </a:rPr>
              <a:t>I.A skupina = 1 valenční elektron</a:t>
            </a:r>
          </a:p>
          <a:p>
            <a:pPr algn="ctr"/>
            <a:endParaRPr lang="cs-CZ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2339752" y="1340768"/>
            <a:ext cx="4536504" cy="46085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2987824" y="2060848"/>
            <a:ext cx="3240360" cy="331236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755576" y="476672"/>
            <a:ext cx="763284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latin typeface="Comic Sans MS" pitchFamily="66" charset="0"/>
              </a:rPr>
              <a:t>Stavba atomu lithia</a:t>
            </a:r>
            <a:endParaRPr lang="cs-CZ" sz="3600" b="1" dirty="0">
              <a:latin typeface="Comic Sans MS" pitchFamily="66" charset="0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3923928" y="2924944"/>
            <a:ext cx="1512168" cy="15841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3923928" y="3212976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p</a:t>
            </a:r>
            <a:r>
              <a:rPr lang="cs-CZ" sz="3200" baseline="30000" dirty="0" smtClean="0"/>
              <a:t>+</a:t>
            </a:r>
            <a:endParaRPr lang="cs-CZ" sz="3200" baseline="30000" dirty="0"/>
          </a:p>
        </p:txBody>
      </p:sp>
      <p:sp>
        <p:nvSpPr>
          <p:cNvPr id="6" name="Elipsa 5"/>
          <p:cNvSpPr/>
          <p:nvPr/>
        </p:nvSpPr>
        <p:spPr>
          <a:xfrm>
            <a:off x="5436096" y="1340768"/>
            <a:ext cx="720080" cy="7200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e</a:t>
            </a:r>
            <a:r>
              <a:rPr lang="cs-CZ" sz="3200" baseline="30000" dirty="0" smtClean="0"/>
              <a:t>-</a:t>
            </a:r>
            <a:endParaRPr lang="cs-CZ" sz="3200" baseline="30000" dirty="0"/>
          </a:p>
        </p:txBody>
      </p:sp>
      <p:sp>
        <p:nvSpPr>
          <p:cNvPr id="10" name="Elipsa 9"/>
          <p:cNvSpPr/>
          <p:nvPr/>
        </p:nvSpPr>
        <p:spPr>
          <a:xfrm>
            <a:off x="4283968" y="3789040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p</a:t>
            </a:r>
            <a:r>
              <a:rPr lang="cs-CZ" sz="3200" baseline="30000" dirty="0" smtClean="0"/>
              <a:t>+</a:t>
            </a:r>
            <a:endParaRPr lang="cs-CZ" sz="3200" baseline="30000" dirty="0"/>
          </a:p>
        </p:txBody>
      </p:sp>
      <p:sp>
        <p:nvSpPr>
          <p:cNvPr id="11" name="Elipsa 10"/>
          <p:cNvSpPr/>
          <p:nvPr/>
        </p:nvSpPr>
        <p:spPr>
          <a:xfrm>
            <a:off x="2771800" y="3645024"/>
            <a:ext cx="720080" cy="7200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e</a:t>
            </a:r>
            <a:r>
              <a:rPr lang="cs-CZ" sz="3200" baseline="30000" dirty="0" smtClean="0"/>
              <a:t>-</a:t>
            </a:r>
            <a:endParaRPr lang="cs-CZ" sz="3200" baseline="30000" dirty="0"/>
          </a:p>
        </p:txBody>
      </p:sp>
      <p:sp>
        <p:nvSpPr>
          <p:cNvPr id="12" name="Elipsa 11"/>
          <p:cNvSpPr/>
          <p:nvPr/>
        </p:nvSpPr>
        <p:spPr>
          <a:xfrm>
            <a:off x="5868144" y="3284984"/>
            <a:ext cx="720080" cy="7200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e</a:t>
            </a:r>
            <a:r>
              <a:rPr lang="cs-CZ" sz="3200" baseline="30000" dirty="0" smtClean="0"/>
              <a:t>-</a:t>
            </a:r>
            <a:endParaRPr lang="cs-CZ" sz="3200" baseline="30000" dirty="0"/>
          </a:p>
        </p:txBody>
      </p:sp>
      <p:sp>
        <p:nvSpPr>
          <p:cNvPr id="13" name="Elipsa 12"/>
          <p:cNvSpPr/>
          <p:nvPr/>
        </p:nvSpPr>
        <p:spPr>
          <a:xfrm>
            <a:off x="4644008" y="3140968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p</a:t>
            </a:r>
            <a:r>
              <a:rPr lang="cs-CZ" sz="3200" baseline="30000" dirty="0" smtClean="0"/>
              <a:t>+</a:t>
            </a:r>
            <a:endParaRPr lang="cs-CZ" sz="3200" baseline="30000" dirty="0"/>
          </a:p>
        </p:txBody>
      </p:sp>
      <p:sp>
        <p:nvSpPr>
          <p:cNvPr id="14" name="Šipka doleva 13">
            <a:hlinkClick r:id="rId2" action="ppaction://hlinksldjump"/>
          </p:cNvPr>
          <p:cNvSpPr/>
          <p:nvPr/>
        </p:nvSpPr>
        <p:spPr>
          <a:xfrm>
            <a:off x="755576" y="1412776"/>
            <a:ext cx="1152128" cy="864096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692696"/>
            <a:ext cx="806489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latin typeface="Comic Sans MS" pitchFamily="66" charset="0"/>
              </a:rPr>
              <a:t>Úkol č.3 – Podle př. 1 popiš a nakresli stavbu atomu uhlíku! </a:t>
            </a:r>
            <a:endParaRPr lang="cs-CZ" sz="3600" b="1" dirty="0">
              <a:latin typeface="Comic Sans MS" pitchFamily="66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39552" y="2060848"/>
            <a:ext cx="8064896" cy="44012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cs-CZ" sz="3200" dirty="0" smtClean="0"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cs-CZ" sz="3600" dirty="0" smtClean="0">
                <a:latin typeface="Comic Sans MS" pitchFamily="66" charset="0"/>
              </a:rPr>
              <a:t>Z = 6</a:t>
            </a:r>
          </a:p>
          <a:p>
            <a:pPr algn="ctr">
              <a:lnSpc>
                <a:spcPct val="150000"/>
              </a:lnSpc>
            </a:pPr>
            <a:r>
              <a:rPr lang="cs-CZ" sz="3600" dirty="0" smtClean="0">
                <a:latin typeface="Comic Sans MS" pitchFamily="66" charset="0"/>
              </a:rPr>
              <a:t> p</a:t>
            </a:r>
            <a:r>
              <a:rPr lang="cs-CZ" sz="3600" baseline="30000" dirty="0" smtClean="0">
                <a:latin typeface="Comic Sans MS" pitchFamily="66" charset="0"/>
              </a:rPr>
              <a:t>+</a:t>
            </a:r>
            <a:r>
              <a:rPr lang="cs-CZ" sz="3600" dirty="0" smtClean="0">
                <a:latin typeface="Comic Sans MS" pitchFamily="66" charset="0"/>
              </a:rPr>
              <a:t> = 6, e</a:t>
            </a:r>
            <a:r>
              <a:rPr lang="cs-CZ" sz="3600" baseline="30000" dirty="0" smtClean="0">
                <a:latin typeface="Comic Sans MS" pitchFamily="66" charset="0"/>
              </a:rPr>
              <a:t>-</a:t>
            </a:r>
            <a:r>
              <a:rPr lang="cs-CZ" sz="3600" dirty="0" smtClean="0">
                <a:latin typeface="Comic Sans MS" pitchFamily="66" charset="0"/>
              </a:rPr>
              <a:t> = 6, </a:t>
            </a:r>
          </a:p>
          <a:p>
            <a:pPr algn="ctr">
              <a:lnSpc>
                <a:spcPct val="150000"/>
              </a:lnSpc>
            </a:pPr>
            <a:r>
              <a:rPr lang="cs-CZ" sz="3600" dirty="0" smtClean="0">
                <a:latin typeface="Comic Sans MS" pitchFamily="66" charset="0"/>
              </a:rPr>
              <a:t>2. perioda = 2 vrstvy elektronů, </a:t>
            </a:r>
          </a:p>
          <a:p>
            <a:pPr algn="ctr">
              <a:lnSpc>
                <a:spcPct val="150000"/>
              </a:lnSpc>
            </a:pPr>
            <a:r>
              <a:rPr lang="cs-CZ" sz="3600" dirty="0" smtClean="0">
                <a:latin typeface="Comic Sans MS" pitchFamily="66" charset="0"/>
              </a:rPr>
              <a:t>IV.A skupina = 4 valenční elektrony</a:t>
            </a:r>
          </a:p>
          <a:p>
            <a:pPr algn="ctr"/>
            <a:endParaRPr lang="cs-CZ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2339752" y="1340768"/>
            <a:ext cx="4536504" cy="460851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2987824" y="2060848"/>
            <a:ext cx="3240360" cy="331236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755576" y="476672"/>
            <a:ext cx="763284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latin typeface="Comic Sans MS" pitchFamily="66" charset="0"/>
              </a:rPr>
              <a:t>Stavba atomu uhlíku</a:t>
            </a:r>
            <a:endParaRPr lang="cs-CZ" sz="3600" b="1" dirty="0">
              <a:latin typeface="Comic Sans MS" pitchFamily="66" charset="0"/>
            </a:endParaRPr>
          </a:p>
        </p:txBody>
      </p:sp>
      <p:sp>
        <p:nvSpPr>
          <p:cNvPr id="4" name="Elipsa 3"/>
          <p:cNvSpPr/>
          <p:nvPr/>
        </p:nvSpPr>
        <p:spPr>
          <a:xfrm>
            <a:off x="3923928" y="2924944"/>
            <a:ext cx="1512168" cy="15841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3923928" y="3212976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p</a:t>
            </a:r>
            <a:r>
              <a:rPr lang="cs-CZ" sz="3200" baseline="30000" dirty="0" smtClean="0"/>
              <a:t>+</a:t>
            </a:r>
            <a:endParaRPr lang="cs-CZ" sz="3200" baseline="30000" dirty="0"/>
          </a:p>
        </p:txBody>
      </p:sp>
      <p:sp>
        <p:nvSpPr>
          <p:cNvPr id="6" name="Elipsa 5"/>
          <p:cNvSpPr/>
          <p:nvPr/>
        </p:nvSpPr>
        <p:spPr>
          <a:xfrm>
            <a:off x="5436096" y="1340768"/>
            <a:ext cx="720080" cy="7200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e</a:t>
            </a:r>
            <a:r>
              <a:rPr lang="cs-CZ" sz="3200" baseline="30000" dirty="0" smtClean="0"/>
              <a:t>-</a:t>
            </a:r>
            <a:endParaRPr lang="cs-CZ" sz="3200" baseline="30000" dirty="0"/>
          </a:p>
        </p:txBody>
      </p:sp>
      <p:sp>
        <p:nvSpPr>
          <p:cNvPr id="10" name="Elipsa 9"/>
          <p:cNvSpPr/>
          <p:nvPr/>
        </p:nvSpPr>
        <p:spPr>
          <a:xfrm>
            <a:off x="4283968" y="3789040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p</a:t>
            </a:r>
            <a:r>
              <a:rPr lang="cs-CZ" sz="3200" baseline="30000" dirty="0" smtClean="0"/>
              <a:t>+</a:t>
            </a:r>
            <a:endParaRPr lang="cs-CZ" sz="3200" baseline="30000" dirty="0"/>
          </a:p>
        </p:txBody>
      </p:sp>
      <p:sp>
        <p:nvSpPr>
          <p:cNvPr id="11" name="Elipsa 10"/>
          <p:cNvSpPr/>
          <p:nvPr/>
        </p:nvSpPr>
        <p:spPr>
          <a:xfrm>
            <a:off x="2771800" y="3645024"/>
            <a:ext cx="720080" cy="7200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e</a:t>
            </a:r>
            <a:r>
              <a:rPr lang="cs-CZ" sz="3200" baseline="30000" dirty="0" smtClean="0"/>
              <a:t>-</a:t>
            </a:r>
            <a:endParaRPr lang="cs-CZ" sz="3200" baseline="30000" dirty="0"/>
          </a:p>
        </p:txBody>
      </p:sp>
      <p:sp>
        <p:nvSpPr>
          <p:cNvPr id="12" name="Elipsa 11"/>
          <p:cNvSpPr/>
          <p:nvPr/>
        </p:nvSpPr>
        <p:spPr>
          <a:xfrm>
            <a:off x="5868144" y="3284984"/>
            <a:ext cx="720080" cy="7200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e</a:t>
            </a:r>
            <a:r>
              <a:rPr lang="cs-CZ" sz="3200" baseline="30000" dirty="0" smtClean="0"/>
              <a:t>-</a:t>
            </a:r>
            <a:endParaRPr lang="cs-CZ" sz="3200" baseline="30000" dirty="0"/>
          </a:p>
        </p:txBody>
      </p:sp>
      <p:sp>
        <p:nvSpPr>
          <p:cNvPr id="13" name="Elipsa 12"/>
          <p:cNvSpPr/>
          <p:nvPr/>
        </p:nvSpPr>
        <p:spPr>
          <a:xfrm>
            <a:off x="4644008" y="3140968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p</a:t>
            </a:r>
            <a:r>
              <a:rPr lang="cs-CZ" sz="3200" baseline="30000" dirty="0" smtClean="0"/>
              <a:t>+</a:t>
            </a:r>
            <a:endParaRPr lang="cs-CZ" sz="3200" baseline="30000" dirty="0"/>
          </a:p>
        </p:txBody>
      </p:sp>
      <p:sp>
        <p:nvSpPr>
          <p:cNvPr id="14" name="Šipka doleva 13">
            <a:hlinkClick r:id="rId2" action="ppaction://hlinksldjump"/>
          </p:cNvPr>
          <p:cNvSpPr/>
          <p:nvPr/>
        </p:nvSpPr>
        <p:spPr>
          <a:xfrm>
            <a:off x="755576" y="1412776"/>
            <a:ext cx="1152128" cy="864096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5796136" y="4941168"/>
            <a:ext cx="720080" cy="7200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e</a:t>
            </a:r>
            <a:r>
              <a:rPr lang="cs-CZ" sz="3200" baseline="30000" dirty="0" smtClean="0"/>
              <a:t>-</a:t>
            </a:r>
            <a:endParaRPr lang="cs-CZ" sz="3200" baseline="30000" dirty="0"/>
          </a:p>
        </p:txBody>
      </p:sp>
      <p:sp>
        <p:nvSpPr>
          <p:cNvPr id="17" name="Elipsa 16"/>
          <p:cNvSpPr/>
          <p:nvPr/>
        </p:nvSpPr>
        <p:spPr>
          <a:xfrm>
            <a:off x="2915816" y="5085184"/>
            <a:ext cx="720080" cy="7200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e</a:t>
            </a:r>
            <a:r>
              <a:rPr lang="cs-CZ" sz="3200" baseline="30000" dirty="0" smtClean="0"/>
              <a:t>-</a:t>
            </a:r>
            <a:endParaRPr lang="cs-CZ" sz="3200" baseline="30000" dirty="0"/>
          </a:p>
        </p:txBody>
      </p:sp>
      <p:sp>
        <p:nvSpPr>
          <p:cNvPr id="18" name="Elipsa 17"/>
          <p:cNvSpPr/>
          <p:nvPr/>
        </p:nvSpPr>
        <p:spPr>
          <a:xfrm>
            <a:off x="2843808" y="1628800"/>
            <a:ext cx="720080" cy="7200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e</a:t>
            </a:r>
            <a:r>
              <a:rPr lang="cs-CZ" sz="3200" baseline="30000" dirty="0" smtClean="0"/>
              <a:t>-</a:t>
            </a:r>
            <a:endParaRPr lang="cs-CZ" sz="3200" baseline="30000" dirty="0"/>
          </a:p>
        </p:txBody>
      </p:sp>
      <p:sp>
        <p:nvSpPr>
          <p:cNvPr id="22" name="Elipsa 21"/>
          <p:cNvSpPr/>
          <p:nvPr/>
        </p:nvSpPr>
        <p:spPr>
          <a:xfrm>
            <a:off x="4283968" y="2924944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p</a:t>
            </a:r>
            <a:r>
              <a:rPr lang="cs-CZ" sz="3200" baseline="30000" dirty="0" smtClean="0"/>
              <a:t>+</a:t>
            </a:r>
            <a:endParaRPr lang="cs-CZ" sz="3200" baseline="30000" dirty="0"/>
          </a:p>
        </p:txBody>
      </p:sp>
      <p:sp>
        <p:nvSpPr>
          <p:cNvPr id="23" name="Elipsa 22"/>
          <p:cNvSpPr/>
          <p:nvPr/>
        </p:nvSpPr>
        <p:spPr>
          <a:xfrm>
            <a:off x="3923928" y="3573016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p</a:t>
            </a:r>
            <a:r>
              <a:rPr lang="cs-CZ" sz="3200" baseline="30000" dirty="0" smtClean="0"/>
              <a:t>+</a:t>
            </a:r>
            <a:endParaRPr lang="cs-CZ" sz="3200" baseline="30000" dirty="0"/>
          </a:p>
        </p:txBody>
      </p:sp>
      <p:sp>
        <p:nvSpPr>
          <p:cNvPr id="26" name="Elipsa 25"/>
          <p:cNvSpPr/>
          <p:nvPr/>
        </p:nvSpPr>
        <p:spPr>
          <a:xfrm>
            <a:off x="4572000" y="3573016"/>
            <a:ext cx="792088" cy="72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p</a:t>
            </a:r>
            <a:r>
              <a:rPr lang="cs-CZ" sz="3200" baseline="30000" dirty="0" smtClean="0"/>
              <a:t>+</a:t>
            </a:r>
            <a:endParaRPr lang="cs-CZ" sz="32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323528" y="2132856"/>
            <a:ext cx="8568952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>
              <a:lnSpc>
                <a:spcPct val="80000"/>
              </a:lnSpc>
            </a:pPr>
            <a:endParaRPr lang="cs-CZ" sz="1600" b="1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BENEŠ, P. a kol. Základy praktické chemie 1. Praha : FORTUNA, 2006, ISBN 80-7168-879-7. s. 27.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lvl="0"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Strana 3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Sergej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Lvovič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Levickij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600" i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cs-CZ" sz="1600" i="1" smtClean="0">
                <a:latin typeface="Courier New" pitchFamily="49" charset="0"/>
                <a:cs typeface="Courier New" pitchFamily="49" charset="0"/>
              </a:rPr>
              <a:t>[cit.2013-12-17].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Dostupný jako volné dílo na  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WWW:&lt;http://cs.wikipedia.org/wiki/Soubor:1861._%D0%9F%D0%BE%D1%80%D1%82%D1%80%D0%B5%D1%82_%D0%94.%D0%98._%D0%9C%D0%B5%D0%BD%D0%B4%D0%B5%D0%BB%D0%B5%D0%B5%D0%B2%D0%B0.jpg&gt;.</a:t>
            </a:r>
          </a:p>
          <a:p>
            <a:pPr lvl="0"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467545" y="2131460"/>
          <a:ext cx="8208910" cy="3060914"/>
        </p:xfrm>
        <a:graphic>
          <a:graphicData uri="http://schemas.openxmlformats.org/drawingml/2006/table">
            <a:tbl>
              <a:tblPr/>
              <a:tblGrid>
                <a:gridCol w="1172428"/>
                <a:gridCol w="1172428"/>
                <a:gridCol w="1172428"/>
                <a:gridCol w="1172428"/>
                <a:gridCol w="1172428"/>
                <a:gridCol w="1173385"/>
                <a:gridCol w="117338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prvek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omic Sans MS" pitchFamily="66" charset="0"/>
                          <a:ea typeface="Calibri"/>
                          <a:cs typeface="Times New Roman"/>
                        </a:rPr>
                        <a:t>značka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omic Sans MS" pitchFamily="66" charset="0"/>
                          <a:ea typeface="Calibri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omic Sans MS" pitchFamily="66" charset="0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omic Sans MS" pitchFamily="66" charset="0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cs-CZ" sz="2400" baseline="30000">
                          <a:latin typeface="Comic Sans MS" pitchFamily="66" charset="0"/>
                          <a:ea typeface="Calibri"/>
                          <a:cs typeface="Times New Roman"/>
                        </a:rPr>
                        <a:t>+</a:t>
                      </a:r>
                      <a:endParaRPr lang="cs-CZ" sz="2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omic Sans MS" pitchFamily="66" charset="0"/>
                          <a:ea typeface="Calibri"/>
                          <a:cs typeface="Times New Roman"/>
                        </a:rPr>
                        <a:t>n°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omic Sans MS" pitchFamily="66" charset="0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cs-CZ" sz="2400" baseline="30000">
                          <a:latin typeface="Comic Sans MS" pitchFamily="66" charset="0"/>
                          <a:ea typeface="Calibri"/>
                          <a:cs typeface="Times New Roman"/>
                        </a:rPr>
                        <a:t>-</a:t>
                      </a:r>
                      <a:endParaRPr lang="cs-CZ" sz="2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3190" algn="l"/>
                          <a:tab pos="320675" algn="ctr"/>
                        </a:tabLst>
                      </a:pPr>
                      <a:r>
                        <a:rPr lang="cs-CZ" sz="24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uhlík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omic Sans MS" pitchFamily="66" charset="0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omic Sans MS" pitchFamily="66" charset="0"/>
                          <a:ea typeface="Calibri"/>
                          <a:cs typeface="Times New Roman"/>
                        </a:rPr>
                        <a:t>fosfor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omic Sans MS" pitchFamily="66" charset="0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20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40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  <a:tab pos="321310" algn="ctr"/>
                        </a:tabLs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omic Sans MS" pitchFamily="66" charset="0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omic Sans MS" pitchFamily="66" charset="0"/>
                          <a:ea typeface="Calibri"/>
                          <a:cs typeface="Times New Roman"/>
                        </a:rPr>
                        <a:t>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467544" y="692696"/>
            <a:ext cx="820891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OPAKOVÁNÍ</a:t>
            </a:r>
            <a:endParaRPr lang="cs-CZ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467545" y="2131460"/>
          <a:ext cx="8208910" cy="3060914"/>
        </p:xfrm>
        <a:graphic>
          <a:graphicData uri="http://schemas.openxmlformats.org/drawingml/2006/table">
            <a:tbl>
              <a:tblPr/>
              <a:tblGrid>
                <a:gridCol w="1172428"/>
                <a:gridCol w="1172428"/>
                <a:gridCol w="1172428"/>
                <a:gridCol w="1172428"/>
                <a:gridCol w="1172428"/>
                <a:gridCol w="1173385"/>
                <a:gridCol w="117338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prvek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omic Sans MS" pitchFamily="66" charset="0"/>
                          <a:ea typeface="Calibri"/>
                          <a:cs typeface="Times New Roman"/>
                        </a:rPr>
                        <a:t>značka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omic Sans MS" pitchFamily="66" charset="0"/>
                          <a:ea typeface="Calibri"/>
                          <a:cs typeface="Times New Roman"/>
                        </a:rPr>
                        <a:t>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omic Sans MS" pitchFamily="66" charset="0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omic Sans MS" pitchFamily="66" charset="0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cs-CZ" sz="2400" baseline="30000">
                          <a:latin typeface="Comic Sans MS" pitchFamily="66" charset="0"/>
                          <a:ea typeface="Calibri"/>
                          <a:cs typeface="Times New Roman"/>
                        </a:rPr>
                        <a:t>+</a:t>
                      </a:r>
                      <a:endParaRPr lang="cs-CZ" sz="2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omic Sans MS" pitchFamily="66" charset="0"/>
                          <a:ea typeface="Calibri"/>
                          <a:cs typeface="Times New Roman"/>
                        </a:rPr>
                        <a:t>n°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omic Sans MS" pitchFamily="66" charset="0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cs-CZ" sz="2400" baseline="30000">
                          <a:latin typeface="Comic Sans MS" pitchFamily="66" charset="0"/>
                          <a:ea typeface="Calibri"/>
                          <a:cs typeface="Times New Roman"/>
                        </a:rPr>
                        <a:t>-</a:t>
                      </a:r>
                      <a:endParaRPr lang="cs-CZ" sz="24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3190" algn="l"/>
                          <a:tab pos="320675" algn="ctr"/>
                        </a:tabLst>
                      </a:pPr>
                      <a:r>
                        <a:rPr lang="cs-CZ" sz="24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uhlík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C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6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omic Sans MS" pitchFamily="66" charset="0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6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6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6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omic Sans MS" pitchFamily="66" charset="0"/>
                          <a:ea typeface="Calibri"/>
                          <a:cs typeface="Times New Roman"/>
                        </a:rPr>
                        <a:t>fosfor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P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15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31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15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omic Sans MS" pitchFamily="66" charset="0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15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vápník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Ca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20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40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20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8125" algn="l"/>
                          <a:tab pos="321310" algn="ctr"/>
                        </a:tabLs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20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20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síra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S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16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48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omic Sans MS" pitchFamily="66" charset="0"/>
                          <a:ea typeface="Calibri"/>
                          <a:cs typeface="Times New Roman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16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brom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Br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35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114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35</a:t>
                      </a:r>
                      <a:endParaRPr lang="cs-CZ" sz="2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Comic Sans MS" pitchFamily="66" charset="0"/>
                          <a:ea typeface="Calibri"/>
                          <a:cs typeface="Times New Roman"/>
                        </a:rPr>
                        <a:t>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467544" y="692696"/>
            <a:ext cx="8208912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OPAKOVÁNÍ</a:t>
            </a:r>
            <a:endParaRPr lang="cs-CZ" sz="4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oubor:1861. Портрет Д.И. Менделеева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76872"/>
            <a:ext cx="3152775" cy="4032448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755576" y="692696"/>
            <a:ext cx="763284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4000" b="1" dirty="0" smtClean="0">
                <a:latin typeface="Comic Sans MS" pitchFamily="66" charset="0"/>
              </a:rPr>
              <a:t>Periodická </a:t>
            </a:r>
            <a:r>
              <a:rPr lang="cs-CZ" sz="4000" b="1" dirty="0" smtClean="0">
                <a:latin typeface="Comic Sans MS" pitchFamily="66" charset="0"/>
              </a:rPr>
              <a:t>soustava </a:t>
            </a:r>
            <a:r>
              <a:rPr lang="cs-CZ" sz="4000" b="1" dirty="0" smtClean="0">
                <a:latin typeface="Comic Sans MS" pitchFamily="66" charset="0"/>
              </a:rPr>
              <a:t>prvků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55576" y="1484784"/>
            <a:ext cx="763284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err="1" smtClean="0">
                <a:latin typeface="Comic Sans MS" pitchFamily="66" charset="0"/>
              </a:rPr>
              <a:t>Dmitrij</a:t>
            </a:r>
            <a:r>
              <a:rPr lang="cs-CZ" sz="3200" b="1" dirty="0" smtClean="0">
                <a:latin typeface="Comic Sans MS" pitchFamily="66" charset="0"/>
              </a:rPr>
              <a:t> </a:t>
            </a:r>
            <a:r>
              <a:rPr lang="cs-CZ" sz="3200" b="1" dirty="0" err="1" smtClean="0">
                <a:latin typeface="Comic Sans MS" pitchFamily="66" charset="0"/>
              </a:rPr>
              <a:t>Ivanovič</a:t>
            </a:r>
            <a:r>
              <a:rPr lang="cs-CZ" sz="3200" b="1" dirty="0" smtClean="0">
                <a:latin typeface="Comic Sans MS" pitchFamily="66" charset="0"/>
              </a:rPr>
              <a:t> Mendělejev</a:t>
            </a:r>
            <a:endParaRPr lang="cs-CZ" sz="3200" b="1" dirty="0">
              <a:latin typeface="Comic Sans MS" pitchFamily="66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779912" y="2276872"/>
            <a:ext cx="4608512" cy="40318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cs-CZ" sz="3200" b="1" dirty="0" smtClean="0">
              <a:latin typeface="Comic Sans MS" pitchFamily="66" charset="0"/>
            </a:endParaRPr>
          </a:p>
          <a:p>
            <a:pPr algn="ctr"/>
            <a:r>
              <a:rPr lang="cs-CZ" sz="3200" b="1" dirty="0" smtClean="0">
                <a:latin typeface="Comic Sans MS" pitchFamily="66" charset="0"/>
              </a:rPr>
              <a:t>ruský chemik</a:t>
            </a:r>
          </a:p>
          <a:p>
            <a:pPr algn="ctr"/>
            <a:endParaRPr lang="cs-CZ" sz="3200" b="1" dirty="0" smtClean="0">
              <a:latin typeface="Comic Sans MS" pitchFamily="66" charset="0"/>
            </a:endParaRPr>
          </a:p>
          <a:p>
            <a:pPr algn="ctr"/>
            <a:r>
              <a:rPr lang="cs-CZ" sz="3200" dirty="0" smtClean="0">
                <a:latin typeface="Comic Sans MS" pitchFamily="66" charset="0"/>
              </a:rPr>
              <a:t>V 19. století sestavil první periodickou </a:t>
            </a:r>
            <a:r>
              <a:rPr lang="cs-CZ" sz="3200" dirty="0" smtClean="0">
                <a:latin typeface="Comic Sans MS" pitchFamily="66" charset="0"/>
              </a:rPr>
              <a:t>soustavu </a:t>
            </a:r>
            <a:r>
              <a:rPr lang="cs-CZ" sz="3200" dirty="0" smtClean="0">
                <a:latin typeface="Comic Sans MS" pitchFamily="66" charset="0"/>
              </a:rPr>
              <a:t>prvků a formuloval periodický zákon.</a:t>
            </a:r>
            <a:endParaRPr lang="cs-CZ" sz="3200" b="1" dirty="0">
              <a:latin typeface="Comic Sans MS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5576" y="2276872"/>
            <a:ext cx="71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 1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ceska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071"/>
            <a:ext cx="9144000" cy="6595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1124744"/>
            <a:ext cx="7776864" cy="47089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6000" dirty="0" smtClean="0">
                <a:solidFill>
                  <a:srgbClr val="008000"/>
                </a:solidFill>
                <a:latin typeface="Comic Sans MS" pitchFamily="66" charset="0"/>
              </a:rPr>
              <a:t>Prvky jsou </a:t>
            </a:r>
            <a:r>
              <a:rPr lang="cs-CZ" sz="6000" dirty="0" smtClean="0">
                <a:latin typeface="Comic Sans MS" pitchFamily="66" charset="0"/>
              </a:rPr>
              <a:t>v periodické soustavě prvků </a:t>
            </a:r>
            <a:r>
              <a:rPr lang="cs-CZ" sz="6000" dirty="0" smtClean="0">
                <a:solidFill>
                  <a:srgbClr val="008000"/>
                </a:solidFill>
                <a:latin typeface="Comic Sans MS" pitchFamily="66" charset="0"/>
              </a:rPr>
              <a:t>uspořádané</a:t>
            </a:r>
            <a:r>
              <a:rPr lang="cs-CZ" sz="6000" dirty="0" smtClean="0">
                <a:latin typeface="Comic Sans MS" pitchFamily="66" charset="0"/>
              </a:rPr>
              <a:t> </a:t>
            </a:r>
            <a:r>
              <a:rPr lang="cs-CZ" sz="6000" dirty="0" smtClean="0">
                <a:solidFill>
                  <a:srgbClr val="008000"/>
                </a:solidFill>
                <a:latin typeface="Comic Sans MS" pitchFamily="66" charset="0"/>
              </a:rPr>
              <a:t>podle rostoucího protonového čísla Z</a:t>
            </a:r>
            <a:r>
              <a:rPr lang="cs-CZ" sz="6000" dirty="0" smtClean="0">
                <a:latin typeface="Comic Sans MS" pitchFamily="66" charset="0"/>
              </a:rPr>
              <a:t>.</a:t>
            </a:r>
            <a:endParaRPr lang="cs-CZ" sz="6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548680"/>
            <a:ext cx="77768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latin typeface="Comic Sans MS" pitchFamily="66" charset="0"/>
              </a:rPr>
              <a:t>Úkol č. 1</a:t>
            </a:r>
            <a:endParaRPr lang="cs-CZ" sz="3600" b="1" dirty="0">
              <a:latin typeface="Comic Sans MS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55576" y="1628800"/>
            <a:ext cx="7776864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</a:p>
          <a:p>
            <a:pPr algn="ctr"/>
            <a:r>
              <a:rPr lang="cs-CZ" sz="3200" dirty="0" smtClean="0">
                <a:solidFill>
                  <a:schemeClr val="tx1"/>
                </a:solidFill>
                <a:latin typeface="Comic Sans MS" pitchFamily="66" charset="0"/>
              </a:rPr>
              <a:t>Protonové číslo udává počet protonů v jádře a počet elektronů v el. obalu.</a:t>
            </a:r>
          </a:p>
          <a:p>
            <a:pPr algn="ctr"/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5576" y="4005064"/>
            <a:ext cx="7776864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cs-CZ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cs-CZ" sz="3200" dirty="0" smtClean="0">
                <a:solidFill>
                  <a:schemeClr val="tx1"/>
                </a:solidFill>
                <a:latin typeface="Comic Sans MS" pitchFamily="66" charset="0"/>
              </a:rPr>
              <a:t>Protonové </a:t>
            </a:r>
            <a:r>
              <a:rPr lang="cs-CZ" sz="3200" dirty="0" err="1" smtClean="0">
                <a:solidFill>
                  <a:schemeClr val="tx1"/>
                </a:solidFill>
                <a:latin typeface="Comic Sans MS" pitchFamily="66" charset="0"/>
              </a:rPr>
              <a:t>čísloznačíme</a:t>
            </a:r>
            <a:r>
              <a:rPr lang="cs-CZ" sz="3200" dirty="0" smtClean="0">
                <a:solidFill>
                  <a:schemeClr val="tx1"/>
                </a:solidFill>
                <a:latin typeface="Comic Sans MS" pitchFamily="66" charset="0"/>
              </a:rPr>
              <a:t> Z.</a:t>
            </a:r>
          </a:p>
          <a:p>
            <a:pPr algn="ctr"/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55576" y="1628800"/>
            <a:ext cx="7776864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</a:p>
          <a:p>
            <a:pPr algn="ctr"/>
            <a:r>
              <a:rPr lang="cs-CZ" sz="3200" dirty="0" smtClean="0">
                <a:solidFill>
                  <a:schemeClr val="tx1"/>
                </a:solidFill>
                <a:latin typeface="Comic Sans MS" pitchFamily="66" charset="0"/>
              </a:rPr>
              <a:t>Jaký je vztah mezi protonovým číslem </a:t>
            </a:r>
          </a:p>
          <a:p>
            <a:pPr algn="ctr"/>
            <a:r>
              <a:rPr lang="cs-CZ" sz="3200" dirty="0" smtClean="0">
                <a:solidFill>
                  <a:schemeClr val="tx1"/>
                </a:solidFill>
                <a:latin typeface="Comic Sans MS" pitchFamily="66" charset="0"/>
              </a:rPr>
              <a:t>a počtem částic v atomu?</a:t>
            </a:r>
          </a:p>
          <a:p>
            <a:pPr algn="ctr"/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5576" y="4005064"/>
            <a:ext cx="7776864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cs-CZ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cs-CZ" sz="3200" dirty="0" smtClean="0">
                <a:solidFill>
                  <a:schemeClr val="tx1"/>
                </a:solidFill>
                <a:latin typeface="Comic Sans MS" pitchFamily="66" charset="0"/>
              </a:rPr>
              <a:t>Jak značíme protonové číslo?</a:t>
            </a:r>
          </a:p>
          <a:p>
            <a:pPr algn="ctr"/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55576" y="548680"/>
            <a:ext cx="77768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latin typeface="Comic Sans MS" pitchFamily="66" charset="0"/>
              </a:rPr>
              <a:t>Úkol č. 2</a:t>
            </a:r>
            <a:endParaRPr lang="cs-CZ" sz="3600" b="1" dirty="0">
              <a:latin typeface="Comic Sans MS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55576" y="1628800"/>
            <a:ext cx="7776864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</a:p>
          <a:p>
            <a:pPr algn="ctr"/>
            <a:r>
              <a:rPr lang="cs-CZ" sz="3200" dirty="0" smtClean="0">
                <a:solidFill>
                  <a:schemeClr val="tx1"/>
                </a:solidFill>
                <a:latin typeface="Comic Sans MS" pitchFamily="66" charset="0"/>
              </a:rPr>
              <a:t>Vodík, Z = 1</a:t>
            </a:r>
          </a:p>
          <a:p>
            <a:pPr algn="ctr"/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55576" y="4005064"/>
            <a:ext cx="7776864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cs-CZ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cs-CZ" sz="3200" dirty="0" err="1" smtClean="0">
                <a:solidFill>
                  <a:schemeClr val="tx1"/>
                </a:solidFill>
                <a:latin typeface="Comic Sans MS" pitchFamily="66" charset="0"/>
              </a:rPr>
              <a:t>Unununium</a:t>
            </a:r>
            <a:r>
              <a:rPr lang="cs-CZ" sz="3200" dirty="0" smtClean="0">
                <a:solidFill>
                  <a:schemeClr val="tx1"/>
                </a:solidFill>
                <a:latin typeface="Comic Sans MS" pitchFamily="66" charset="0"/>
              </a:rPr>
              <a:t>, Z = 111</a:t>
            </a:r>
          </a:p>
          <a:p>
            <a:pPr algn="ctr"/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55576" y="1628800"/>
            <a:ext cx="7776864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</a:p>
          <a:p>
            <a:pPr algn="ctr"/>
            <a:r>
              <a:rPr lang="cs-CZ" sz="3200" dirty="0" smtClean="0">
                <a:solidFill>
                  <a:schemeClr val="tx1"/>
                </a:solidFill>
                <a:latin typeface="Comic Sans MS" pitchFamily="66" charset="0"/>
              </a:rPr>
              <a:t>Vyhledej v PSP prvek s nejmenším protonovým číslem?</a:t>
            </a:r>
          </a:p>
          <a:p>
            <a:pPr algn="ctr"/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55576" y="4005064"/>
            <a:ext cx="7776864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cs-CZ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cs-CZ" sz="3200" dirty="0" smtClean="0">
                <a:solidFill>
                  <a:schemeClr val="tx1"/>
                </a:solidFill>
                <a:latin typeface="Comic Sans MS" pitchFamily="66" charset="0"/>
              </a:rPr>
              <a:t>Vyhledej v PSP prvek s nejvyšším </a:t>
            </a:r>
          </a:p>
          <a:p>
            <a:pPr algn="ctr"/>
            <a:r>
              <a:rPr lang="cs-CZ" sz="3200" dirty="0" smtClean="0">
                <a:solidFill>
                  <a:schemeClr val="tx1"/>
                </a:solidFill>
                <a:latin typeface="Comic Sans MS" pitchFamily="66" charset="0"/>
              </a:rPr>
              <a:t>protonovým číslem?</a:t>
            </a:r>
          </a:p>
          <a:p>
            <a:pPr algn="ctr"/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648</Words>
  <Application>Microsoft Office PowerPoint</Application>
  <PresentationFormat>Předvádění na obrazovce (4:3)</PresentationFormat>
  <Paragraphs>258</Paragraphs>
  <Slides>25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PC2</dc:creator>
  <cp:lastModifiedBy>Administrator</cp:lastModifiedBy>
  <cp:revision>39</cp:revision>
  <dcterms:created xsi:type="dcterms:W3CDTF">2013-12-12T09:13:59Z</dcterms:created>
  <dcterms:modified xsi:type="dcterms:W3CDTF">2014-02-19T19:31:13Z</dcterms:modified>
</cp:coreProperties>
</file>