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56" r:id="rId4"/>
    <p:sldId id="258" r:id="rId5"/>
    <p:sldId id="261" r:id="rId6"/>
    <p:sldId id="257" r:id="rId7"/>
    <p:sldId id="268" r:id="rId8"/>
    <p:sldId id="269" r:id="rId9"/>
    <p:sldId id="270" r:id="rId10"/>
    <p:sldId id="260" r:id="rId11"/>
    <p:sldId id="271" r:id="rId12"/>
    <p:sldId id="272" r:id="rId13"/>
    <p:sldId id="273" r:id="rId14"/>
    <p:sldId id="274" r:id="rId15"/>
    <p:sldId id="275" r:id="rId16"/>
    <p:sldId id="280" r:id="rId17"/>
    <p:sldId id="279" r:id="rId18"/>
    <p:sldId id="281" r:id="rId19"/>
    <p:sldId id="278" r:id="rId20"/>
    <p:sldId id="28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0000FF"/>
    <a:srgbClr val="009900"/>
    <a:srgbClr val="FF00FF"/>
    <a:srgbClr val="FF9966"/>
    <a:srgbClr val="99FF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8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4B778-C30A-46CE-9588-1C556F3554A7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2ACD2-3269-4282-9EFD-958D270CA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EBBA-A010-4CA7-9A80-040B8B91243E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47E5-67CE-4777-9F95-EF9EF457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frm=1&amp;source=images&amp;cd=&amp;cad=rja&amp;docid=VCeswbV_ZtsqQM&amp;tbnid=HbmuFkibTSi3HM:&amp;ved=0CAUQjRw&amp;url=http://zdravejist.blogspot.com/2012/03/jak-nahradit-vajicko.html&amp;ei=NNw4UpamD4aTtQbTjoCQCQ&amp;bvm=bv.52164340,d.d2k&amp;psig=AFQjCNFlcnYvWk8syiW2zuEoUYOZdsw1dQ&amp;ust=137954448386070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url?sa=i&amp;rct=j&amp;q=&amp;esrc=s&amp;frm=1&amp;source=images&amp;cd=&amp;docid=90nmOlsg4Q2qXM&amp;tbnid=VXKWISnmqZtCLM:&amp;ved=0CAUQjRw&amp;url=http://www.elastik.sk/?riedidla-a-chemicka-vyroba&amp;ei=bNo4UvLxDIbctAaLt4CwDg&amp;bvm=bv.52164340,d.bGE&amp;psig=AFQjCNFoUN54RttASMAxLJ02jqP6fOjAfg&amp;ust=1379544036231456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&amp;esrc=s&amp;frm=1&amp;source=images&amp;cd=&amp;cad=rja&amp;docid=mB810Jj2UxlnIM&amp;tbnid=zHQKQI0NkE3adM:&amp;ved=0CAUQjRw&amp;url=http://www.nakupdomu.cz/potraviny/ostatni-suroviny-604/oleje-a-tuky/lukana-slunecnicovy-olej-1-l.html&amp;ei=tNk4Upq8CYKRtQbwsIDgBA&amp;bvm=bv.52164340,d.bGE&amp;psig=AFQjCNEdvA4gMWrPIvd-Kx6V4Ii7tiqpww&amp;ust=13795438300192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KLjmwc4HV6dW2M&amp;tbnid=WudDWzvqDOIvtM:&amp;ved=0CAUQjRw&amp;url=http://www.velkoobchod-stepan.cz/saponaty-cistice-lestenky/prostredky-na-myti-kuchyne-a-nadobi/myti-nadobi/?orderer%5bproduct_name%5d=asc&amp;ei=ktc4UtiOKIjRtQb6pIHgBw&amp;bvm=bv.52164340,d.bGE&amp;psig=AFQjCNHCGNd-s2LYDKP2W8vA5zn3ggqLsA&amp;ust=1379543302399601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s.wikipedia.org/wiki/Soubor:Styropia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6/6b/Lanzarote_-_stones_of_a_wall_-_pumice_ston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5/56/Papierosa_1_ubt_0069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4/44/Chicken_egg01_monovular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619672" y="4221088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1) mlha - kapalina rozptýlená v plynu</a:t>
            </a:r>
          </a:p>
          <a:p>
            <a:r>
              <a:rPr lang="cs-CZ" sz="2400" dirty="0" smtClean="0">
                <a:latin typeface="Comic Sans MS" pitchFamily="66" charset="0"/>
              </a:rPr>
              <a:t>2) dým - pevná látka rozptýlená v plynu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907704" y="476672"/>
            <a:ext cx="518457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Různorodé směsi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99592" y="1628800"/>
            <a:ext cx="70567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SUSPENZE</a:t>
            </a:r>
            <a:r>
              <a:rPr lang="cs-CZ" sz="2400" dirty="0" smtClean="0">
                <a:latin typeface="Comic Sans MS" pitchFamily="66" charset="0"/>
              </a:rPr>
              <a:t> = pevná látka rozptýlená v kapalině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99592" y="2276872"/>
            <a:ext cx="70567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EMULZE</a:t>
            </a:r>
            <a:r>
              <a:rPr lang="cs-CZ" sz="2400" dirty="0" smtClean="0">
                <a:latin typeface="Comic Sans MS" pitchFamily="66" charset="0"/>
              </a:rPr>
              <a:t> = kapalina rozptýlená v kapalině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899592" y="2924944"/>
            <a:ext cx="70567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PĚNA</a:t>
            </a:r>
            <a:r>
              <a:rPr lang="cs-CZ" sz="2400" dirty="0" smtClean="0">
                <a:latin typeface="Comic Sans MS" pitchFamily="66" charset="0"/>
              </a:rPr>
              <a:t> = plyn rozptýlený v kapalině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99592" y="3573016"/>
            <a:ext cx="70567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TUHÁ PĚNA</a:t>
            </a:r>
            <a:r>
              <a:rPr lang="cs-CZ" sz="2400" dirty="0" smtClean="0">
                <a:latin typeface="Comic Sans MS" pitchFamily="66" charset="0"/>
              </a:rPr>
              <a:t> = plyn rozptýlený v pevné látce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99592" y="4221088"/>
            <a:ext cx="70567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AEROSOLY </a:t>
            </a:r>
            <a:r>
              <a:rPr lang="cs-CZ" sz="2400" dirty="0" smtClean="0">
                <a:latin typeface="Comic Sans MS" pitchFamily="66" charset="0"/>
              </a:rPr>
              <a:t>= pevné a kapalné částice v plynu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3.bp.blogspot.com/-CLFOdy1Ti3k/T2nSMG4IbII/AAAAAAAAAlk/vBLriAep2d4/s1600/solamyl_mez_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1905000" cy="2746252"/>
          </a:xfrm>
          <a:prstGeom prst="rect">
            <a:avLst/>
          </a:prstGeom>
          <a:noFill/>
        </p:spPr>
      </p:pic>
      <p:pic>
        <p:nvPicPr>
          <p:cNvPr id="27654" name="Picture 6" descr="C:\Users\PC2\AppData\Local\Microsoft\Windows\Temporary Internet Files\Content.IE5\WKG8G27U\MP90034149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2232248" cy="2808312"/>
          </a:xfrm>
          <a:prstGeom prst="rect">
            <a:avLst/>
          </a:prstGeom>
          <a:noFill/>
        </p:spPr>
      </p:pic>
      <p:sp>
        <p:nvSpPr>
          <p:cNvPr id="2" name="Zaoblený obdélník 1"/>
          <p:cNvSpPr/>
          <p:nvPr/>
        </p:nvSpPr>
        <p:spPr>
          <a:xfrm>
            <a:off x="683568" y="836712"/>
            <a:ext cx="770485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SUSPENZE</a:t>
            </a:r>
            <a:r>
              <a:rPr lang="cs-CZ" sz="2400" dirty="0" smtClean="0">
                <a:latin typeface="Comic Sans MS" pitchFamily="66" charset="0"/>
              </a:rPr>
              <a:t> = pevná látka rozptýlená v kapalině</a:t>
            </a:r>
          </a:p>
        </p:txBody>
      </p:sp>
      <p:sp>
        <p:nvSpPr>
          <p:cNvPr id="3" name="Elipsa 2"/>
          <p:cNvSpPr/>
          <p:nvPr/>
        </p:nvSpPr>
        <p:spPr>
          <a:xfrm>
            <a:off x="683568" y="4005064"/>
            <a:ext cx="3024336" cy="9361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drcená křída +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763688" y="5157192"/>
            <a:ext cx="3024336" cy="9361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bramborový škrob +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5508104" y="1700808"/>
            <a:ext cx="3024336" cy="9361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písek a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03848" y="2564904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příklady suspenzí: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27658" name="Picture 10" descr="C:\Users\PC2\AppData\Local\Microsoft\Windows\Temporary Internet Files\Content.IE5\HVDBA60L\MP900439172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852936"/>
            <a:ext cx="237626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84784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PC2\AppData\Local\Microsoft\Windows\Temporary Internet Files\Content.IE5\HVDBA60L\MP9004486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096344" cy="214035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755576" y="764704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EMULZE</a:t>
            </a:r>
            <a:r>
              <a:rPr lang="cs-CZ" sz="2400" dirty="0" smtClean="0">
                <a:latin typeface="Comic Sans MS" pitchFamily="66" charset="0"/>
              </a:rPr>
              <a:t> = kapalina rozptýlená v kapalině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39952" y="1772816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příklady emulzí: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55576" y="5301208"/>
            <a:ext cx="3024336" cy="9361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olej +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995936" y="2420888"/>
            <a:ext cx="3024336" cy="9361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ropa a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755576" y="3933056"/>
            <a:ext cx="3024336" cy="9361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mléko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9702" name="Picture 6" descr="http://www.nakupdomu.cz/editor/image/eshop_products/image_l_528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429000"/>
            <a:ext cx="1152128" cy="3038834"/>
          </a:xfrm>
          <a:prstGeom prst="rect">
            <a:avLst/>
          </a:prstGeom>
          <a:noFill/>
        </p:spPr>
      </p:pic>
      <p:pic>
        <p:nvPicPr>
          <p:cNvPr id="29706" name="Picture 10" descr="http://www.elastik.sk/images/produkt/technicky-benzi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12976"/>
            <a:ext cx="4968552" cy="3645024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4932040" y="5013176"/>
            <a:ext cx="3024336" cy="9361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benzín +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PC2\AppData\Local\Microsoft\Windows\Temporary Internet Files\Content.IE5\Q4QQZDKB\MC9004377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2832698" cy="3513210"/>
          </a:xfrm>
          <a:prstGeom prst="rect">
            <a:avLst/>
          </a:prstGeom>
          <a:noFill/>
        </p:spPr>
      </p:pic>
      <p:pic>
        <p:nvPicPr>
          <p:cNvPr id="28683" name="Picture 11" descr="http://www.velkoobchod-stepan.cz/files/e/480/01013-jpg_w600_h600.jpeg?imgWidth=600&amp;imgHeight=6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1829903" cy="2880320"/>
          </a:xfrm>
          <a:prstGeom prst="rect">
            <a:avLst/>
          </a:prstGeom>
          <a:noFill/>
        </p:spPr>
      </p:pic>
      <p:pic>
        <p:nvPicPr>
          <p:cNvPr id="28675" name="Picture 3" descr="C:\Users\PC2\AppData\Local\Microsoft\Windows\Temporary Internet Files\Content.IE5\WKG8G27U\MP90042437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20888"/>
            <a:ext cx="2664296" cy="4032449"/>
          </a:xfrm>
          <a:prstGeom prst="rect">
            <a:avLst/>
          </a:prstGeom>
          <a:noFill/>
        </p:spPr>
      </p:pic>
      <p:sp>
        <p:nvSpPr>
          <p:cNvPr id="2" name="Zaoblený obdélník 1"/>
          <p:cNvSpPr/>
          <p:nvPr/>
        </p:nvSpPr>
        <p:spPr>
          <a:xfrm>
            <a:off x="827584" y="764704"/>
            <a:ext cx="763284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PĚNA</a:t>
            </a:r>
            <a:r>
              <a:rPr lang="cs-CZ" sz="2400" dirty="0" smtClean="0">
                <a:latin typeface="Comic Sans MS" pitchFamily="66" charset="0"/>
              </a:rPr>
              <a:t> = plyn rozptýlený v kapalině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87624" y="1916832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příklady pěny: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907704" y="4149080"/>
            <a:ext cx="3024336" cy="93610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mýdlová pěna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4932040" y="1844824"/>
            <a:ext cx="3024336" cy="93610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vzduch v saponátu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563888" y="5157192"/>
            <a:ext cx="3024336" cy="93610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šlehačka z tlakové láhve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764704"/>
            <a:ext cx="770485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TUHÁ PĚNA</a:t>
            </a:r>
            <a:r>
              <a:rPr lang="cs-CZ" sz="2400" dirty="0" smtClean="0">
                <a:latin typeface="Comic Sans MS" pitchFamily="66" charset="0"/>
              </a:rPr>
              <a:t> = plyn rozptýlený v pevné látce</a:t>
            </a:r>
          </a:p>
        </p:txBody>
      </p:sp>
      <p:pic>
        <p:nvPicPr>
          <p:cNvPr id="31746" name="Picture 2" descr="http://upload.wikimedia.org/wikipedia/commons/thumb/7/7c/Styropian.JPG/220px-Styrop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4680520" cy="3096344"/>
          </a:xfrm>
          <a:prstGeom prst="rect">
            <a:avLst/>
          </a:prstGeom>
          <a:noFill/>
        </p:spPr>
      </p:pic>
      <p:pic>
        <p:nvPicPr>
          <p:cNvPr id="31748" name="Picture 4" descr="File:Lanzarote - stones of a wall - pumice st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986"/>
            <a:ext cx="4968552" cy="2951342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5220072" y="2204864"/>
            <a:ext cx="3024336" cy="9361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polystyren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755576" y="5373216"/>
            <a:ext cx="3024336" cy="9361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pemza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24128" y="162880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příklady tuhé pěny: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5576" y="4725144"/>
            <a:ext cx="7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68344" y="2996952"/>
            <a:ext cx="7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apierosa 1 ubt 0069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4248472" cy="3168352"/>
          </a:xfrm>
          <a:prstGeom prst="rect">
            <a:avLst/>
          </a:prstGeom>
          <a:noFill/>
        </p:spPr>
      </p:pic>
      <p:pic>
        <p:nvPicPr>
          <p:cNvPr id="32771" name="Picture 3" descr="C:\Users\PC2\AppData\Local\Microsoft\Windows\Temporary Internet Files\Content.IE5\WKG8G27U\MP9004486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4064009" cy="2736304"/>
          </a:xfrm>
          <a:prstGeom prst="rect">
            <a:avLst/>
          </a:prstGeom>
          <a:noFill/>
        </p:spPr>
      </p:pic>
      <p:sp>
        <p:nvSpPr>
          <p:cNvPr id="2" name="Zaoblený obdélník 1"/>
          <p:cNvSpPr/>
          <p:nvPr/>
        </p:nvSpPr>
        <p:spPr>
          <a:xfrm>
            <a:off x="683568" y="692696"/>
            <a:ext cx="777686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AEROSOLY </a:t>
            </a:r>
            <a:r>
              <a:rPr lang="cs-CZ" sz="2400" dirty="0" smtClean="0">
                <a:latin typeface="Comic Sans MS" pitchFamily="66" charset="0"/>
              </a:rPr>
              <a:t>= pevné a kapalné částice v plynu </a:t>
            </a:r>
          </a:p>
        </p:txBody>
      </p:sp>
      <p:pic>
        <p:nvPicPr>
          <p:cNvPr id="32770" name="Picture 2" descr="C:\Users\PC2\AppData\Local\Microsoft\Windows\Temporary Internet Files\Content.IE5\HVDBA60L\MP90042313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12776"/>
            <a:ext cx="3024336" cy="2905861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755576" y="4581128"/>
            <a:ext cx="3024336" cy="93610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mlha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755576" y="5589240"/>
            <a:ext cx="3024336" cy="93610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dým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6016" y="184482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příklady aerosolů:</a:t>
            </a:r>
            <a:endParaRPr lang="cs-CZ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64288" y="1556792"/>
            <a:ext cx="7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2276872"/>
            <a:ext cx="698477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Spoj šipkou směs a její charakteristiku. 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1052736"/>
            <a:ext cx="69847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Comic Sans MS" pitchFamily="66" charset="0"/>
              </a:rPr>
              <a:t>Úkol č. 1 </a:t>
            </a:r>
            <a:endParaRPr lang="cs-CZ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3" name="Picture 1" descr="C:\Users\PC2\AppData\Local\Microsoft\Windows\Temporary Internet Files\Content.IE5\GDPYCU26\MC9004404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437112"/>
            <a:ext cx="17367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83568" y="980728"/>
          <a:ext cx="7704856" cy="4637675"/>
        </p:xfrm>
        <a:graphic>
          <a:graphicData uri="http://schemas.openxmlformats.org/drawingml/2006/table">
            <a:tbl>
              <a:tblPr/>
              <a:tblGrid>
                <a:gridCol w="3854227"/>
                <a:gridCol w="3850629"/>
              </a:tblGrid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33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suspenze</a:t>
                      </a:r>
                      <a:endParaRPr lang="cs-CZ" sz="2400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plyn v kapalině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emulze</a:t>
                      </a:r>
                      <a:endParaRPr lang="cs-CZ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pevná látka v plynu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99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pěna</a:t>
                      </a:r>
                      <a:endParaRPr lang="cs-CZ" sz="2400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plyn v pevné látce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FF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mlha</a:t>
                      </a:r>
                      <a:endParaRPr lang="cs-CZ" sz="24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dvě kapaliny, které se nemísí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99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dým</a:t>
                      </a:r>
                      <a:endParaRPr lang="cs-CZ" sz="2400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kapalina v plynu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FF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pevná pěna</a:t>
                      </a:r>
                      <a:endParaRPr lang="cs-CZ" sz="2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pevná látka v kapalině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83568" y="980728"/>
          <a:ext cx="7704856" cy="4637675"/>
        </p:xfrm>
        <a:graphic>
          <a:graphicData uri="http://schemas.openxmlformats.org/drawingml/2006/table">
            <a:tbl>
              <a:tblPr/>
              <a:tblGrid>
                <a:gridCol w="3854227"/>
                <a:gridCol w="3850629"/>
              </a:tblGrid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33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suspenze</a:t>
                      </a:r>
                      <a:endParaRPr lang="cs-CZ" sz="2400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plyn v kapalině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emulze</a:t>
                      </a:r>
                      <a:endParaRPr lang="cs-CZ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pevná látka v plynu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99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pěna</a:t>
                      </a:r>
                      <a:endParaRPr lang="cs-CZ" sz="2400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plyn v pevné látce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FF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mlha</a:t>
                      </a:r>
                      <a:endParaRPr lang="cs-CZ" sz="24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dvě kapaliny, které se nemísí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99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dým</a:t>
                      </a:r>
                      <a:endParaRPr lang="cs-CZ" sz="2400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kapalina v plynu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FF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pevná pěna</a:t>
                      </a:r>
                      <a:endParaRPr lang="cs-CZ" sz="2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2400" dirty="0">
                          <a:latin typeface="Comic Sans MS"/>
                          <a:ea typeface="Calibri"/>
                          <a:cs typeface="Times New Roman"/>
                        </a:rPr>
                        <a:t>pevná látka v kapalině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Přímá spojovací šipka 3"/>
          <p:cNvCxnSpPr/>
          <p:nvPr/>
        </p:nvCxnSpPr>
        <p:spPr>
          <a:xfrm>
            <a:off x="2555776" y="1484784"/>
            <a:ext cx="2520280" cy="3816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2267744" y="2132856"/>
            <a:ext cx="280831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2123728" y="1412776"/>
            <a:ext cx="302433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051720" y="3717032"/>
            <a:ext cx="309634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1907704" y="2060848"/>
            <a:ext cx="3240360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915816" y="2780928"/>
            <a:ext cx="2232248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038219"/>
            <a:ext cx="8568952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BENEŠ, P. a kol. Základy praktické chemie 1. Praha : FORTUNA, 2006,  ISBN 80-7168-879-7. s. 13-14.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cit.2013-09-17].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WWW:&lt;http://commons.wikimedia.org/wiki/File:Styropian.JPG&gt;.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Norbert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Nagel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[cit.2013-09-17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WWW:&lt;http://commons.wikimedia.org/wiki/File:Lanzarote_-_stones_of_a_wall_-_pumice_stone.jpg&gt;.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Anorganická 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Směsi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VY_32_INOVACE_29.04.ZAT.CH.8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17. 09. 2013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7848872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Tomasz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Sienicki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cit.2013-09-17].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WWW:&lt;http://commons.wikimedia.org/wiki/File:Papierosa_1_ubt_0069.jpeg?uselang=cs&gt;.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 nebo galerie autorky.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619672" y="1556792"/>
            <a:ext cx="576064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smtClean="0">
                <a:latin typeface="Comic Sans MS" pitchFamily="66" charset="0"/>
              </a:rPr>
              <a:t>CHEMICKÉ LÁTKY - SMĚSI</a:t>
            </a:r>
            <a:endParaRPr lang="cs-CZ" sz="4400" dirty="0">
              <a:latin typeface="Comic Sans MS" pitchFamily="66" charset="0"/>
            </a:endParaRPr>
          </a:p>
        </p:txBody>
      </p:sp>
      <p:pic>
        <p:nvPicPr>
          <p:cNvPr id="1030" name="Picture 6" descr="C:\Users\PC2\AppData\Local\Microsoft\Windows\Temporary Internet Files\Content.IE5\CIX9Y67Z\MC9003491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9040"/>
            <a:ext cx="1872208" cy="229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7584" y="620688"/>
            <a:ext cx="77768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Dělení látek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75856" y="4437112"/>
            <a:ext cx="29523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Sloučeniny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580112" y="2204864"/>
            <a:ext cx="28803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Směsi</a:t>
            </a:r>
          </a:p>
        </p:txBody>
      </p:sp>
      <p:cxnSp>
        <p:nvCxnSpPr>
          <p:cNvPr id="29" name="Přímá spojovací šipka 28"/>
          <p:cNvCxnSpPr>
            <a:endCxn id="23" idx="0"/>
          </p:cNvCxnSpPr>
          <p:nvPr/>
        </p:nvCxnSpPr>
        <p:spPr>
          <a:xfrm flipH="1">
            <a:off x="1835696" y="3356992"/>
            <a:ext cx="21602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endCxn id="9" idx="0"/>
          </p:cNvCxnSpPr>
          <p:nvPr/>
        </p:nvCxnSpPr>
        <p:spPr>
          <a:xfrm>
            <a:off x="2051720" y="3356992"/>
            <a:ext cx="270030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endCxn id="11" idx="0"/>
          </p:cNvCxnSpPr>
          <p:nvPr/>
        </p:nvCxnSpPr>
        <p:spPr>
          <a:xfrm>
            <a:off x="4644008" y="1484784"/>
            <a:ext cx="237626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755576" y="2204864"/>
            <a:ext cx="2808312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Chemické látky</a:t>
            </a:r>
          </a:p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(chemická individua)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123728" y="1484784"/>
            <a:ext cx="25562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sinice"/>
          <p:cNvSpPr/>
          <p:nvPr/>
        </p:nvSpPr>
        <p:spPr>
          <a:xfrm>
            <a:off x="611560" y="4437112"/>
            <a:ext cx="244827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Prvky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55576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vodík, kyslík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uhlík, kyslík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35896" y="5517232"/>
            <a:ext cx="197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oxid uhličitý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300192" y="3717032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mořská voda (voda a rozpuštěné soli)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vzduch (dusík, kyslík, oxid uhličitý, …)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2\AppData\Local\Microsoft\Windows\Temporary Internet Files\Content.IE5\HVDBA60L\MP9001779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448272" cy="1944217"/>
          </a:xfrm>
          <a:prstGeom prst="rect">
            <a:avLst/>
          </a:prstGeom>
          <a:noFill/>
        </p:spPr>
      </p:pic>
      <p:pic>
        <p:nvPicPr>
          <p:cNvPr id="2052" name="Picture 4" descr="C:\Users\PC2\AppData\Local\Microsoft\Windows\Temporary Internet Files\Content.IE5\11XMNPYN\MP9004277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05064"/>
            <a:ext cx="2520280" cy="2030626"/>
          </a:xfrm>
          <a:prstGeom prst="rect">
            <a:avLst/>
          </a:prstGeom>
          <a:noFill/>
        </p:spPr>
      </p:pic>
      <p:pic>
        <p:nvPicPr>
          <p:cNvPr id="2051" name="Picture 3" descr="C:\Users\PC2\AppData\Local\Microsoft\Windows\Temporary Internet Files\Content.IE5\11XMNPYN\MP9004230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2762974" cy="2664296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1835696" y="2780928"/>
            <a:ext cx="5464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Směsi nejsou jen záležitostí chemie.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Připravujeme je denně jako pokrmy. 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339752" y="404664"/>
            <a:ext cx="439248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>SMĚSI</a:t>
            </a:r>
            <a:endParaRPr lang="cs-CZ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1772816"/>
            <a:ext cx="799288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SMĚSI 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jsou látky složené ze dvou nebo </a:t>
            </a:r>
          </a:p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  více složek.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2267744" y="476672"/>
            <a:ext cx="439248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smtClean="0">
                <a:latin typeface="Comic Sans MS" pitchFamily="66" charset="0"/>
              </a:rPr>
              <a:t>Dělení směsí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2" name="sinice"/>
          <p:cNvSpPr/>
          <p:nvPr/>
        </p:nvSpPr>
        <p:spPr>
          <a:xfrm>
            <a:off x="827584" y="3284984"/>
            <a:ext cx="3240360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Směsi STEJNORODÉ = homogenní </a:t>
            </a:r>
          </a:p>
        </p:txBody>
      </p:sp>
      <p:sp>
        <p:nvSpPr>
          <p:cNvPr id="13" name="sinice"/>
          <p:cNvSpPr/>
          <p:nvPr/>
        </p:nvSpPr>
        <p:spPr>
          <a:xfrm>
            <a:off x="5652120" y="3212976"/>
            <a:ext cx="273630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Směsi RŮZNORODÉ = heterogenní</a:t>
            </a:r>
          </a:p>
        </p:txBody>
      </p:sp>
      <p:cxnSp>
        <p:nvCxnSpPr>
          <p:cNvPr id="14" name="Přímá spojovací šipka 13"/>
          <p:cNvCxnSpPr>
            <a:endCxn id="12" idx="0"/>
          </p:cNvCxnSpPr>
          <p:nvPr/>
        </p:nvCxnSpPr>
        <p:spPr>
          <a:xfrm flipH="1">
            <a:off x="2447764" y="2348880"/>
            <a:ext cx="208823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4499992" y="2348880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Zaoblený obdélník 17"/>
          <p:cNvSpPr/>
          <p:nvPr/>
        </p:nvSpPr>
        <p:spPr>
          <a:xfrm>
            <a:off x="1115616" y="1556792"/>
            <a:ext cx="676875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Směsi rozdělujeme </a:t>
            </a:r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podle velikosti částeček </a:t>
            </a:r>
            <a:r>
              <a:rPr lang="cs-CZ" sz="2400" dirty="0" smtClean="0">
                <a:latin typeface="Comic Sans MS" pitchFamily="66" charset="0"/>
              </a:rPr>
              <a:t>jednotlivých složek na: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1" name="sinice"/>
          <p:cNvSpPr/>
          <p:nvPr/>
        </p:nvSpPr>
        <p:spPr>
          <a:xfrm>
            <a:off x="4211960" y="4869160"/>
            <a:ext cx="273630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Směsi KOLOIDNÍ</a:t>
            </a:r>
          </a:p>
        </p:txBody>
      </p:sp>
      <p:cxnSp>
        <p:nvCxnSpPr>
          <p:cNvPr id="22" name="Přímá spojovací šipka 21"/>
          <p:cNvCxnSpPr>
            <a:endCxn id="21" idx="0"/>
          </p:cNvCxnSpPr>
          <p:nvPr/>
        </p:nvCxnSpPr>
        <p:spPr>
          <a:xfrm>
            <a:off x="4499992" y="2348880"/>
            <a:ext cx="1080120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Přímá spojovací šipka 24"/>
          <p:cNvCxnSpPr>
            <a:stCxn id="11" idx="2"/>
            <a:endCxn id="15" idx="0"/>
          </p:cNvCxnSpPr>
          <p:nvPr/>
        </p:nvCxnSpPr>
        <p:spPr>
          <a:xfrm>
            <a:off x="4499992" y="1340768"/>
            <a:ext cx="2592288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11" idx="2"/>
            <a:endCxn id="10" idx="0"/>
          </p:cNvCxnSpPr>
          <p:nvPr/>
        </p:nvCxnSpPr>
        <p:spPr>
          <a:xfrm>
            <a:off x="4499992" y="1340768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1" idx="2"/>
            <a:endCxn id="8" idx="0"/>
          </p:cNvCxnSpPr>
          <p:nvPr/>
        </p:nvCxnSpPr>
        <p:spPr>
          <a:xfrm flipH="1">
            <a:off x="1979712" y="1340768"/>
            <a:ext cx="2520280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1907704" y="476672"/>
            <a:ext cx="518457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Stejnorodé směsi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187624" y="1772816"/>
            <a:ext cx="676875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Velikosti částeček </a:t>
            </a:r>
            <a:r>
              <a:rPr lang="cs-CZ" sz="2400" dirty="0" smtClean="0">
                <a:latin typeface="Comic Sans MS" pitchFamily="66" charset="0"/>
              </a:rPr>
              <a:t>jednotlivých složek roztoku je tak malá, že je </a:t>
            </a:r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nelze rozlišit ani pod mikroskopem</a:t>
            </a:r>
            <a:r>
              <a:rPr lang="cs-CZ" sz="2400" dirty="0" smtClean="0">
                <a:latin typeface="Comic Sans MS" pitchFamily="66" charset="0"/>
              </a:rPr>
              <a:t>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sinice"/>
          <p:cNvSpPr/>
          <p:nvPr/>
        </p:nvSpPr>
        <p:spPr>
          <a:xfrm>
            <a:off x="827584" y="3573016"/>
            <a:ext cx="230425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pevné</a:t>
            </a:r>
          </a:p>
        </p:txBody>
      </p:sp>
      <p:sp>
        <p:nvSpPr>
          <p:cNvPr id="10" name="sinice"/>
          <p:cNvSpPr/>
          <p:nvPr/>
        </p:nvSpPr>
        <p:spPr>
          <a:xfrm>
            <a:off x="3347864" y="4509120"/>
            <a:ext cx="230425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plynné </a:t>
            </a:r>
          </a:p>
        </p:txBody>
      </p:sp>
      <p:sp>
        <p:nvSpPr>
          <p:cNvPr id="15" name="sinice"/>
          <p:cNvSpPr/>
          <p:nvPr/>
        </p:nvSpPr>
        <p:spPr>
          <a:xfrm>
            <a:off x="5940152" y="3645024"/>
            <a:ext cx="230425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kapalné</a:t>
            </a:r>
          </a:p>
        </p:txBody>
      </p:sp>
      <p:sp>
        <p:nvSpPr>
          <p:cNvPr id="46" name="Elipsa 45"/>
          <p:cNvSpPr/>
          <p:nvPr/>
        </p:nvSpPr>
        <p:spPr>
          <a:xfrm>
            <a:off x="827584" y="4653136"/>
            <a:ext cx="1944216" cy="864096"/>
          </a:xfrm>
          <a:prstGeom prst="ellipse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barevné sklo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899592" y="5589240"/>
            <a:ext cx="1728192" cy="864096"/>
          </a:xfrm>
          <a:prstGeom prst="ellipse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bronz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Elipsa 47"/>
          <p:cNvSpPr/>
          <p:nvPr/>
        </p:nvSpPr>
        <p:spPr>
          <a:xfrm>
            <a:off x="3491880" y="5589240"/>
            <a:ext cx="2016224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vzduch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6156176" y="4725144"/>
            <a:ext cx="1872208" cy="864096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mořská voda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0" name="Elipsa 49"/>
          <p:cNvSpPr/>
          <p:nvPr/>
        </p:nvSpPr>
        <p:spPr>
          <a:xfrm>
            <a:off x="6156176" y="5661248"/>
            <a:ext cx="1800200" cy="864096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sirup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1907704" y="476672"/>
            <a:ext cx="518457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Koloidní směsi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55576" y="1772816"/>
            <a:ext cx="7632848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Velikosti částeček </a:t>
            </a:r>
            <a:r>
              <a:rPr lang="cs-CZ" sz="2400" dirty="0" smtClean="0">
                <a:latin typeface="Comic Sans MS" pitchFamily="66" charset="0"/>
              </a:rPr>
              <a:t>jednotlivých složek roztoku je tak malá, že je </a:t>
            </a:r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nelze rozlišit ani pod mikroskopem</a:t>
            </a:r>
            <a:r>
              <a:rPr lang="cs-CZ" sz="2400" dirty="0" smtClean="0">
                <a:latin typeface="Comic Sans MS" pitchFamily="66" charset="0"/>
              </a:rPr>
              <a:t>, ale jsou větší než u směsí stejnorodých.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1043608" y="4293096"/>
            <a:ext cx="2304256" cy="1080120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vaječný bílek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0" name="Picture 2" descr="Soubor:Chicken egg01 monovu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3888432" cy="2970330"/>
          </a:xfrm>
          <a:prstGeom prst="rect">
            <a:avLst/>
          </a:prstGeom>
          <a:noFill/>
        </p:spPr>
      </p:pic>
      <p:cxnSp>
        <p:nvCxnSpPr>
          <p:cNvPr id="17" name="Přímá spojovací šipka 16"/>
          <p:cNvCxnSpPr>
            <a:stCxn id="49" idx="6"/>
          </p:cNvCxnSpPr>
          <p:nvPr/>
        </p:nvCxnSpPr>
        <p:spPr>
          <a:xfrm>
            <a:off x="3347864" y="4833156"/>
            <a:ext cx="2016224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1907704" y="476672"/>
            <a:ext cx="518457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Různorodé směsi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27584" y="1772816"/>
            <a:ext cx="763284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Jednotlivé </a:t>
            </a:r>
            <a:r>
              <a:rPr lang="cs-CZ" sz="2400" dirty="0" smtClean="0">
                <a:solidFill>
                  <a:srgbClr val="0000FF"/>
                </a:solidFill>
                <a:latin typeface="Comic Sans MS" pitchFamily="66" charset="0"/>
              </a:rPr>
              <a:t>složky směsi můžeme rozlišit okem </a:t>
            </a: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nebo mikroskopem.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24" name="Picture 4" descr="C:\Users\PC2\AppData\Local\Microsoft\Windows\Temporary Internet Files\Content.IE5\CIX9Y67Z\MP9003414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2803599" cy="3222717"/>
          </a:xfrm>
          <a:prstGeom prst="rect">
            <a:avLst/>
          </a:prstGeom>
          <a:noFill/>
        </p:spPr>
      </p:pic>
      <p:pic>
        <p:nvPicPr>
          <p:cNvPr id="30728" name="Picture 8" descr="C:\Users\PC2\AppData\Local\Microsoft\Windows\Temporary Internet Files\Content.IE5\WKG8G27U\MC9004377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3528392" cy="317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565</Words>
  <Application>Microsoft Office PowerPoint</Application>
  <PresentationFormat>Předvádění na obrazovce (4:3)</PresentationFormat>
  <Paragraphs>151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učiva chemie</dc:title>
  <dc:creator>PC2</dc:creator>
  <cp:lastModifiedBy>PC2</cp:lastModifiedBy>
  <cp:revision>51</cp:revision>
  <dcterms:created xsi:type="dcterms:W3CDTF">2013-09-14T18:59:51Z</dcterms:created>
  <dcterms:modified xsi:type="dcterms:W3CDTF">2014-01-07T10:21:50Z</dcterms:modified>
</cp:coreProperties>
</file>