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1" r:id="rId2"/>
    <p:sldId id="272" r:id="rId3"/>
    <p:sldId id="256" r:id="rId4"/>
    <p:sldId id="260" r:id="rId5"/>
    <p:sldId id="262" r:id="rId6"/>
    <p:sldId id="264" r:id="rId7"/>
    <p:sldId id="261" r:id="rId8"/>
    <p:sldId id="270" r:id="rId9"/>
    <p:sldId id="259" r:id="rId10"/>
    <p:sldId id="266" r:id="rId11"/>
    <p:sldId id="267" r:id="rId12"/>
    <p:sldId id="268" r:id="rId13"/>
    <p:sldId id="275" r:id="rId14"/>
    <p:sldId id="274" r:id="rId15"/>
    <p:sldId id="276" r:id="rId16"/>
    <p:sldId id="279" r:id="rId17"/>
    <p:sldId id="278" r:id="rId18"/>
    <p:sldId id="277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CCFF99"/>
    <a:srgbClr val="FF33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E2D74-D76C-4751-B633-25CA126D8808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02BE9-8E25-4600-A019-C988FF2C2E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EEBBA-A010-4CA7-9A80-040B8B91243E}" type="datetimeFigureOut">
              <a:rPr lang="cs-CZ" smtClean="0"/>
              <a:pPr/>
              <a:t>6.1.2014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E47E5-67CE-4777-9F95-EF9EF45765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429000"/>
            <a:ext cx="1512168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295" y="1844824"/>
            <a:ext cx="158417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8831" y="1844824"/>
            <a:ext cx="1512168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60479" y="1844824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44654" y="1860098"/>
            <a:ext cx="1512169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96383" y="3429000"/>
            <a:ext cx="158417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1844824"/>
            <a:ext cx="152759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2195736" y="548680"/>
            <a:ext cx="158417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hořlavé -  F, extrémně hořlavé - F</a:t>
            </a:r>
            <a:r>
              <a:rPr lang="cs-CZ" sz="2000" baseline="30000" dirty="0" smtClean="0"/>
              <a:t>+</a:t>
            </a:r>
            <a:endParaRPr lang="cs-CZ" sz="2000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1560" y="548680"/>
            <a:ext cx="151216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žíravé - C 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851920" y="548680"/>
            <a:ext cx="151216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nebezpečné pro životní prostředí - N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548680"/>
            <a:ext cx="151216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výbušné - E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020272" y="548680"/>
            <a:ext cx="151216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dráždivé - </a:t>
            </a:r>
            <a:r>
              <a:rPr lang="cs-CZ" sz="2000" dirty="0" err="1" smtClean="0"/>
              <a:t>X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, zdraví </a:t>
            </a:r>
          </a:p>
          <a:p>
            <a:pPr algn="ctr"/>
            <a:r>
              <a:rPr lang="cs-CZ" sz="2000" dirty="0" smtClean="0"/>
              <a:t>škodlivé - </a:t>
            </a:r>
            <a:r>
              <a:rPr lang="cs-CZ" sz="2000" dirty="0" err="1" smtClean="0"/>
              <a:t>X</a:t>
            </a:r>
            <a:r>
              <a:rPr lang="cs-CZ" sz="2000" baseline="-25000" dirty="0" err="1" smtClean="0"/>
              <a:t>n</a:t>
            </a:r>
            <a:endParaRPr lang="cs-CZ" sz="2000" baseline="-25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5229200"/>
            <a:ext cx="151216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oxidující - O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987824" y="5229200"/>
            <a:ext cx="158417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toxické - T, </a:t>
            </a:r>
          </a:p>
          <a:p>
            <a:pPr algn="ctr"/>
            <a:r>
              <a:rPr lang="cs-CZ" sz="2000" dirty="0" smtClean="0"/>
              <a:t>vysoce toxické - T</a:t>
            </a:r>
            <a:r>
              <a:rPr lang="cs-CZ" sz="2000" baseline="30000" dirty="0" smtClean="0"/>
              <a:t>+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5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5865465" cy="417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1043608" y="620688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Kromě výstražných symbolů jsou obaly s nebezpečnými chemickými látkami označeny tzv. 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R-větami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a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 S-větami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115616" y="1196752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R-věty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označují a upřesňují 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rizikovost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nebezpečných látek.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87624" y="2420888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S-věty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obsahují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 pokyny pro bezpečné zacházení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s nebezpečnou látkou.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2051" name="Picture 3" descr="C:\Users\PC2\AppData\Local\Microsoft\Windows\Temporary Internet Files\Content.IE5\CIX9Y67Z\MC9002296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573016"/>
            <a:ext cx="2664296" cy="2774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15616" y="2276872"/>
            <a:ext cx="6984776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K výstražnému symbolu přiřaď  nebezpečnou vlastnost. 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1052736"/>
            <a:ext cx="698477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Úkol č. 1 </a:t>
            </a:r>
            <a:endParaRPr lang="cs-CZ" sz="4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3" name="Picture 1" descr="C:\Users\PC2\AppData\Local\Microsoft\Windows\Temporary Internet Files\Content.IE5\GDPYCU26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437112"/>
            <a:ext cx="17367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1080000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068960"/>
            <a:ext cx="1080000" cy="106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04664"/>
            <a:ext cx="1080000" cy="103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437112"/>
            <a:ext cx="1080000" cy="106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068960"/>
            <a:ext cx="1080000" cy="106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404664"/>
            <a:ext cx="1080000" cy="103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1700808"/>
            <a:ext cx="1080000" cy="106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3491880" y="5373216"/>
            <a:ext cx="2232248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hořlavé -  F, extrémně hořlavé - F</a:t>
            </a:r>
            <a:r>
              <a:rPr lang="cs-CZ" sz="2000" baseline="30000" dirty="0" smtClean="0"/>
              <a:t>+</a:t>
            </a:r>
            <a:endParaRPr lang="cs-CZ" sz="2000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940152" y="4365104"/>
            <a:ext cx="223224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žíravé - C 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940152" y="5661248"/>
            <a:ext cx="223224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nebezpečné pro životní prostředí - N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491880" y="4365104"/>
            <a:ext cx="223224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výbušné - E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5661248"/>
            <a:ext cx="223224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dráždivé - </a:t>
            </a:r>
            <a:r>
              <a:rPr lang="cs-CZ" sz="2000" dirty="0" err="1" smtClean="0"/>
              <a:t>X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, zdraví </a:t>
            </a:r>
          </a:p>
          <a:p>
            <a:pPr algn="ctr"/>
            <a:r>
              <a:rPr lang="cs-CZ" sz="2000" dirty="0" smtClean="0"/>
              <a:t>škodlivé - </a:t>
            </a:r>
            <a:r>
              <a:rPr lang="cs-CZ" sz="2000" dirty="0" err="1" smtClean="0"/>
              <a:t>X</a:t>
            </a:r>
            <a:r>
              <a:rPr lang="cs-CZ" sz="2000" baseline="-25000" dirty="0" err="1" smtClean="0"/>
              <a:t>n</a:t>
            </a:r>
            <a:endParaRPr lang="cs-CZ" sz="2000" baseline="-25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491880" y="4869160"/>
            <a:ext cx="223224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oxidující - O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940152" y="4869160"/>
            <a:ext cx="223224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toxické - T, </a:t>
            </a:r>
          </a:p>
          <a:p>
            <a:pPr algn="ctr"/>
            <a:r>
              <a:rPr lang="cs-CZ" sz="2000" dirty="0" smtClean="0"/>
              <a:t>vysoce toxické - T</a:t>
            </a:r>
            <a:r>
              <a:rPr lang="cs-CZ" sz="2000" baseline="30000" dirty="0" smtClean="0"/>
              <a:t>+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2917 L 0.27952 -0.144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-0.14965 -0.20996 " pathEditMode="relative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-0.01875 L -0.41337 -0.333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736 -0.63009 " pathEditMode="relative" ptsTypes="AA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823 -0.15741 " pathEditMode="relative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2875 -0.7245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0158 -0.55648 " pathEditMode="relative" ptsTypes="AA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15616" y="2276872"/>
            <a:ext cx="698477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Následující věty rozděl na tzv. R-věty a S-věty. 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1052736"/>
            <a:ext cx="698477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Úkol č. 2 </a:t>
            </a:r>
            <a:endParaRPr lang="cs-CZ" sz="4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049" name="Picture 1" descr="C:\Users\PC2\AppData\Local\Microsoft\Windows\Temporary Internet Files\Content.IE5\GDPYCU26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8413" y="4114800"/>
            <a:ext cx="17367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83568" y="692696"/>
          <a:ext cx="7920880" cy="3361310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12532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omic Sans MS"/>
                          <a:ea typeface="Calibri"/>
                          <a:cs typeface="Courier New"/>
                        </a:rPr>
                        <a:t>R- VĚTY</a:t>
                      </a: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ln>
                          <a:solidFill>
                            <a:srgbClr val="0000FF"/>
                          </a:solidFill>
                        </a:ln>
                        <a:latin typeface="Comic Sans MS"/>
                        <a:ea typeface="Calibri"/>
                        <a:cs typeface="Courier New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n>
                          <a:solidFill>
                            <a:srgbClr val="0000FF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253284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omic Sans MS"/>
                          <a:ea typeface="Calibri"/>
                          <a:cs typeface="Courier New"/>
                        </a:rPr>
                        <a:t>S- VĚTY</a:t>
                      </a: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ln>
                          <a:solidFill>
                            <a:srgbClr val="0000FF"/>
                          </a:solidFill>
                        </a:ln>
                        <a:latin typeface="Comic Sans MS"/>
                        <a:ea typeface="Calibri"/>
                        <a:cs typeface="Courier New"/>
                      </a:endParaRP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n>
                          <a:solidFill>
                            <a:srgbClr val="0000FF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699792" y="4550351"/>
            <a:ext cx="50161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mic Sans MS" pitchFamily="66" charset="0"/>
                <a:ea typeface="Calibri" pitchFamily="34" charset="0"/>
                <a:cs typeface="Courier New" pitchFamily="49" charset="0"/>
              </a:rPr>
              <a:t>Nevylévejte do kanalizace. 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123728" y="5229200"/>
            <a:ext cx="6511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FF00FF"/>
                </a:solidFill>
                <a:latin typeface="Comic Sans MS" pitchFamily="66" charset="0"/>
                <a:ea typeface="Calibri" pitchFamily="34" charset="0"/>
                <a:cs typeface="Courier New" pitchFamily="49" charset="0"/>
              </a:rPr>
              <a:t>Vysoce toxický pro vodní organismy.</a:t>
            </a:r>
            <a:endParaRPr lang="cs-CZ" sz="28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5845914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mic Sans MS" pitchFamily="66" charset="0"/>
                <a:ea typeface="Calibri" pitchFamily="34" charset="0"/>
                <a:cs typeface="Courier New" pitchFamily="49" charset="0"/>
              </a:rPr>
              <a:t>Proveďte</a:t>
            </a:r>
            <a:r>
              <a:rPr kumimoji="0" lang="cs-CZ" sz="24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mic Sans MS" pitchFamily="66" charset="0"/>
                <a:ea typeface="Calibri" pitchFamily="34" charset="0"/>
                <a:cs typeface="Courier New" pitchFamily="49" charset="0"/>
              </a:rPr>
              <a:t> preventivní opatření proti el. výbojům.</a:t>
            </a:r>
            <a:endParaRPr kumimoji="0" lang="cs-CZ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3794" name="Picture 2" descr="C:\Users\PC2\AppData\Local\Microsoft\Windows\Temporary Internet Files\Content.IE5\GDPYCU26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11559" y="4293096"/>
            <a:ext cx="1368152" cy="1382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01562 -0.587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0255 L 0.01181 -0.4384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3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7848 " pathEditMode="relative" ptsTypes="AA">
                                      <p:cBhvr>
                                        <p:cTn id="16" dur="2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3"/>
                  </p:tgtEl>
                </p:cond>
              </p:nextCondLst>
            </p:seq>
          </p:childTnLst>
        </p:cTn>
      </p:par>
    </p:tnLst>
    <p:bldLst>
      <p:bldP spid="3379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115616" y="2276872"/>
            <a:ext cx="6984776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Jakou metodu lze použít, pro zkoumání následujících vlastností látek. 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15616" y="1052736"/>
            <a:ext cx="698477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Úkol č. 3 </a:t>
            </a:r>
            <a:endParaRPr lang="cs-CZ" sz="4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4817" name="Picture 1" descr="C:\Users\PC2\AppData\Local\Microsoft\Windows\Temporary Internet Files\Content.IE5\GDPYCU26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0" y="4467225"/>
            <a:ext cx="173672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15616" y="764704"/>
          <a:ext cx="6957258" cy="4389120"/>
        </p:xfrm>
        <a:graphic>
          <a:graphicData uri="http://schemas.openxmlformats.org/drawingml/2006/table">
            <a:tbl>
              <a:tblPr/>
              <a:tblGrid>
                <a:gridCol w="3478629"/>
                <a:gridCol w="3478629"/>
              </a:tblGrid>
              <a:tr h="1040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latin typeface="Comic Sans MS"/>
                          <a:ea typeface="Calibri"/>
                          <a:cs typeface="Courier New"/>
                        </a:rPr>
                        <a:t>vůně a zápach, barva, skupenství</a:t>
                      </a:r>
                      <a:endParaRPr lang="cs-CZ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Comic Sans MS"/>
                        <a:ea typeface="Calibri"/>
                        <a:cs typeface="Courier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latin typeface="Comic Sans MS"/>
                          <a:ea typeface="Calibri"/>
                          <a:cs typeface="Courier New"/>
                        </a:rPr>
                        <a:t>hořlavost, rozpustnost látek</a:t>
                      </a:r>
                      <a:endParaRPr lang="cs-CZ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Comic Sans MS"/>
                        <a:ea typeface="Calibri"/>
                        <a:cs typeface="Courier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latin typeface="Comic Sans MS"/>
                          <a:ea typeface="Calibri"/>
                          <a:cs typeface="Courier New"/>
                        </a:rPr>
                        <a:t>hustota látek</a:t>
                      </a:r>
                    </a:p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Comic Sans MS"/>
                        <a:ea typeface="Calibri"/>
                        <a:cs typeface="Courier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5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latin typeface="Comic Sans MS"/>
                          <a:ea typeface="Calibri"/>
                          <a:cs typeface="Courier New"/>
                        </a:rPr>
                        <a:t>teplota, hmotnost, objem</a:t>
                      </a:r>
                      <a:endParaRPr lang="cs-CZ" sz="2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Comic Sans MS"/>
                        <a:ea typeface="Calibri"/>
                        <a:cs typeface="Courier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1115616" y="5085184"/>
            <a:ext cx="2160240" cy="64807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měření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491880" y="5085184"/>
            <a:ext cx="2160240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výpočet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940152" y="5085184"/>
            <a:ext cx="2160240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pokus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491880" y="5805264"/>
            <a:ext cx="2160240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pozorování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8" name="Pěticípá hvězda 7"/>
          <p:cNvSpPr/>
          <p:nvPr/>
        </p:nvSpPr>
        <p:spPr>
          <a:xfrm>
            <a:off x="4716016" y="1124744"/>
            <a:ext cx="504056" cy="504056"/>
          </a:xfrm>
          <a:prstGeom prst="star5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rdce 8"/>
          <p:cNvSpPr/>
          <p:nvPr/>
        </p:nvSpPr>
        <p:spPr>
          <a:xfrm>
            <a:off x="4716016" y="2276872"/>
            <a:ext cx="432048" cy="432048"/>
          </a:xfrm>
          <a:prstGeom prst="hear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lunce 9"/>
          <p:cNvSpPr/>
          <p:nvPr/>
        </p:nvSpPr>
        <p:spPr>
          <a:xfrm>
            <a:off x="4716016" y="3212976"/>
            <a:ext cx="576064" cy="576064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4716016" y="4293096"/>
            <a:ext cx="432048" cy="504056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82 -0.13657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2.59259E-6 L 0.2283 -0.2886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2 0.01041 L -0.03941 -0.4356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532 L 0.2283 -0.6981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BENEŠ, P. a kol. Základy praktické chemie 1. Praha : FORTUNA, 2006,  ISBN 80-7168-879-7. s. 10-11.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Obrazový materiál je použit z galerie obrázků  a klipartů Microsoft Office nebo galerie autorky.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Anorganická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Vlastnosti chemických látek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VY_32_INOVACE_29.03.ZAT.CH.8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13.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09. 2013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772816"/>
            <a:ext cx="7038297" cy="14018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3300"/>
                </a:solidFill>
                <a:latin typeface="Comic Sans MS" pitchFamily="66" charset="0"/>
              </a:rPr>
              <a:t>Vlastnosti chemických látek</a:t>
            </a:r>
            <a:endParaRPr lang="cs-CZ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11XMNPYN\MC9002932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356992"/>
            <a:ext cx="2523298" cy="2496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95736" y="548680"/>
            <a:ext cx="6517232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VLASTNOSTI LÁTEK URČUJEME RŮZNÝMI METODAMI: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2420888"/>
            <a:ext cx="8172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2800" b="1" u="sng" dirty="0" smtClean="0">
                <a:solidFill>
                  <a:srgbClr val="0000FF"/>
                </a:solidFill>
                <a:latin typeface="Comic Sans MS" pitchFamily="66" charset="0"/>
              </a:rPr>
              <a:t>Pozorování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 – uplatňujeme smyslové orgány</a:t>
            </a:r>
          </a:p>
          <a:p>
            <a:pPr marL="514350" indent="-514350"/>
            <a:endParaRPr lang="cs-CZ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oči (skupenství, barva, lesk, tvar)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nos (vůně nebo zápach) – </a:t>
            </a:r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OPATRNĚ !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hmat (hrubost povrchu, tepelná vodivost,  </a:t>
            </a:r>
          </a:p>
          <a:p>
            <a:r>
              <a:rPr lang="cs-CZ" sz="2800" dirty="0" smtClean="0">
                <a:latin typeface="Comic Sans MS" pitchFamily="66" charset="0"/>
              </a:rPr>
              <a:t>  pružnost)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uši (zvuková vodivost)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55576" y="5733256"/>
            <a:ext cx="75248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3300"/>
                </a:solidFill>
                <a:latin typeface="Comic Sans MS" pitchFamily="66" charset="0"/>
              </a:rPr>
              <a:t>V CHEMII NIKDY LÁTKY NEOCHUTNÁVÁME !!!!</a:t>
            </a:r>
          </a:p>
          <a:p>
            <a:endParaRPr lang="cs-CZ" sz="2400" b="1" dirty="0">
              <a:solidFill>
                <a:srgbClr val="FF3300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PC2\AppData\Local\Microsoft\Windows\Temporary Internet Files\Content.IE5\11XMNPYN\MC9003391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1162596" cy="1162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692696"/>
            <a:ext cx="7326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  <a:latin typeface="Comic Sans MS" pitchFamily="66" charset="0"/>
              </a:rPr>
              <a:t>2. </a:t>
            </a:r>
            <a:r>
              <a:rPr lang="cs-CZ" sz="2800" b="1" u="sng" dirty="0" smtClean="0">
                <a:solidFill>
                  <a:srgbClr val="0000FF"/>
                </a:solidFill>
                <a:latin typeface="Comic Sans MS" pitchFamily="66" charset="0"/>
              </a:rPr>
              <a:t>Měření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– vlastnosti látek vyjadřujeme </a:t>
            </a:r>
          </a:p>
          <a:p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   		  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pomocí veličiny, zjišťujeme </a:t>
            </a:r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		  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hodnotu veličiny </a:t>
            </a:r>
          </a:p>
          <a:p>
            <a:r>
              <a:rPr lang="cs-CZ" sz="2800" u="sng" dirty="0" smtClean="0">
                <a:latin typeface="Comic Sans MS" pitchFamily="66" charset="0"/>
              </a:rPr>
              <a:t> </a:t>
            </a:r>
            <a:endParaRPr lang="cs-CZ" sz="2800" dirty="0" smtClean="0">
              <a:latin typeface="Comic Sans MS" pitchFamily="66" charset="0"/>
            </a:endParaRPr>
          </a:p>
          <a:p>
            <a:r>
              <a:rPr lang="cs-CZ" sz="2800" dirty="0" smtClean="0">
                <a:latin typeface="Comic Sans MS" pitchFamily="66" charset="0"/>
              </a:rPr>
              <a:t> (měříme např. teplotu, hmotnost, objem)</a:t>
            </a:r>
          </a:p>
        </p:txBody>
      </p:sp>
      <p:pic>
        <p:nvPicPr>
          <p:cNvPr id="3075" name="Picture 3" descr="C:\Users\PC2\AppData\Local\Microsoft\Windows\Temporary Internet Files\Content.IE5\HVDBA60L\MC9004136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212976"/>
            <a:ext cx="1837655" cy="2762846"/>
          </a:xfrm>
          <a:prstGeom prst="rect">
            <a:avLst/>
          </a:prstGeom>
          <a:noFill/>
        </p:spPr>
      </p:pic>
      <p:pic>
        <p:nvPicPr>
          <p:cNvPr id="3082" name="Picture 10" descr="C:\Users\PC2\AppData\Local\Microsoft\Windows\Temporary Internet Files\Content.IE5\WKG8G27U\MC9003115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429000"/>
            <a:ext cx="2701720" cy="2259707"/>
          </a:xfrm>
          <a:prstGeom prst="rect">
            <a:avLst/>
          </a:prstGeom>
          <a:noFill/>
        </p:spPr>
      </p:pic>
      <p:pic>
        <p:nvPicPr>
          <p:cNvPr id="3084" name="Picture 12" descr="C:\Users\PC2\AppData\Local\Microsoft\Windows\Temporary Internet Files\Content.IE5\CIX9Y67Z\MC90034015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429000"/>
            <a:ext cx="1968127" cy="2344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08720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rgbClr val="0000FF"/>
                </a:solidFill>
                <a:latin typeface="Comic Sans MS" pitchFamily="66" charset="0"/>
              </a:rPr>
              <a:t>3. </a:t>
            </a:r>
            <a:r>
              <a:rPr lang="pl-PL" sz="2800" b="1" u="sng" dirty="0" smtClean="0">
                <a:solidFill>
                  <a:srgbClr val="0000FF"/>
                </a:solidFill>
                <a:latin typeface="Comic Sans MS" pitchFamily="66" charset="0"/>
              </a:rPr>
              <a:t>Výpočet </a:t>
            </a:r>
          </a:p>
          <a:p>
            <a:endParaRPr lang="pl-PL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pl-PL" sz="2800" dirty="0" smtClean="0">
                <a:latin typeface="Comic Sans MS" pitchFamily="66" charset="0"/>
              </a:rPr>
              <a:t>(počítáme např. hustotu z objemu a hmotnosti)</a:t>
            </a:r>
            <a:endParaRPr lang="pl-PL" sz="2800" dirty="0">
              <a:latin typeface="Comic Sans MS" pitchFamily="66" charset="0"/>
            </a:endParaRPr>
          </a:p>
        </p:txBody>
      </p:sp>
      <p:pic>
        <p:nvPicPr>
          <p:cNvPr id="4098" name="Picture 2" descr="C:\Users\PC2\AppData\Local\Microsoft\Windows\Temporary Internet Files\Content.IE5\CIX9Y67Z\MC9003401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052735"/>
            <a:ext cx="1659819" cy="1977349"/>
          </a:xfrm>
          <a:prstGeom prst="rect">
            <a:avLst/>
          </a:prstGeom>
          <a:noFill/>
        </p:spPr>
      </p:pic>
      <p:pic>
        <p:nvPicPr>
          <p:cNvPr id="5" name="Picture 10" descr="C:\Users\PC2\AppData\Local\Microsoft\Windows\Temporary Internet Files\Content.IE5\WKG8G27U\MC9003115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4484" y="3573016"/>
            <a:ext cx="3099356" cy="259228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403648" y="364502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Rectangle 25"/>
          <p:cNvSpPr txBox="1">
            <a:spLocks noChangeArrowheads="1"/>
          </p:cNvSpPr>
          <p:nvPr/>
        </p:nvSpPr>
        <p:spPr>
          <a:xfrm>
            <a:off x="971600" y="3068960"/>
            <a:ext cx="5770984" cy="284117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značka: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ρ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(ró)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vzorec pro výpočet: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	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ρ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= m : 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	m – hmotnost látky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	V – objem látky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jednotka: g/cm</a:t>
            </a:r>
            <a:r>
              <a:rPr kumimoji="0" lang="cs-CZ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3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, kg/m</a:t>
            </a:r>
            <a:r>
              <a:rPr kumimoji="0" lang="cs-CZ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3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836712"/>
            <a:ext cx="82444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  <a:latin typeface="Comic Sans MS" pitchFamily="66" charset="0"/>
              </a:rPr>
              <a:t>4. </a:t>
            </a:r>
            <a:r>
              <a:rPr lang="cs-CZ" sz="2800" b="1" u="sng" dirty="0" smtClean="0">
                <a:solidFill>
                  <a:srgbClr val="0000FF"/>
                </a:solidFill>
                <a:latin typeface="Comic Sans MS" pitchFamily="66" charset="0"/>
              </a:rPr>
              <a:t>Pokus (experiment) -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zjišťujeme chování </a:t>
            </a:r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				     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látek za určitých</a:t>
            </a:r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 					     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definovaných </a:t>
            </a:r>
            <a:r>
              <a:rPr lang="cs-CZ" sz="2800" dirty="0" smtClean="0">
                <a:solidFill>
                  <a:srgbClr val="0000FF"/>
                </a:solidFill>
                <a:latin typeface="Comic Sans MS" pitchFamily="66" charset="0"/>
              </a:rPr>
              <a:t>					      </a:t>
            </a:r>
            <a:r>
              <a:rPr lang="cs-CZ" sz="2800" u="sng" dirty="0" smtClean="0">
                <a:solidFill>
                  <a:srgbClr val="0000FF"/>
                </a:solidFill>
                <a:latin typeface="Comic Sans MS" pitchFamily="66" charset="0"/>
              </a:rPr>
              <a:t>podmínek</a:t>
            </a:r>
          </a:p>
          <a:p>
            <a:endParaRPr lang="cs-CZ" sz="2800" dirty="0" smtClean="0">
              <a:latin typeface="Comic Sans MS" pitchFamily="66" charset="0"/>
            </a:endParaRPr>
          </a:p>
          <a:p>
            <a:r>
              <a:rPr lang="cs-CZ" sz="2800" dirty="0" smtClean="0">
                <a:latin typeface="Comic Sans MS" pitchFamily="66" charset="0"/>
              </a:rPr>
              <a:t>(pokusem zjišťujeme</a:t>
            </a:r>
          </a:p>
          <a:p>
            <a:r>
              <a:rPr lang="cs-CZ" sz="2800" dirty="0" smtClean="0">
                <a:latin typeface="Comic Sans MS" pitchFamily="66" charset="0"/>
              </a:rPr>
              <a:t>např. hořlavost, </a:t>
            </a:r>
          </a:p>
          <a:p>
            <a:r>
              <a:rPr lang="cs-CZ" sz="2800" dirty="0" smtClean="0">
                <a:latin typeface="Comic Sans MS" pitchFamily="66" charset="0"/>
              </a:rPr>
              <a:t>rozpustnost,</a:t>
            </a:r>
          </a:p>
          <a:p>
            <a:r>
              <a:rPr lang="cs-CZ" sz="2800" dirty="0" smtClean="0">
                <a:latin typeface="Comic Sans MS" pitchFamily="66" charset="0"/>
              </a:rPr>
              <a:t>chování při zahřívání)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2055" name="Picture 7" descr="C:\Users\PC2\AppData\Local\Microsoft\Windows\Temporary Internet Files\Content.IE5\HVDBA60L\MC9002921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7022" y="2852936"/>
            <a:ext cx="4129123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2\Desktop\ch 1\DSCN3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620688"/>
            <a:ext cx="4191930" cy="5589240"/>
          </a:xfrm>
          <a:prstGeom prst="rect">
            <a:avLst/>
          </a:prstGeom>
          <a:noFill/>
        </p:spPr>
      </p:pic>
      <p:pic>
        <p:nvPicPr>
          <p:cNvPr id="1027" name="Picture 3" descr="C:\Users\PC2\Desktop\ch 1\DSCN30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122966"/>
            <a:ext cx="4139952" cy="3104964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539552" y="90872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solidFill>
                  <a:srgbClr val="0000FF"/>
                </a:solidFill>
                <a:latin typeface="Comic Sans MS" pitchFamily="66" charset="0"/>
              </a:rPr>
              <a:t>Hoření hořčíku</a:t>
            </a:r>
            <a:endParaRPr lang="cs-CZ" sz="5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27584" y="1844824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Některé látky mohou mít 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nebezpečné vlastnosti. </a:t>
            </a:r>
            <a:r>
              <a:rPr lang="cs-CZ" sz="2800" dirty="0" smtClean="0">
                <a:solidFill>
                  <a:srgbClr val="000099"/>
                </a:solidFill>
                <a:latin typeface="Comic Sans MS" pitchFamily="66" charset="0"/>
              </a:rPr>
              <a:t>Každá nebezpeční vlastnost se na obalu označuje </a:t>
            </a:r>
            <a:r>
              <a:rPr lang="cs-CZ" sz="2800" b="1" dirty="0" smtClean="0">
                <a:solidFill>
                  <a:srgbClr val="000099"/>
                </a:solidFill>
                <a:latin typeface="Comic Sans MS" pitchFamily="66" charset="0"/>
              </a:rPr>
              <a:t>výstražným symbolem.</a:t>
            </a:r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620688"/>
            <a:ext cx="792088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b="1" dirty="0" smtClean="0">
                <a:solidFill>
                  <a:srgbClr val="FF0000"/>
                </a:solidFill>
                <a:latin typeface="Comic Sans MS" pitchFamily="66" charset="0"/>
              </a:rPr>
              <a:t>NEBEZPEČNÉ VLASTNOSTI</a:t>
            </a:r>
            <a:endParaRPr lang="cs-CZ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085184"/>
            <a:ext cx="1512168" cy="1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Skupina 28"/>
          <p:cNvGrpSpPr/>
          <p:nvPr/>
        </p:nvGrpSpPr>
        <p:grpSpPr>
          <a:xfrm>
            <a:off x="611560" y="3501008"/>
            <a:ext cx="7929439" cy="3096344"/>
            <a:chOff x="603001" y="3501008"/>
            <a:chExt cx="7929439" cy="3096344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95736" y="3501008"/>
              <a:ext cx="1584176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20272" y="3501008"/>
              <a:ext cx="1512168" cy="1496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51920" y="3501008"/>
              <a:ext cx="1512168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436095" y="3501008"/>
              <a:ext cx="1512169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987824" y="5085184"/>
              <a:ext cx="1584175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03001" y="3501008"/>
              <a:ext cx="1527599" cy="1512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446</Words>
  <Application>Microsoft Office PowerPoint</Application>
  <PresentationFormat>Předvádění na obrazovce (4:3)</PresentationFormat>
  <Paragraphs>112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Snímek 1</vt:lpstr>
      <vt:lpstr>Snímek 2</vt:lpstr>
      <vt:lpstr>Vlastnosti chemických látek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učiva chemie</dc:title>
  <dc:creator>PC2</dc:creator>
  <cp:lastModifiedBy>PC2</cp:lastModifiedBy>
  <cp:revision>61</cp:revision>
  <dcterms:created xsi:type="dcterms:W3CDTF">2013-09-14T18:59:51Z</dcterms:created>
  <dcterms:modified xsi:type="dcterms:W3CDTF">2014-01-06T11:37:55Z</dcterms:modified>
</cp:coreProperties>
</file>