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69" r:id="rId3"/>
    <p:sldId id="256" r:id="rId4"/>
    <p:sldId id="257" r:id="rId5"/>
    <p:sldId id="260" r:id="rId6"/>
    <p:sldId id="271" r:id="rId7"/>
    <p:sldId id="262" r:id="rId8"/>
    <p:sldId id="263" r:id="rId9"/>
    <p:sldId id="258" r:id="rId10"/>
    <p:sldId id="259" r:id="rId11"/>
    <p:sldId id="261" r:id="rId12"/>
    <p:sldId id="264" r:id="rId13"/>
    <p:sldId id="267" r:id="rId14"/>
    <p:sldId id="265" r:id="rId15"/>
    <p:sldId id="266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00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8C9DC-3CA0-45DA-8604-3201055BF5E4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734BB-57D7-4F7B-AF79-B2446C30C8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3501008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Synthesia</a:t>
            </a:r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Pardubice – pesticidy, 	</a:t>
            </a:r>
          </a:p>
          <a:p>
            <a:r>
              <a:rPr lang="cs-CZ" sz="28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	</a:t>
            </a:r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		hnojiva, výbušniny, lepidla  </a:t>
            </a:r>
            <a:endParaRPr lang="cs-CZ" sz="28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PC2\AppData\Local\Microsoft\Windows\Temporary Internet Files\Content.IE5\11XMNPYN\MC9002501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259632" y="3789040"/>
            <a:ext cx="1944215" cy="2808312"/>
          </a:xfrm>
          <a:prstGeom prst="rect">
            <a:avLst/>
          </a:prstGeom>
          <a:noFill/>
        </p:spPr>
      </p:pic>
      <p:pic>
        <p:nvPicPr>
          <p:cNvPr id="3076" name="Picture 4" descr="C:\Users\PC2\AppData\Local\Microsoft\Windows\Temporary Internet Files\Content.IE5\CIX9Y67Z\MC90027899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988840"/>
            <a:ext cx="1509713" cy="18081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755576" y="764704"/>
            <a:ext cx="6481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Další zástupci chemického průmyslu:</a:t>
            </a:r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79912" y="5085184"/>
            <a:ext cx="4711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dirty="0" smtClean="0">
                <a:solidFill>
                  <a:srgbClr val="00B050"/>
                </a:solidFill>
                <a:latin typeface="Comic Sans MS" pitchFamily="66" charset="0"/>
              </a:rPr>
              <a:t>Semtex </a:t>
            </a:r>
            <a:r>
              <a:rPr lang="cs-CZ" sz="2800" dirty="0" err="1" smtClean="0">
                <a:solidFill>
                  <a:srgbClr val="00B050"/>
                </a:solidFill>
                <a:latin typeface="Comic Sans MS" pitchFamily="66" charset="0"/>
              </a:rPr>
              <a:t>Semtín</a:t>
            </a:r>
            <a:r>
              <a:rPr lang="cs-CZ" sz="2800" dirty="0" smtClean="0">
                <a:solidFill>
                  <a:srgbClr val="00B050"/>
                </a:solidFill>
                <a:latin typeface="Comic Sans MS" pitchFamily="66" charset="0"/>
              </a:rPr>
              <a:t> - výbušniny</a:t>
            </a:r>
            <a:endParaRPr lang="cs-CZ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5576" y="1772816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Setuza</a:t>
            </a:r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Ústí nad Labem – rostlinné tuky </a:t>
            </a:r>
          </a:p>
          <a:p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a oleje, kosmetické přípravky</a:t>
            </a:r>
            <a:endParaRPr lang="cs-CZ" sz="28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8072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Kaučuk Kralupy nad Vltavou – syntetický kaučuk</a:t>
            </a:r>
            <a:endParaRPr lang="cs-CZ" sz="28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91880" y="1988840"/>
            <a:ext cx="39604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rgbClr val="FF00FF"/>
                </a:solidFill>
                <a:latin typeface="Comic Sans MS" pitchFamily="66" charset="0"/>
              </a:rPr>
              <a:t>Zentiva</a:t>
            </a:r>
            <a:r>
              <a:rPr lang="cs-CZ" sz="2800" dirty="0" smtClean="0">
                <a:solidFill>
                  <a:srgbClr val="FF00FF"/>
                </a:solidFill>
                <a:latin typeface="Comic Sans MS" pitchFamily="66" charset="0"/>
              </a:rPr>
              <a:t> Praha – léky, vitamíny a kosmetické</a:t>
            </a:r>
          </a:p>
          <a:p>
            <a:pPr algn="ctr"/>
            <a:r>
              <a:rPr lang="cs-CZ" sz="2800" dirty="0" smtClean="0">
                <a:solidFill>
                  <a:srgbClr val="FF00FF"/>
                </a:solidFill>
                <a:latin typeface="Comic Sans MS" pitchFamily="66" charset="0"/>
              </a:rPr>
              <a:t>přípravky</a:t>
            </a:r>
            <a:endParaRPr lang="cs-CZ" sz="2800" dirty="0">
              <a:solidFill>
                <a:srgbClr val="FF00FF"/>
              </a:solidFill>
              <a:latin typeface="Comic Sans MS" pitchFamily="66" charset="0"/>
            </a:endParaRPr>
          </a:p>
        </p:txBody>
      </p:sp>
      <p:pic>
        <p:nvPicPr>
          <p:cNvPr id="5" name="Picture 3" descr="C:\Users\PC2\AppData\Local\Microsoft\Windows\Temporary Internet Files\Content.IE5\WKG8G27U\MC9002152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996952"/>
            <a:ext cx="2592288" cy="2036673"/>
          </a:xfrm>
          <a:prstGeom prst="rect">
            <a:avLst/>
          </a:prstGeom>
          <a:noFill/>
        </p:spPr>
      </p:pic>
      <p:pic>
        <p:nvPicPr>
          <p:cNvPr id="5122" name="Picture 2" descr="C:\Users\PC2\AppData\Local\Microsoft\Windows\Temporary Internet Files\Content.IE5\HVDBA60L\MC9003112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1824038" cy="1514475"/>
          </a:xfrm>
          <a:prstGeom prst="rect">
            <a:avLst/>
          </a:prstGeom>
          <a:noFill/>
        </p:spPr>
      </p:pic>
      <p:pic>
        <p:nvPicPr>
          <p:cNvPr id="5123" name="Picture 3" descr="C:\Users\PC2\AppData\Local\Microsoft\Windows\Temporary Internet Files\Content.IE5\11XMNPYN\MC90037108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899592" y="4365104"/>
            <a:ext cx="2598266" cy="2072039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3568" y="3717032"/>
            <a:ext cx="3960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rgbClr val="00B050"/>
                </a:solidFill>
                <a:latin typeface="Comic Sans MS" pitchFamily="66" charset="0"/>
              </a:rPr>
              <a:t>Galena</a:t>
            </a:r>
            <a:r>
              <a:rPr lang="cs-CZ" sz="2800" dirty="0" smtClean="0">
                <a:solidFill>
                  <a:srgbClr val="00B050"/>
                </a:solidFill>
                <a:latin typeface="Comic Sans MS" pitchFamily="66" charset="0"/>
              </a:rPr>
              <a:t> Opava – léčiva</a:t>
            </a:r>
            <a:endParaRPr lang="cs-CZ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23928" y="5229200"/>
            <a:ext cx="39604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Dermacol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Praha –kosmetika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404664"/>
            <a:ext cx="79427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Ze slabik poskládejte názvy měst, ve kterých jsou závody chemického průmyslu:</a:t>
            </a:r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2195736" y="2060848"/>
            <a:ext cx="4896544" cy="4104456"/>
            <a:chOff x="2195736" y="1628800"/>
            <a:chExt cx="4896544" cy="4104456"/>
          </a:xfrm>
        </p:grpSpPr>
        <p:sp>
          <p:nvSpPr>
            <p:cNvPr id="13" name="Obdélník 12"/>
            <p:cNvSpPr/>
            <p:nvPr/>
          </p:nvSpPr>
          <p:spPr>
            <a:xfrm>
              <a:off x="6012160" y="1628800"/>
              <a:ext cx="1080120" cy="6480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BEM</a:t>
              </a:r>
              <a:endParaRPr lang="cs-CZ" sz="3200" dirty="0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2195736" y="1628800"/>
              <a:ext cx="1080120" cy="64807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NOV</a:t>
              </a:r>
              <a:endParaRPr lang="cs-CZ" sz="3200" dirty="0"/>
            </a:p>
          </p:txBody>
        </p:sp>
        <p:grpSp>
          <p:nvGrpSpPr>
            <p:cNvPr id="23" name="Skupina 22"/>
            <p:cNvGrpSpPr/>
            <p:nvPr/>
          </p:nvGrpSpPr>
          <p:grpSpPr>
            <a:xfrm>
              <a:off x="2267744" y="2492896"/>
              <a:ext cx="4752528" cy="3240360"/>
              <a:chOff x="2555776" y="2132856"/>
              <a:chExt cx="4752528" cy="3240360"/>
            </a:xfrm>
          </p:grpSpPr>
          <p:sp>
            <p:nvSpPr>
              <p:cNvPr id="5" name="Obdélník 4"/>
              <p:cNvSpPr/>
              <p:nvPr/>
            </p:nvSpPr>
            <p:spPr>
              <a:xfrm>
                <a:off x="3851920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OPA</a:t>
                </a:r>
                <a:endParaRPr lang="cs-CZ" sz="3200" dirty="0"/>
              </a:p>
            </p:txBody>
          </p:sp>
          <p:sp>
            <p:nvSpPr>
              <p:cNvPr id="6" name="Obdélník 5"/>
              <p:cNvSpPr/>
              <p:nvPr/>
            </p:nvSpPr>
            <p:spPr>
              <a:xfrm>
                <a:off x="5076056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VA</a:t>
                </a:r>
                <a:endParaRPr lang="cs-CZ" sz="3200" dirty="0"/>
              </a:p>
            </p:txBody>
          </p:sp>
          <p:sp>
            <p:nvSpPr>
              <p:cNvPr id="7" name="Obdélník 6"/>
              <p:cNvSpPr/>
              <p:nvPr/>
            </p:nvSpPr>
            <p:spPr>
              <a:xfrm>
                <a:off x="5076056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SEM</a:t>
                </a:r>
                <a:endParaRPr lang="cs-CZ" sz="3200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3851920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NAD</a:t>
                </a:r>
                <a:endParaRPr lang="cs-CZ" sz="3200" dirty="0"/>
              </a:p>
            </p:txBody>
          </p:sp>
          <p:sp>
            <p:nvSpPr>
              <p:cNvPr id="9" name="Obdélník 8"/>
              <p:cNvSpPr/>
              <p:nvPr/>
            </p:nvSpPr>
            <p:spPr>
              <a:xfrm>
                <a:off x="6372200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LA</a:t>
                </a:r>
                <a:endParaRPr lang="cs-CZ" sz="3200" dirty="0"/>
              </a:p>
            </p:txBody>
          </p:sp>
          <p:sp>
            <p:nvSpPr>
              <p:cNvPr id="10" name="Obdélník 9"/>
              <p:cNvSpPr/>
              <p:nvPr/>
            </p:nvSpPr>
            <p:spPr>
              <a:xfrm>
                <a:off x="2555776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TÍ</a:t>
                </a:r>
                <a:endParaRPr lang="cs-CZ" sz="3200" dirty="0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6372200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ÚS</a:t>
                </a:r>
                <a:endParaRPr lang="cs-CZ" sz="3200" dirty="0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2555776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TÍN</a:t>
                </a:r>
                <a:endParaRPr lang="cs-CZ" sz="3200" dirty="0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3851920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PAR</a:t>
                </a:r>
                <a:endParaRPr lang="cs-CZ" sz="3200" dirty="0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5076056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DU</a:t>
                </a:r>
                <a:endParaRPr lang="cs-CZ" sz="3200" dirty="0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6372200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CE</a:t>
                </a:r>
                <a:endParaRPr lang="cs-CZ" sz="3200" dirty="0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2555776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BI</a:t>
                </a:r>
                <a:endParaRPr lang="cs-CZ" sz="3200" dirty="0"/>
              </a:p>
            </p:txBody>
          </p:sp>
          <p:sp>
            <p:nvSpPr>
              <p:cNvPr id="18" name="Obdélník 17"/>
              <p:cNvSpPr/>
              <p:nvPr/>
            </p:nvSpPr>
            <p:spPr>
              <a:xfrm>
                <a:off x="2555776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HA</a:t>
                </a:r>
                <a:endParaRPr lang="cs-CZ" sz="3200" dirty="0"/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3851920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PRA</a:t>
                </a:r>
                <a:endParaRPr lang="cs-CZ" sz="3200" dirty="0"/>
              </a:p>
            </p:txBody>
          </p:sp>
          <p:sp>
            <p:nvSpPr>
              <p:cNvPr id="21" name="Obdélník 20"/>
              <p:cNvSpPr/>
              <p:nvPr/>
            </p:nvSpPr>
            <p:spPr>
              <a:xfrm>
                <a:off x="6372200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TVÍ</a:t>
                </a:r>
                <a:endParaRPr lang="cs-CZ" sz="3200" dirty="0"/>
              </a:p>
            </p:txBody>
          </p:sp>
          <p:sp>
            <p:nvSpPr>
              <p:cNvPr id="22" name="Obdélník 21"/>
              <p:cNvSpPr/>
              <p:nvPr/>
            </p:nvSpPr>
            <p:spPr>
              <a:xfrm>
                <a:off x="5076056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LI</a:t>
                </a:r>
                <a:endParaRPr lang="cs-CZ" sz="3200" dirty="0"/>
              </a:p>
            </p:txBody>
          </p:sp>
        </p:grpSp>
      </p:grpSp>
      <p:pic>
        <p:nvPicPr>
          <p:cNvPr id="1027" name="Picture 3" descr="C:\Users\PC2\AppData\Local\Microsoft\Windows\Temporary Internet Files\Content.IE5\11XMNPYN\MC9003494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412776"/>
            <a:ext cx="1800225" cy="1182687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>
            <a:off x="827584" y="1772816"/>
            <a:ext cx="7920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err="1" smtClean="0">
                <a:latin typeface="Comic Sans MS" pitchFamily="66" charset="0"/>
              </a:rPr>
              <a:t>ChE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smtClean="0">
                <a:latin typeface="Comic Sans MS" pitchFamily="66" charset="0"/>
              </a:rPr>
              <a:t>M</a:t>
            </a:r>
          </a:p>
          <a:p>
            <a:r>
              <a:rPr lang="cs-CZ" sz="4000" dirty="0" smtClean="0">
                <a:latin typeface="Comic Sans MS" pitchFamily="66" charset="0"/>
              </a:rPr>
              <a:t>I</a:t>
            </a:r>
          </a:p>
          <a:p>
            <a:r>
              <a:rPr lang="cs-CZ" sz="4000" dirty="0" smtClean="0">
                <a:latin typeface="Comic Sans MS" pitchFamily="66" charset="0"/>
              </a:rPr>
              <a:t>C</a:t>
            </a:r>
          </a:p>
          <a:p>
            <a:r>
              <a:rPr lang="cs-CZ" sz="4000" dirty="0" smtClean="0">
                <a:latin typeface="Comic Sans MS" pitchFamily="66" charset="0"/>
              </a:rPr>
              <a:t>K</a:t>
            </a:r>
          </a:p>
          <a:p>
            <a:r>
              <a:rPr lang="cs-CZ" sz="4000" dirty="0" smtClean="0">
                <a:latin typeface="Comic Sans MS" pitchFamily="66" charset="0"/>
              </a:rPr>
              <a:t>Ý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668344" y="1844824"/>
            <a:ext cx="7920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Comic Sans MS" pitchFamily="66" charset="0"/>
              </a:rPr>
              <a:t>P</a:t>
            </a:r>
          </a:p>
          <a:p>
            <a:r>
              <a:rPr lang="cs-CZ" sz="4000" dirty="0" smtClean="0">
                <a:latin typeface="Comic Sans MS" pitchFamily="66" charset="0"/>
              </a:rPr>
              <a:t>R</a:t>
            </a:r>
          </a:p>
          <a:p>
            <a:r>
              <a:rPr lang="cs-CZ" sz="4000" dirty="0" smtClean="0">
                <a:latin typeface="Comic Sans MS" pitchFamily="66" charset="0"/>
              </a:rPr>
              <a:t>Ů</a:t>
            </a:r>
          </a:p>
          <a:p>
            <a:r>
              <a:rPr lang="cs-CZ" sz="4000" dirty="0" smtClean="0">
                <a:latin typeface="Comic Sans MS" pitchFamily="66" charset="0"/>
              </a:rPr>
              <a:t>MY</a:t>
            </a:r>
          </a:p>
          <a:p>
            <a:r>
              <a:rPr lang="cs-CZ" sz="4000" dirty="0" smtClean="0">
                <a:latin typeface="Comic Sans MS" pitchFamily="66" charset="0"/>
              </a:rPr>
              <a:t>S</a:t>
            </a:r>
          </a:p>
          <a:p>
            <a:r>
              <a:rPr lang="cs-CZ" sz="4000" dirty="0" smtClean="0">
                <a:latin typeface="Comic Sans MS" pitchFamily="66" charset="0"/>
              </a:rPr>
              <a:t>L </a:t>
            </a:r>
            <a:endParaRPr lang="cs-CZ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404664"/>
            <a:ext cx="79427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Ze slabik poskládejte názvy měst, ve kterých jsou závody chemického průmyslu:</a:t>
            </a:r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pSp>
        <p:nvGrpSpPr>
          <p:cNvPr id="2" name="Skupina 23"/>
          <p:cNvGrpSpPr/>
          <p:nvPr/>
        </p:nvGrpSpPr>
        <p:grpSpPr>
          <a:xfrm>
            <a:off x="1763688" y="1412776"/>
            <a:ext cx="6048672" cy="4968552"/>
            <a:chOff x="2267744" y="764704"/>
            <a:chExt cx="6048672" cy="4968552"/>
          </a:xfrm>
        </p:grpSpPr>
        <p:sp>
          <p:nvSpPr>
            <p:cNvPr id="13" name="Obdélník 12"/>
            <p:cNvSpPr/>
            <p:nvPr/>
          </p:nvSpPr>
          <p:spPr>
            <a:xfrm>
              <a:off x="7236296" y="5085184"/>
              <a:ext cx="1080120" cy="6480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BEM</a:t>
              </a:r>
              <a:endParaRPr lang="cs-CZ" sz="3200" dirty="0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4788024" y="1628800"/>
              <a:ext cx="1080120" cy="64807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NOV</a:t>
              </a:r>
              <a:endParaRPr lang="cs-CZ" sz="3200" dirty="0"/>
            </a:p>
          </p:txBody>
        </p:sp>
        <p:grpSp>
          <p:nvGrpSpPr>
            <p:cNvPr id="3" name="Skupina 22"/>
            <p:cNvGrpSpPr/>
            <p:nvPr/>
          </p:nvGrpSpPr>
          <p:grpSpPr>
            <a:xfrm>
              <a:off x="2267744" y="764704"/>
              <a:ext cx="4752528" cy="4968552"/>
              <a:chOff x="2555776" y="404664"/>
              <a:chExt cx="4752528" cy="4968552"/>
            </a:xfrm>
          </p:grpSpPr>
          <p:sp>
            <p:nvSpPr>
              <p:cNvPr id="5" name="Obdélník 4"/>
              <p:cNvSpPr/>
              <p:nvPr/>
            </p:nvSpPr>
            <p:spPr>
              <a:xfrm>
                <a:off x="2555776" y="40466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OPA</a:t>
                </a:r>
                <a:endParaRPr lang="cs-CZ" sz="3200" dirty="0"/>
              </a:p>
            </p:txBody>
          </p:sp>
          <p:sp>
            <p:nvSpPr>
              <p:cNvPr id="6" name="Obdélník 5"/>
              <p:cNvSpPr/>
              <p:nvPr/>
            </p:nvSpPr>
            <p:spPr>
              <a:xfrm>
                <a:off x="3851920" y="40466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VA</a:t>
                </a:r>
                <a:endParaRPr lang="cs-CZ" sz="3200" dirty="0"/>
              </a:p>
            </p:txBody>
          </p:sp>
          <p:sp>
            <p:nvSpPr>
              <p:cNvPr id="7" name="Obdélník 6"/>
              <p:cNvSpPr/>
              <p:nvPr/>
            </p:nvSpPr>
            <p:spPr>
              <a:xfrm>
                <a:off x="2555776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SEM</a:t>
                </a:r>
                <a:endParaRPr lang="cs-CZ" sz="3200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5148064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NAD</a:t>
                </a:r>
                <a:endParaRPr lang="cs-CZ" sz="3200" dirty="0"/>
              </a:p>
            </p:txBody>
          </p:sp>
          <p:sp>
            <p:nvSpPr>
              <p:cNvPr id="9" name="Obdélník 8"/>
              <p:cNvSpPr/>
              <p:nvPr/>
            </p:nvSpPr>
            <p:spPr>
              <a:xfrm>
                <a:off x="6372200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LA</a:t>
                </a:r>
                <a:endParaRPr lang="cs-CZ" sz="3200" dirty="0"/>
              </a:p>
            </p:txBody>
          </p:sp>
          <p:sp>
            <p:nvSpPr>
              <p:cNvPr id="10" name="Obdélník 9"/>
              <p:cNvSpPr/>
              <p:nvPr/>
            </p:nvSpPr>
            <p:spPr>
              <a:xfrm>
                <a:off x="3851920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TÍ</a:t>
                </a:r>
                <a:endParaRPr lang="cs-CZ" sz="3200" dirty="0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2555776" y="4725144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ÚS</a:t>
                </a:r>
                <a:endParaRPr lang="cs-CZ" sz="3200" dirty="0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3851920" y="3861048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TÍN</a:t>
                </a:r>
                <a:endParaRPr lang="cs-CZ" sz="3200" dirty="0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2555776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PAR</a:t>
                </a:r>
                <a:endParaRPr lang="cs-CZ" sz="3200" dirty="0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3851920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DU</a:t>
                </a:r>
                <a:endParaRPr lang="cs-CZ" sz="3200" dirty="0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6300192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CE</a:t>
                </a:r>
                <a:endParaRPr lang="cs-CZ" sz="3200" dirty="0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5076056" y="2996952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BI</a:t>
                </a:r>
                <a:endParaRPr lang="cs-CZ" sz="3200" dirty="0"/>
              </a:p>
            </p:txBody>
          </p:sp>
          <p:sp>
            <p:nvSpPr>
              <p:cNvPr id="18" name="Obdélník 17"/>
              <p:cNvSpPr/>
              <p:nvPr/>
            </p:nvSpPr>
            <p:spPr>
              <a:xfrm>
                <a:off x="3851920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HA</a:t>
                </a:r>
                <a:endParaRPr lang="cs-CZ" sz="3200" dirty="0"/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2555776" y="2132856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PRA</a:t>
                </a:r>
                <a:endParaRPr lang="cs-CZ" sz="3200" dirty="0"/>
              </a:p>
            </p:txBody>
          </p:sp>
          <p:sp>
            <p:nvSpPr>
              <p:cNvPr id="21" name="Obdélník 20"/>
              <p:cNvSpPr/>
              <p:nvPr/>
            </p:nvSpPr>
            <p:spPr>
              <a:xfrm>
                <a:off x="3851920" y="1268760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TVÍ</a:t>
                </a:r>
                <a:endParaRPr lang="cs-CZ" sz="3200" dirty="0"/>
              </a:p>
            </p:txBody>
          </p:sp>
          <p:sp>
            <p:nvSpPr>
              <p:cNvPr id="22" name="Obdélník 21"/>
              <p:cNvSpPr/>
              <p:nvPr/>
            </p:nvSpPr>
            <p:spPr>
              <a:xfrm>
                <a:off x="2555776" y="1268760"/>
                <a:ext cx="936104" cy="64807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cs-CZ" sz="3200" dirty="0" smtClean="0"/>
                  <a:t>LI</a:t>
                </a:r>
                <a:endParaRPr lang="cs-CZ" sz="3200" dirty="0"/>
              </a:p>
            </p:txBody>
          </p:sp>
        </p:grpSp>
      </p:grpSp>
      <p:pic>
        <p:nvPicPr>
          <p:cNvPr id="1027" name="Picture 3" descr="C:\Users\PC2\AppData\Local\Microsoft\Windows\Temporary Internet Files\Content.IE5\11XMNPYN\MC9003494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72816"/>
            <a:ext cx="1800225" cy="1182687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>
            <a:off x="611560" y="1772816"/>
            <a:ext cx="7920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err="1" smtClean="0">
                <a:latin typeface="Comic Sans MS" pitchFamily="66" charset="0"/>
              </a:rPr>
              <a:t>ChE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smtClean="0">
                <a:latin typeface="Comic Sans MS" pitchFamily="66" charset="0"/>
              </a:rPr>
              <a:t>M</a:t>
            </a:r>
          </a:p>
          <a:p>
            <a:r>
              <a:rPr lang="cs-CZ" sz="4000" dirty="0" smtClean="0">
                <a:latin typeface="Comic Sans MS" pitchFamily="66" charset="0"/>
              </a:rPr>
              <a:t>I</a:t>
            </a:r>
          </a:p>
          <a:p>
            <a:r>
              <a:rPr lang="cs-CZ" sz="4000" dirty="0" smtClean="0">
                <a:latin typeface="Comic Sans MS" pitchFamily="66" charset="0"/>
              </a:rPr>
              <a:t>C</a:t>
            </a:r>
          </a:p>
          <a:p>
            <a:r>
              <a:rPr lang="cs-CZ" sz="4000" dirty="0" smtClean="0">
                <a:latin typeface="Comic Sans MS" pitchFamily="66" charset="0"/>
              </a:rPr>
              <a:t>K</a:t>
            </a:r>
          </a:p>
          <a:p>
            <a:r>
              <a:rPr lang="cs-CZ" sz="4000" dirty="0" smtClean="0">
                <a:latin typeface="Comic Sans MS" pitchFamily="66" charset="0"/>
              </a:rPr>
              <a:t>Ý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884368" y="1844824"/>
            <a:ext cx="7920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Comic Sans MS" pitchFamily="66" charset="0"/>
              </a:rPr>
              <a:t>P</a:t>
            </a:r>
          </a:p>
          <a:p>
            <a:r>
              <a:rPr lang="cs-CZ" sz="4000" dirty="0" smtClean="0">
                <a:latin typeface="Comic Sans MS" pitchFamily="66" charset="0"/>
              </a:rPr>
              <a:t>R</a:t>
            </a:r>
          </a:p>
          <a:p>
            <a:r>
              <a:rPr lang="cs-CZ" sz="4000" dirty="0" smtClean="0">
                <a:latin typeface="Comic Sans MS" pitchFamily="66" charset="0"/>
              </a:rPr>
              <a:t>Ů</a:t>
            </a:r>
          </a:p>
          <a:p>
            <a:r>
              <a:rPr lang="cs-CZ" sz="4000" dirty="0" smtClean="0">
                <a:latin typeface="Comic Sans MS" pitchFamily="66" charset="0"/>
              </a:rPr>
              <a:t>My</a:t>
            </a:r>
          </a:p>
          <a:p>
            <a:r>
              <a:rPr lang="cs-CZ" sz="4000" dirty="0" smtClean="0">
                <a:latin typeface="Comic Sans MS" pitchFamily="66" charset="0"/>
              </a:rPr>
              <a:t>S</a:t>
            </a:r>
          </a:p>
          <a:p>
            <a:r>
              <a:rPr lang="cs-CZ" sz="4000" dirty="0" smtClean="0">
                <a:latin typeface="Comic Sans MS" pitchFamily="66" charset="0"/>
              </a:rPr>
              <a:t>L </a:t>
            </a:r>
            <a:endParaRPr lang="cs-CZ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a-cr-slepa-kra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667500" cy="3905250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611560" y="404664"/>
            <a:ext cx="79427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Zakreslete do slepé mapy města ČR, ve kterých jsou závody chemického průmyslu:</a:t>
            </a:r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a-cr-slepa-kra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667500" cy="3905250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611560" y="404664"/>
            <a:ext cx="79427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Zakreslete do slepé mapy města ČR, ve kterých jsou závody chemického průmyslu:</a:t>
            </a:r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" name="Šestiúhelník 4"/>
          <p:cNvSpPr/>
          <p:nvPr/>
        </p:nvSpPr>
        <p:spPr>
          <a:xfrm>
            <a:off x="3419872" y="3284984"/>
            <a:ext cx="288032" cy="28803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estiúhelník 5"/>
          <p:cNvSpPr/>
          <p:nvPr/>
        </p:nvSpPr>
        <p:spPr>
          <a:xfrm>
            <a:off x="3707904" y="2204864"/>
            <a:ext cx="288032" cy="28803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estiúhelník 6"/>
          <p:cNvSpPr/>
          <p:nvPr/>
        </p:nvSpPr>
        <p:spPr>
          <a:xfrm>
            <a:off x="6588224" y="3429000"/>
            <a:ext cx="288032" cy="288032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estiúhelník 7"/>
          <p:cNvSpPr/>
          <p:nvPr/>
        </p:nvSpPr>
        <p:spPr>
          <a:xfrm>
            <a:off x="5148064" y="3429000"/>
            <a:ext cx="288032" cy="288032"/>
          </a:xfrm>
          <a:prstGeom prst="hex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estiúhelník 8"/>
          <p:cNvSpPr/>
          <p:nvPr/>
        </p:nvSpPr>
        <p:spPr>
          <a:xfrm>
            <a:off x="3491880" y="2204864"/>
            <a:ext cx="288032" cy="288032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estiúhelník 9"/>
          <p:cNvSpPr/>
          <p:nvPr/>
        </p:nvSpPr>
        <p:spPr>
          <a:xfrm>
            <a:off x="5004048" y="3284984"/>
            <a:ext cx="288032" cy="288032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995936" y="1628800"/>
            <a:ext cx="288032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Ústí nad Labem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1772816"/>
            <a:ext cx="2592288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Litvínov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2924944"/>
            <a:ext cx="2376264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Praha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2708920"/>
            <a:ext cx="237626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Semtín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123728" y="3789040"/>
            <a:ext cx="288032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Pardubice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580112" y="3789040"/>
            <a:ext cx="252028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Opava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BENEŠ, P. a kol. Základy praktické chemie 1. Praha : FORTUNA, 2006,  ISBN 80-7168-879-7. s. 7-8.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5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OBR.1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cit.2013-09-06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]. Dostupný jako volné dílo na </a:t>
            </a:r>
          </a:p>
          <a:p>
            <a:pPr>
              <a:lnSpc>
                <a:spcPct val="80000"/>
              </a:lnSpc>
            </a:pP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WWW:&lt;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http://commons.wikimedia.org/wiki/File:Pietro_Longhi_021.jpg&gt;.</a:t>
            </a:r>
          </a:p>
          <a:p>
            <a:pPr lvl="0"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obrazový materiál je použit z galerie obrázků 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Anorganická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Úvod do učiva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VY_32_INOVACE_29.01.ZAT.CH.8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06. 09. 2013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Comic Sans MS" pitchFamily="66" charset="0"/>
              </a:rPr>
              <a:t>Úvod do učiva chemie</a:t>
            </a:r>
            <a:endParaRPr lang="cs-CZ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WKG8G27U\MC90044171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852936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PC2\AppData\Local\Microsoft\Windows\Temporary Internet Files\Content.IE5\HVDBA60L\MC9002296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5812" y="3501008"/>
            <a:ext cx="2606588" cy="2714398"/>
          </a:xfrm>
          <a:prstGeom prst="rect">
            <a:avLst/>
          </a:prstGeom>
          <a:noFill/>
        </p:spPr>
      </p:pic>
      <p:sp>
        <p:nvSpPr>
          <p:cNvPr id="2" name="Nadpis 1"/>
          <p:cNvSpPr txBox="1">
            <a:spLocks/>
          </p:cNvSpPr>
          <p:nvPr/>
        </p:nvSpPr>
        <p:spPr>
          <a:xfrm>
            <a:off x="683568" y="836712"/>
            <a:ext cx="77724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        CHEMIE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91880" y="1988840"/>
            <a:ext cx="4513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Chemie je přírodní věda.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5576" y="2852936"/>
            <a:ext cx="726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Je </a:t>
            </a: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jednou z nejmladších věd. 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  Vznikla v průběhu 17. – 18. století.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4365104"/>
            <a:ext cx="6177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Její předchůdkyní </a:t>
            </a:r>
            <a:endParaRPr lang="cs-CZ" sz="28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 byla </a:t>
            </a: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alchymie.</a:t>
            </a:r>
          </a:p>
        </p:txBody>
      </p:sp>
      <p:pic>
        <p:nvPicPr>
          <p:cNvPr id="1030" name="Picture 6" descr="C:\Users\PC2\AppData\Local\Microsoft\Windows\Temporary Internet Files\Content.IE5\CIX9Y67Z\MC9002808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5576" y="620688"/>
            <a:ext cx="2496276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C2\Desktop\480px-Pietro_Longhi_02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988840"/>
            <a:ext cx="4104456" cy="4370979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619672" y="5949280"/>
            <a:ext cx="1656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zlato</a:t>
            </a: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5301208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9900"/>
                </a:solidFill>
                <a:latin typeface="Comic Sans MS" pitchFamily="66" charset="0"/>
              </a:rPr>
              <a:t> umělou bytost</a:t>
            </a:r>
            <a:endParaRPr lang="cs-CZ" sz="280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03648" y="4653136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3300"/>
                </a:solidFill>
                <a:latin typeface="Comic Sans MS" pitchFamily="66" charset="0"/>
              </a:rPr>
              <a:t> elixír mládí </a:t>
            </a:r>
            <a:endParaRPr lang="cs-CZ" sz="28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620688"/>
            <a:ext cx="7920880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ALCHYMIE SE SNAŽILA  VYROBIT: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4005064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00FF"/>
                </a:solidFill>
                <a:latin typeface="Comic Sans MS" pitchFamily="66" charset="0"/>
              </a:rPr>
              <a:t> kámen mudrců </a:t>
            </a:r>
            <a:endParaRPr lang="cs-CZ" sz="2800" dirty="0">
              <a:solidFill>
                <a:srgbClr val="FF00FF"/>
              </a:solidFill>
              <a:latin typeface="Comic Sans MS" pitchFamily="66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475656" y="2996952"/>
            <a:ext cx="2664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 univerzální </a:t>
            </a:r>
          </a:p>
          <a:p>
            <a:pPr lvl="0"/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  rozpouštědlo</a:t>
            </a:r>
            <a:endParaRPr lang="cs-CZ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39552" y="1916832"/>
            <a:ext cx="2592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elixír nesmrtelnosti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96336" y="16288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20688"/>
            <a:ext cx="792088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Co zkoumá chemie?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29494" y="1654125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Chemie zkoumá látky a jejich změny.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Při těchto chemických změnách vznikají z výchozích látek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(REAKTANTY)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látky jiné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(PRODUKTY)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.</a:t>
            </a:r>
          </a:p>
          <a:p>
            <a:pPr algn="ctr"/>
            <a:endParaRPr lang="cs-CZ" sz="2800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Chemickou změnou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je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 např. hoření papíru. </a:t>
            </a:r>
          </a:p>
          <a:p>
            <a:pPr algn="ctr"/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Chemickou změnou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není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 např. tání ledových kostek.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Proč?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 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WKG8G27U\MC90043481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437112"/>
            <a:ext cx="1828800" cy="1828800"/>
          </a:xfrm>
          <a:prstGeom prst="rect">
            <a:avLst/>
          </a:prstGeom>
          <a:noFill/>
        </p:spPr>
      </p:pic>
      <p:pic>
        <p:nvPicPr>
          <p:cNvPr id="1027" name="Picture 3" descr="C:\Users\PC2\AppData\Local\Microsoft\Windows\Temporary Internet Files\Content.IE5\11XMNPYN\MC90021583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581128"/>
            <a:ext cx="2433638" cy="1643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PC2\AppData\Local\Microsoft\Windows\Temporary Internet Files\Content.IE5\HVDBA60L\MC9002413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221088"/>
            <a:ext cx="1272227" cy="1774206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611560" y="620688"/>
            <a:ext cx="792088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VÝZNAM CHEMIE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152" name="Picture 8" descr="C:\Users\PC2\AppData\Local\Microsoft\Windows\Temporary Internet Files\Content.IE5\11XMNPYN\MC9002172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204864"/>
            <a:ext cx="2264759" cy="1811015"/>
          </a:xfrm>
          <a:prstGeom prst="rect">
            <a:avLst/>
          </a:prstGeom>
          <a:noFill/>
        </p:spPr>
      </p:pic>
      <p:pic>
        <p:nvPicPr>
          <p:cNvPr id="6153" name="Picture 9" descr="C:\Users\PC2\AppData\Local\Microsoft\Windows\Temporary Internet Files\Content.IE5\CIX9Y67Z\MC900326690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556792"/>
            <a:ext cx="2025080" cy="1653669"/>
          </a:xfrm>
          <a:prstGeom prst="rect">
            <a:avLst/>
          </a:prstGeom>
          <a:noFill/>
        </p:spPr>
      </p:pic>
      <p:sp>
        <p:nvSpPr>
          <p:cNvPr id="12" name="Obdélník 11"/>
          <p:cNvSpPr/>
          <p:nvPr/>
        </p:nvSpPr>
        <p:spPr>
          <a:xfrm>
            <a:off x="1259632" y="1484784"/>
            <a:ext cx="6768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Chemie je všude kolem nás. </a:t>
            </a:r>
          </a:p>
          <a:p>
            <a:pPr lvl="0" algn="ctr"/>
            <a:r>
              <a:rPr lang="cs-CZ" sz="2800" b="1" dirty="0" smtClean="0">
                <a:solidFill>
                  <a:prstClr val="black"/>
                </a:solidFill>
                <a:latin typeface="Comic Sans MS" pitchFamily="66" charset="0"/>
              </a:rPr>
              <a:t>Pro nás i proti nám. </a:t>
            </a:r>
          </a:p>
          <a:p>
            <a:pPr lvl="0" algn="ctr"/>
            <a:endParaRPr lang="cs-CZ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31640" y="3717032"/>
            <a:ext cx="621837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pohonné hmoty a oleje</a:t>
            </a:r>
          </a:p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léčiva</a:t>
            </a:r>
          </a:p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kosmetika</a:t>
            </a:r>
          </a:p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prací prášky a čistící prostředky</a:t>
            </a:r>
          </a:p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hnojiva a postřiky pro zemědělství</a:t>
            </a:r>
          </a:p>
          <a:p>
            <a:endParaRPr lang="cs-CZ" sz="28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627784" y="2996952"/>
            <a:ext cx="3888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009900"/>
                </a:solidFill>
                <a:latin typeface="Comic Sans MS" pitchFamily="66" charset="0"/>
              </a:rPr>
              <a:t>Chemie </a:t>
            </a:r>
            <a:r>
              <a:rPr lang="cs-CZ" sz="3200" b="1" dirty="0" smtClean="0">
                <a:solidFill>
                  <a:srgbClr val="009900"/>
                </a:solidFill>
                <a:latin typeface="Comic Sans MS" pitchFamily="66" charset="0"/>
              </a:rPr>
              <a:t>pro nás:</a:t>
            </a:r>
            <a:endParaRPr lang="cs-CZ" sz="3200" dirty="0">
              <a:solidFill>
                <a:srgbClr val="009900"/>
              </a:solidFill>
            </a:endParaRPr>
          </a:p>
        </p:txBody>
      </p:sp>
      <p:pic>
        <p:nvPicPr>
          <p:cNvPr id="6155" name="Picture 11" descr="C:\Users\PC2\AppData\Local\Microsoft\Windows\Temporary Internet Files\Content.IE5\11XMNPYN\MC90021720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429000"/>
            <a:ext cx="2088232" cy="1632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620688"/>
            <a:ext cx="3888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009900"/>
                </a:solidFill>
                <a:latin typeface="Comic Sans MS" pitchFamily="66" charset="0"/>
              </a:rPr>
              <a:t>Chemie </a:t>
            </a:r>
            <a:r>
              <a:rPr lang="cs-CZ" sz="3200" b="1" dirty="0" smtClean="0">
                <a:solidFill>
                  <a:srgbClr val="009900"/>
                </a:solidFill>
                <a:latin typeface="Comic Sans MS" pitchFamily="66" charset="0"/>
              </a:rPr>
              <a:t>proti nám:</a:t>
            </a:r>
            <a:endParaRPr lang="cs-CZ" sz="3200" dirty="0">
              <a:solidFill>
                <a:srgbClr val="009900"/>
              </a:solidFill>
            </a:endParaRPr>
          </a:p>
        </p:txBody>
      </p:sp>
      <p:pic>
        <p:nvPicPr>
          <p:cNvPr id="7170" name="Picture 2" descr="C:\Users\PC2\AppData\Local\Microsoft\Windows\Temporary Internet Files\Content.IE5\HVDBA60L\MC9000562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12976"/>
            <a:ext cx="4490996" cy="2596430"/>
          </a:xfrm>
          <a:prstGeom prst="rect">
            <a:avLst/>
          </a:prstGeom>
          <a:noFill/>
        </p:spPr>
      </p:pic>
      <p:pic>
        <p:nvPicPr>
          <p:cNvPr id="7172" name="Picture 4" descr="C:\Users\PC2\AppData\Local\Microsoft\Windows\Temporary Internet Files\Content.IE5\WKG8G27U\MC90031130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00808"/>
            <a:ext cx="2410828" cy="1944216"/>
          </a:xfrm>
          <a:prstGeom prst="rect">
            <a:avLst/>
          </a:prstGeom>
          <a:noFill/>
        </p:spPr>
      </p:pic>
      <p:pic>
        <p:nvPicPr>
          <p:cNvPr id="7173" name="Picture 5" descr="C:\Users\PC2\AppData\Local\Microsoft\Windows\Temporary Internet Files\Content.IE5\HVDBA60L\MC90003018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293096"/>
            <a:ext cx="1510591" cy="1512168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419872" y="1700808"/>
            <a:ext cx="518457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3200" dirty="0" smtClean="0">
                <a:latin typeface="Comic Sans MS" pitchFamily="66" charset="0"/>
              </a:rPr>
              <a:t> způsobuje poškozování životního prostředí</a:t>
            </a:r>
          </a:p>
          <a:p>
            <a:endParaRPr lang="cs-CZ" sz="2800" dirty="0" smtClean="0">
              <a:latin typeface="Comic Sans MS" pitchFamily="66" charset="0"/>
            </a:endParaRPr>
          </a:p>
          <a:p>
            <a:endParaRPr lang="cs-CZ" sz="2800" dirty="0" smtClean="0">
              <a:latin typeface="Comic Sans MS" pitchFamily="66" charset="0"/>
            </a:endParaRPr>
          </a:p>
          <a:p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3568" y="620689"/>
            <a:ext cx="7772400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Chemický průmysl v ČR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564904"/>
            <a:ext cx="3695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Chemopetrol Litvínov</a:t>
            </a:r>
            <a:endParaRPr lang="cs-CZ" sz="28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3645024"/>
            <a:ext cx="3127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Paramo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Pardubice</a:t>
            </a:r>
            <a:endParaRPr lang="cs-CZ" sz="28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043608" y="1772816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>
                <a:solidFill>
                  <a:prstClr val="black"/>
                </a:solidFill>
                <a:latin typeface="Comic Sans MS" pitchFamily="66" charset="0"/>
              </a:rPr>
              <a:t>Podniky zpracovávající ropu:</a:t>
            </a:r>
          </a:p>
        </p:txBody>
      </p:sp>
      <p:pic>
        <p:nvPicPr>
          <p:cNvPr id="2055" name="Picture 7" descr="C:\Users\PC2\AppData\Local\Microsoft\Windows\Temporary Internet Files\Content.IE5\11XMNPYN\MC9000978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87624" y="4293096"/>
            <a:ext cx="2016224" cy="1900494"/>
          </a:xfrm>
          <a:prstGeom prst="rect">
            <a:avLst/>
          </a:prstGeom>
          <a:noFill/>
        </p:spPr>
      </p:pic>
      <p:pic>
        <p:nvPicPr>
          <p:cNvPr id="2056" name="Picture 8" descr="C:\Users\PC2\AppData\Local\Microsoft\Windows\Temporary Internet Files\Content.IE5\HVDBA60L\MC9003266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076056" y="2420888"/>
            <a:ext cx="3384376" cy="3802664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043608" y="3068960"/>
            <a:ext cx="48718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err="1" smtClean="0">
                <a:solidFill>
                  <a:srgbClr val="00B0F0"/>
                </a:solidFill>
                <a:latin typeface="Comic Sans MS" pitchFamily="66" charset="0"/>
              </a:rPr>
              <a:t>Spolchemie</a:t>
            </a:r>
            <a:r>
              <a:rPr lang="cs-CZ" sz="2800" dirty="0" smtClean="0">
                <a:solidFill>
                  <a:srgbClr val="00B0F0"/>
                </a:solidFill>
                <a:latin typeface="Comic Sans MS" pitchFamily="66" charset="0"/>
              </a:rPr>
              <a:t> Ústí nad Labem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489</Words>
  <Application>Microsoft Office PowerPoint</Application>
  <PresentationFormat>Předvádění na obrazovce (4:3)</PresentationFormat>
  <Paragraphs>164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Úvod do učiva chemie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učiva chemie</dc:title>
  <dc:creator>PC2</dc:creator>
  <cp:lastModifiedBy>PC2</cp:lastModifiedBy>
  <cp:revision>27</cp:revision>
  <dcterms:created xsi:type="dcterms:W3CDTF">2013-09-14T18:59:51Z</dcterms:created>
  <dcterms:modified xsi:type="dcterms:W3CDTF">2014-01-07T10:18:30Z</dcterms:modified>
</cp:coreProperties>
</file>