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270" r:id="rId3"/>
    <p:sldId id="256" r:id="rId4"/>
    <p:sldId id="268" r:id="rId5"/>
    <p:sldId id="272" r:id="rId6"/>
    <p:sldId id="276" r:id="rId7"/>
    <p:sldId id="277" r:id="rId8"/>
    <p:sldId id="273" r:id="rId9"/>
    <p:sldId id="274" r:id="rId10"/>
    <p:sldId id="275" r:id="rId11"/>
    <p:sldId id="278" r:id="rId12"/>
    <p:sldId id="27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3F4E9-E5CB-44A3-9D6B-3C416487BED5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9784E-F7C7-4877-B0AC-519D04BA8E1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771FE-8C68-4CDA-9394-24A8C2DDF4E3}" type="datetimeFigureOut">
              <a:rPr lang="cs-CZ" smtClean="0"/>
              <a:pPr/>
              <a:t>19.4.2014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85A73-B83A-474A-8577-22442A6D34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hyperlink" Target="http://upload.wikimedia.org/wikipedia/commons/9/90/Veronica_chamaedrys_Ehrenpreis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pload.wikimedia.org/wikipedia/commons/a/a2/Valeriana_officinalis00.jpg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upload.wikimedia.org/wikipedia/commons/5/5b/St%C5%99ev%C3%AD%C4%8Dn%C3%ADk_pantofv%C3%AD%C4%8Dek-_dvoukv%C4%9Bt%C3%A1_lodyha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ommons/c/c4/Tulipa_orphanidea_060506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upload.wikimedia.org/wikipedia/commons/6/68/Primula_veris_170405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8.jpeg"/><Relationship Id="rId2" Type="http://schemas.openxmlformats.org/officeDocument/2006/relationships/hyperlink" Target="http://upload.wikimedia.org/wikipedia/commons/8/81/Tulipa_kaufmanniana_270303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pload.wikimedia.org/wikipedia/commons/6/68/Primula_veris_170405.jpg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upload.wikimedia.org/wikipedia/commons/9/90/Veronica_chamaedrys_Ehrenprei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792088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Souměrnost květů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1403648" y="1484784"/>
            <a:ext cx="633670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určuje se podle počtu os souměrnosti, které lze proložit květem</a:t>
            </a:r>
            <a:endParaRPr lang="cs-CZ" sz="2800" dirty="0">
              <a:latin typeface="Comic Sans MS" pitchFamily="66" charset="0"/>
            </a:endParaRPr>
          </a:p>
        </p:txBody>
      </p:sp>
      <p:cxnSp>
        <p:nvCxnSpPr>
          <p:cNvPr id="32" name="Přímá spojovací šipka 31"/>
          <p:cNvCxnSpPr>
            <a:stCxn id="27" idx="2"/>
          </p:cNvCxnSpPr>
          <p:nvPr/>
        </p:nvCxnSpPr>
        <p:spPr>
          <a:xfrm flipH="1">
            <a:off x="1799692" y="2780928"/>
            <a:ext cx="2772308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/>
          <p:nvPr/>
        </p:nvCxnSpPr>
        <p:spPr>
          <a:xfrm>
            <a:off x="4572000" y="2780928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stCxn id="27" idx="2"/>
          </p:cNvCxnSpPr>
          <p:nvPr/>
        </p:nvCxnSpPr>
        <p:spPr>
          <a:xfrm>
            <a:off x="4572000" y="2780928"/>
            <a:ext cx="270030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Zaoblený obdélník 46"/>
          <p:cNvSpPr/>
          <p:nvPr/>
        </p:nvSpPr>
        <p:spPr>
          <a:xfrm>
            <a:off x="6156176" y="3356992"/>
            <a:ext cx="252028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nesouměrné</a:t>
            </a:r>
          </a:p>
          <a:p>
            <a:pPr algn="ctr"/>
            <a:r>
              <a:rPr lang="cs-CZ" sz="1600" dirty="0" smtClean="0">
                <a:latin typeface="Comic Sans MS" pitchFamily="66" charset="0"/>
              </a:rPr>
              <a:t>žádná osa souměrnosti</a:t>
            </a:r>
            <a:endParaRPr lang="cs-CZ" sz="1600" dirty="0">
              <a:latin typeface="Comic Sans MS" pitchFamily="66" charset="0"/>
            </a:endParaRPr>
          </a:p>
        </p:txBody>
      </p:sp>
      <p:sp>
        <p:nvSpPr>
          <p:cNvPr id="48" name="Zaoblený obdélník 47"/>
          <p:cNvSpPr/>
          <p:nvPr/>
        </p:nvSpPr>
        <p:spPr>
          <a:xfrm>
            <a:off x="539552" y="3356992"/>
            <a:ext cx="252028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souměrné</a:t>
            </a:r>
          </a:p>
          <a:p>
            <a:pPr algn="ctr"/>
            <a:r>
              <a:rPr lang="cs-CZ" sz="1600" dirty="0" smtClean="0">
                <a:latin typeface="Comic Sans MS" pitchFamily="66" charset="0"/>
              </a:rPr>
              <a:t>1 osa souměrnosti</a:t>
            </a:r>
            <a:endParaRPr lang="cs-CZ" sz="1600" dirty="0">
              <a:latin typeface="Comic Sans MS" pitchFamily="66" charset="0"/>
            </a:endParaRPr>
          </a:p>
        </p:txBody>
      </p:sp>
      <p:sp>
        <p:nvSpPr>
          <p:cNvPr id="49" name="Zaoblený obdélník 48"/>
          <p:cNvSpPr/>
          <p:nvPr/>
        </p:nvSpPr>
        <p:spPr>
          <a:xfrm>
            <a:off x="3275856" y="3429000"/>
            <a:ext cx="266429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pravidelné</a:t>
            </a:r>
          </a:p>
          <a:p>
            <a:pPr algn="ctr"/>
            <a:r>
              <a:rPr lang="cs-CZ" sz="1600" dirty="0" smtClean="0">
                <a:latin typeface="Comic Sans MS" pitchFamily="66" charset="0"/>
              </a:rPr>
              <a:t>více os souměrnosti</a:t>
            </a:r>
            <a:endParaRPr lang="cs-CZ" sz="1600" dirty="0">
              <a:latin typeface="Comic Sans MS" pitchFamily="66" charset="0"/>
            </a:endParaRPr>
          </a:p>
        </p:txBody>
      </p:sp>
      <p:pic>
        <p:nvPicPr>
          <p:cNvPr id="23556" name="Picture 4" descr="File:Veronica chamaedrys Ehrenprei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293096"/>
            <a:ext cx="2633213" cy="2232248"/>
          </a:xfrm>
          <a:prstGeom prst="rect">
            <a:avLst/>
          </a:prstGeom>
          <a:noFill/>
        </p:spPr>
      </p:pic>
      <p:pic>
        <p:nvPicPr>
          <p:cNvPr id="24578" name="Picture 2" descr="File:Střevíčník pantofvíček- dvoukvětá lodyh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293492"/>
            <a:ext cx="2376264" cy="2231852"/>
          </a:xfrm>
          <a:prstGeom prst="rect">
            <a:avLst/>
          </a:prstGeom>
          <a:noFill/>
        </p:spPr>
      </p:pic>
      <p:pic>
        <p:nvPicPr>
          <p:cNvPr id="24580" name="Picture 4" descr="File:Valeriana officinalis00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4293096"/>
            <a:ext cx="2376264" cy="2232248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467544" y="2924944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  <a:latin typeface="Comic Sans MS" pitchFamily="66" charset="0"/>
              </a:rPr>
              <a:t>Střevíčník pantoflíček</a:t>
            </a:r>
            <a:endParaRPr lang="cs-CZ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491880" y="6093296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omic Sans MS" pitchFamily="66" charset="0"/>
              </a:rPr>
              <a:t>Rozrazil rezekvítek</a:t>
            </a:r>
            <a:endParaRPr lang="cs-CZ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2924944"/>
            <a:ext cx="179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  <a:latin typeface="Comic Sans MS" pitchFamily="66" charset="0"/>
              </a:rPr>
              <a:t>Kozlík lékařský</a:t>
            </a:r>
            <a:endParaRPr lang="cs-CZ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11560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5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75856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4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228184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6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bdélník 9"/>
          <p:cNvSpPr>
            <a:spLocks noChangeArrowheads="1"/>
          </p:cNvSpPr>
          <p:nvPr/>
        </p:nvSpPr>
        <p:spPr bwMode="auto">
          <a:xfrm>
            <a:off x="323528" y="1772816"/>
            <a:ext cx="8640960" cy="521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ČERNÍK, V. a kol. Přírodopis 2, Zoologie. Botanika. Praha : SPN, 1999, ISBN 80-7235-069-2. s.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83-84.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</a:rPr>
              <a:t>Použité </a:t>
            </a:r>
            <a:r>
              <a:rPr lang="cs-CZ" sz="1600" b="1" i="1" dirty="0">
                <a:solidFill>
                  <a:srgbClr val="000000"/>
                </a:solidFill>
                <a:latin typeface="Courier New" pitchFamily="49" charset="0"/>
              </a:rPr>
              <a:t>zdroje:</a:t>
            </a:r>
          </a:p>
          <a:p>
            <a:pPr>
              <a:lnSpc>
                <a:spcPct val="80000"/>
              </a:lnSpc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>
                <a:latin typeface="Courier New" pitchFamily="49" charset="0"/>
              </a:rPr>
              <a:t>Strana </a:t>
            </a:r>
            <a:r>
              <a:rPr lang="cs-CZ" sz="1600" i="1" dirty="0" smtClean="0">
                <a:latin typeface="Courier New" pitchFamily="49" charset="0"/>
              </a:rPr>
              <a:t>6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[OBR.1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]: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Bernd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Haynold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cit.2014-04-08].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Dostupný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:&lt;http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://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commons.wikimedia.org/wiki/File:Tulipa_orphanidea_060506.jpg&gt;.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OBR.2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]: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BerndH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[cit.2014-04-08]. </a:t>
            </a:r>
            <a:r>
              <a:rPr lang="cs-CZ" sz="1600" i="1" dirty="0">
                <a:latin typeface="Courier New" pitchFamily="49" charset="0"/>
                <a:cs typeface="Courier New" pitchFamily="49" charset="0"/>
              </a:rPr>
              <a:t>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 </a:t>
            </a: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>
                <a:latin typeface="Courier New" pitchFamily="49" charset="0"/>
                <a:cs typeface="Courier New" pitchFamily="49" charset="0"/>
              </a:rPr>
              <a:t>WWW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:&lt;http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://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commons.wikimedia.org/wiki/File:Primula_veris_170405.jpg&gt;.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Strana 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9</a:t>
            </a: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[OBR.3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]: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Bernd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Haynold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[cit.2014-04-08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Dostupný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:&lt;http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://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commons.wikimedia.org/wiki/File:Tulipa_kaufmanniana_270303.jpg&gt;.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5363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20688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9"/>
          <p:cNvSpPr>
            <a:spLocks noChangeArrowheads="1"/>
          </p:cNvSpPr>
          <p:nvPr/>
        </p:nvSpPr>
        <p:spPr bwMode="auto">
          <a:xfrm>
            <a:off x="251520" y="404664"/>
            <a:ext cx="8712968" cy="363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OBR.4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]: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ArtMechanik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[cit.2014-04-08].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Dostupný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:&lt;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http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://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commons.wikimedia.org/wiki/File:Veronica_chamaedrys_Ehrenpreis.jpg&gt;.</a:t>
            </a: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Strana 10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OBR.5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]: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ProchyMichal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[cit.2014-04-08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:&lt;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http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://commons.wikimedia.org/wiki/File:St%C5%99ev%C3%AD%C4%8Dn%C3%ADk_pantofv%C3%AD%C4%8Dek-_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dvoukv%C4%9Bt%C3%A1_lodyha.jpg&gt;.</a:t>
            </a: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[OBR.6]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[cit.2014-04-08].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Dostupný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:&lt;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http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://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commons.wikimedia.org/wiki/File:Valeriana_officinalis00.jpg&gt;.</a:t>
            </a: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Nečíslovaný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obrazový materiál je použit z galerie obrázků a klipartů Microsoft Office.</a:t>
            </a: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Biologie rostlin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Květ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VY_32_INOVACE_28.12.ZAT.PR.7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09. 04. 2014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632848" cy="1470025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6000" b="1" dirty="0" smtClean="0">
                <a:solidFill>
                  <a:schemeClr val="tx1"/>
                </a:solidFill>
                <a:latin typeface="Comic Sans MS" pitchFamily="66" charset="0"/>
              </a:rPr>
              <a:t>  KVĚT 1</a:t>
            </a:r>
            <a:endParaRPr lang="cs-CZ" sz="6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33" name="Picture 9" descr="C:\Users\Administrator\AppData\Local\Microsoft\Windows\Temporary Internet Files\Content.IE5\Y0Q8TUHU\MP90041406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772816"/>
            <a:ext cx="3454642" cy="2880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C:\Users\Administrator\AppData\Local\Microsoft\Windows\Temporary Internet Files\Content.IE5\JPXI74Z4\MP90039005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284984"/>
            <a:ext cx="3024336" cy="3168352"/>
          </a:xfrm>
          <a:prstGeom prst="rect">
            <a:avLst/>
          </a:prstGeom>
          <a:noFill/>
        </p:spPr>
      </p:pic>
      <p:sp>
        <p:nvSpPr>
          <p:cNvPr id="2" name="TextovéPole 1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716016" y="2204864"/>
            <a:ext cx="374441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KVĚTNÍ OBALY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539552" y="2204864"/>
            <a:ext cx="367240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KVĚTNÍ LŮŽKO</a:t>
            </a:r>
            <a:endParaRPr lang="cs-CZ" sz="3200" dirty="0">
              <a:latin typeface="Comic Sans MS" pitchFamily="66" charset="0"/>
            </a:endParaRPr>
          </a:p>
        </p:txBody>
      </p:sp>
      <p:cxnSp>
        <p:nvCxnSpPr>
          <p:cNvPr id="14" name="Přímá spojovací šipka 13"/>
          <p:cNvCxnSpPr>
            <a:stCxn id="2" idx="2"/>
            <a:endCxn id="21" idx="0"/>
          </p:cNvCxnSpPr>
          <p:nvPr/>
        </p:nvCxnSpPr>
        <p:spPr>
          <a:xfrm flipH="1">
            <a:off x="2375756" y="1256566"/>
            <a:ext cx="2160240" cy="9482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2" idx="2"/>
            <a:endCxn id="20" idx="0"/>
          </p:cNvCxnSpPr>
          <p:nvPr/>
        </p:nvCxnSpPr>
        <p:spPr>
          <a:xfrm>
            <a:off x="4535996" y="1256566"/>
            <a:ext cx="2052228" cy="9482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Zaoblený obdélník 23"/>
          <p:cNvSpPr/>
          <p:nvPr/>
        </p:nvSpPr>
        <p:spPr>
          <a:xfrm>
            <a:off x="899592" y="3284984"/>
            <a:ext cx="2664296" cy="31683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rozšířený vrchol stonku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364088" y="3284984"/>
            <a:ext cx="2664296" cy="31683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cs-CZ" sz="3200" dirty="0" smtClean="0">
                <a:latin typeface="Comic Sans MS" pitchFamily="66" charset="0"/>
              </a:rPr>
              <a:t>vznikly přeměnou listů, mohou i chybět</a:t>
            </a:r>
            <a:endParaRPr lang="cs-CZ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Květní obaly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611560" y="1916832"/>
            <a:ext cx="7848872" cy="19442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cs-CZ" sz="3200" dirty="0" smtClean="0">
                <a:latin typeface="Comic Sans MS" pitchFamily="66" charset="0"/>
              </a:rPr>
              <a:t>Jejich funkcí je ochrana pohlavních orgánů a lákání opylovačů.</a:t>
            </a:r>
            <a:endParaRPr lang="cs-CZ" sz="3200" dirty="0">
              <a:latin typeface="Comic Sans MS" pitchFamily="66" charset="0"/>
            </a:endParaRPr>
          </a:p>
        </p:txBody>
      </p:sp>
      <p:cxnSp>
        <p:nvCxnSpPr>
          <p:cNvPr id="25" name="Přímá spojovací šipka 24"/>
          <p:cNvCxnSpPr>
            <a:stCxn id="2" idx="2"/>
            <a:endCxn id="21" idx="0"/>
          </p:cNvCxnSpPr>
          <p:nvPr/>
        </p:nvCxnSpPr>
        <p:spPr>
          <a:xfrm>
            <a:off x="4535996" y="1256566"/>
            <a:ext cx="0" cy="6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 descr="C:\Users\Administrator\AppData\Local\Microsoft\Windows\Temporary Internet Files\Content.IE5\9J2TH5W6\MP90044248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077072"/>
            <a:ext cx="2592288" cy="2376264"/>
          </a:xfrm>
          <a:prstGeom prst="rect">
            <a:avLst/>
          </a:prstGeom>
          <a:noFill/>
        </p:spPr>
      </p:pic>
      <p:pic>
        <p:nvPicPr>
          <p:cNvPr id="1027" name="Picture 3" descr="C:\Users\Administrator\AppData\Local\Microsoft\Windows\Temporary Internet Files\Content.IE5\0POK5CZV\MC90043801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716016" y="4005064"/>
            <a:ext cx="2784450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File:Tulipa orphanidea 06050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852936"/>
            <a:ext cx="3672408" cy="3853284"/>
          </a:xfrm>
          <a:prstGeom prst="rect">
            <a:avLst/>
          </a:prstGeom>
          <a:noFill/>
        </p:spPr>
      </p:pic>
      <p:sp>
        <p:nvSpPr>
          <p:cNvPr id="2" name="TextovéPole 1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Květní obaly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716016" y="1916832"/>
            <a:ext cx="374441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ROZLIŠENÉ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539552" y="1916832"/>
            <a:ext cx="367240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NEROZLIŠENÉ</a:t>
            </a:r>
            <a:endParaRPr lang="cs-CZ" sz="3200" dirty="0">
              <a:latin typeface="Comic Sans MS" pitchFamily="66" charset="0"/>
            </a:endParaRPr>
          </a:p>
        </p:txBody>
      </p:sp>
      <p:cxnSp>
        <p:nvCxnSpPr>
          <p:cNvPr id="14" name="Přímá spojovací šipka 13"/>
          <p:cNvCxnSpPr>
            <a:stCxn id="2" idx="2"/>
            <a:endCxn id="21" idx="0"/>
          </p:cNvCxnSpPr>
          <p:nvPr/>
        </p:nvCxnSpPr>
        <p:spPr>
          <a:xfrm flipH="1">
            <a:off x="2375756" y="1256566"/>
            <a:ext cx="2160240" cy="6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2" idx="2"/>
            <a:endCxn id="20" idx="0"/>
          </p:cNvCxnSpPr>
          <p:nvPr/>
        </p:nvCxnSpPr>
        <p:spPr>
          <a:xfrm>
            <a:off x="4535996" y="1256566"/>
            <a:ext cx="2052228" cy="6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Zaoblený obdélník 23"/>
          <p:cNvSpPr/>
          <p:nvPr/>
        </p:nvSpPr>
        <p:spPr>
          <a:xfrm>
            <a:off x="1043608" y="5949280"/>
            <a:ext cx="266429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OKVĚTÍ</a:t>
            </a:r>
            <a:endParaRPr lang="cs-CZ" sz="3200" dirty="0">
              <a:latin typeface="Comic Sans MS" pitchFamily="66" charset="0"/>
            </a:endParaRPr>
          </a:p>
        </p:txBody>
      </p:sp>
      <p:pic>
        <p:nvPicPr>
          <p:cNvPr id="4105" name="Picture 9" descr="File:Primula veris 17040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2852935"/>
            <a:ext cx="3744416" cy="3854243"/>
          </a:xfrm>
          <a:prstGeom prst="rect">
            <a:avLst/>
          </a:prstGeom>
          <a:noFill/>
        </p:spPr>
      </p:pic>
      <p:sp>
        <p:nvSpPr>
          <p:cNvPr id="16" name="Zaoblený obdélník 15"/>
          <p:cNvSpPr/>
          <p:nvPr/>
        </p:nvSpPr>
        <p:spPr>
          <a:xfrm>
            <a:off x="5724128" y="2924944"/>
            <a:ext cx="266429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KALICH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788024" y="5949280"/>
            <a:ext cx="266429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KORUNA</a:t>
            </a:r>
            <a:endParaRPr lang="cs-CZ" sz="3200" dirty="0">
              <a:latin typeface="Comic Sans MS" pitchFamily="66" charset="0"/>
            </a:endParaRPr>
          </a:p>
        </p:txBody>
      </p:sp>
      <p:cxnSp>
        <p:nvCxnSpPr>
          <p:cNvPr id="22" name="Přímá spojovací šipka 21"/>
          <p:cNvCxnSpPr>
            <a:stCxn id="16" idx="2"/>
          </p:cNvCxnSpPr>
          <p:nvPr/>
        </p:nvCxnSpPr>
        <p:spPr>
          <a:xfrm flipH="1">
            <a:off x="6876256" y="3573016"/>
            <a:ext cx="18002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flipV="1">
            <a:off x="6156176" y="5013176"/>
            <a:ext cx="36004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39552" y="28529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1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716016" y="28529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2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Květní obaly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716016" y="1916832"/>
            <a:ext cx="374441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ROZLIŠENÉ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539552" y="1916832"/>
            <a:ext cx="367240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NEROZLIŠENÉ</a:t>
            </a:r>
            <a:endParaRPr lang="cs-CZ" sz="3200" dirty="0">
              <a:latin typeface="Comic Sans MS" pitchFamily="66" charset="0"/>
            </a:endParaRPr>
          </a:p>
        </p:txBody>
      </p:sp>
      <p:cxnSp>
        <p:nvCxnSpPr>
          <p:cNvPr id="14" name="Přímá spojovací šipka 13"/>
          <p:cNvCxnSpPr>
            <a:stCxn id="2" idx="2"/>
            <a:endCxn id="21" idx="0"/>
          </p:cNvCxnSpPr>
          <p:nvPr/>
        </p:nvCxnSpPr>
        <p:spPr>
          <a:xfrm flipH="1">
            <a:off x="2375756" y="1256566"/>
            <a:ext cx="2160240" cy="6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2" idx="2"/>
            <a:endCxn id="20" idx="0"/>
          </p:cNvCxnSpPr>
          <p:nvPr/>
        </p:nvCxnSpPr>
        <p:spPr>
          <a:xfrm>
            <a:off x="4535996" y="1256566"/>
            <a:ext cx="2052228" cy="6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Zaoblený obdélník 23"/>
          <p:cNvSpPr/>
          <p:nvPr/>
        </p:nvSpPr>
        <p:spPr>
          <a:xfrm>
            <a:off x="539552" y="2852936"/>
            <a:ext cx="3672408" cy="26642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OKVĚTÍ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okvětní lístky stejného tvaru a velikosti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716016" y="2924944"/>
            <a:ext cx="3744416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rgbClr val="00B050"/>
                </a:solidFill>
                <a:latin typeface="Comic Sans MS" pitchFamily="66" charset="0"/>
              </a:rPr>
              <a:t>KALICH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ze zelených 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kališních lístků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4716016" y="4581128"/>
            <a:ext cx="3744416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KORUNA 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z barevných 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korunních lístků</a:t>
            </a:r>
            <a:r>
              <a:rPr lang="cs-CZ" sz="3200" dirty="0" smtClean="0">
                <a:latin typeface="Comic Sans MS" pitchFamily="66" charset="0"/>
              </a:rPr>
              <a:t> </a:t>
            </a:r>
            <a:endParaRPr lang="cs-CZ" sz="3200" dirty="0">
              <a:latin typeface="Comic Sans MS" pitchFamily="66" charset="0"/>
            </a:endParaRPr>
          </a:p>
        </p:txBody>
      </p:sp>
      <p:pic>
        <p:nvPicPr>
          <p:cNvPr id="2053" name="Picture 5" descr="C:\Users\Administrator\AppData\Local\Microsoft\Windows\Temporary Internet Files\Content.IE5\L5POHN5L\MC90042814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25144"/>
            <a:ext cx="975023" cy="181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79928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Květní obaly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4716016" y="1916832"/>
            <a:ext cx="374441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ROZLIŠENÉ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539552" y="1916832"/>
            <a:ext cx="367240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NEROZLIŠENÉ</a:t>
            </a:r>
            <a:endParaRPr lang="cs-CZ" sz="2800" dirty="0">
              <a:latin typeface="Comic Sans MS" pitchFamily="66" charset="0"/>
            </a:endParaRPr>
          </a:p>
        </p:txBody>
      </p:sp>
      <p:cxnSp>
        <p:nvCxnSpPr>
          <p:cNvPr id="14" name="Přímá spojovací šipka 13"/>
          <p:cNvCxnSpPr>
            <a:stCxn id="2" idx="2"/>
            <a:endCxn id="21" idx="0"/>
          </p:cNvCxnSpPr>
          <p:nvPr/>
        </p:nvCxnSpPr>
        <p:spPr>
          <a:xfrm flipH="1">
            <a:off x="2375756" y="1256566"/>
            <a:ext cx="2160240" cy="6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2" idx="2"/>
            <a:endCxn id="20" idx="0"/>
          </p:cNvCxnSpPr>
          <p:nvPr/>
        </p:nvCxnSpPr>
        <p:spPr>
          <a:xfrm>
            <a:off x="4535996" y="1256566"/>
            <a:ext cx="2052228" cy="6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Zaoblený obdélník 23"/>
          <p:cNvSpPr/>
          <p:nvPr/>
        </p:nvSpPr>
        <p:spPr>
          <a:xfrm>
            <a:off x="611560" y="3284984"/>
            <a:ext cx="3528392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KVĚT STEJNOOBALNÝ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4716016" y="3284984"/>
            <a:ext cx="3744416" cy="15841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KVĚT RŮZNOOBALNÝ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39552" y="5517232"/>
            <a:ext cx="79928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Květ</a:t>
            </a:r>
            <a:endParaRPr lang="cs-CZ" sz="4000" b="1" dirty="0">
              <a:latin typeface="Comic Sans MS" pitchFamily="66" charset="0"/>
            </a:endParaRPr>
          </a:p>
        </p:txBody>
      </p:sp>
      <p:cxnSp>
        <p:nvCxnSpPr>
          <p:cNvPr id="26" name="Přímá spojovací šipka 25"/>
          <p:cNvCxnSpPr>
            <a:endCxn id="16" idx="2"/>
          </p:cNvCxnSpPr>
          <p:nvPr/>
        </p:nvCxnSpPr>
        <p:spPr>
          <a:xfrm flipV="1">
            <a:off x="4499992" y="4869160"/>
            <a:ext cx="208823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endCxn id="24" idx="2"/>
          </p:cNvCxnSpPr>
          <p:nvPr/>
        </p:nvCxnSpPr>
        <p:spPr>
          <a:xfrm flipH="1" flipV="1">
            <a:off x="2375756" y="4797152"/>
            <a:ext cx="212423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Obousměrná svislá šipka 30"/>
          <p:cNvSpPr/>
          <p:nvPr/>
        </p:nvSpPr>
        <p:spPr>
          <a:xfrm>
            <a:off x="2195736" y="2636912"/>
            <a:ext cx="432048" cy="720080"/>
          </a:xfrm>
          <a:prstGeom prst="up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ousměrná svislá šipka 31"/>
          <p:cNvSpPr/>
          <p:nvPr/>
        </p:nvSpPr>
        <p:spPr>
          <a:xfrm>
            <a:off x="6372200" y="2636912"/>
            <a:ext cx="432048" cy="720080"/>
          </a:xfrm>
          <a:prstGeom prst="up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792088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atin typeface="Comic Sans MS" pitchFamily="66" charset="0"/>
              </a:rPr>
              <a:t>Četnost květů</a:t>
            </a: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1403648" y="1484784"/>
            <a:ext cx="6336704" cy="12961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určuje se podle čísla, kterým je dělitelný počet květních částí</a:t>
            </a:r>
            <a:endParaRPr lang="cs-CZ" sz="2800" dirty="0">
              <a:latin typeface="Comic Sans MS" pitchFamily="66" charset="0"/>
            </a:endParaRPr>
          </a:p>
        </p:txBody>
      </p:sp>
      <p:cxnSp>
        <p:nvCxnSpPr>
          <p:cNvPr id="32" name="Přímá spojovací šipka 31"/>
          <p:cNvCxnSpPr>
            <a:stCxn id="27" idx="2"/>
          </p:cNvCxnSpPr>
          <p:nvPr/>
        </p:nvCxnSpPr>
        <p:spPr>
          <a:xfrm flipH="1">
            <a:off x="1799692" y="2780928"/>
            <a:ext cx="2772308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/>
          <p:nvPr/>
        </p:nvCxnSpPr>
        <p:spPr>
          <a:xfrm>
            <a:off x="4572000" y="2780928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stCxn id="27" idx="2"/>
          </p:cNvCxnSpPr>
          <p:nvPr/>
        </p:nvCxnSpPr>
        <p:spPr>
          <a:xfrm>
            <a:off x="4572000" y="2780928"/>
            <a:ext cx="270030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Zaoblený obdélník 46"/>
          <p:cNvSpPr/>
          <p:nvPr/>
        </p:nvSpPr>
        <p:spPr>
          <a:xfrm>
            <a:off x="6228184" y="3356992"/>
            <a:ext cx="2376264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pětičetné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8" name="Zaoblený obdélník 47"/>
          <p:cNvSpPr/>
          <p:nvPr/>
        </p:nvSpPr>
        <p:spPr>
          <a:xfrm>
            <a:off x="683568" y="3356992"/>
            <a:ext cx="2232248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trojčetné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9" name="Zaoblený obdélník 48"/>
          <p:cNvSpPr/>
          <p:nvPr/>
        </p:nvSpPr>
        <p:spPr>
          <a:xfrm>
            <a:off x="3347864" y="3429000"/>
            <a:ext cx="2376264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err="1" smtClean="0">
                <a:latin typeface="Comic Sans MS" pitchFamily="66" charset="0"/>
              </a:rPr>
              <a:t>čtyřčetné</a:t>
            </a:r>
            <a:endParaRPr lang="cs-CZ" sz="3200" dirty="0">
              <a:latin typeface="Comic Sans MS" pitchFamily="66" charset="0"/>
            </a:endParaRPr>
          </a:p>
        </p:txBody>
      </p:sp>
      <p:pic>
        <p:nvPicPr>
          <p:cNvPr id="23554" name="Picture 2" descr="File:Tulipa kaufmanniana 27030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293096"/>
            <a:ext cx="2520280" cy="2232248"/>
          </a:xfrm>
          <a:prstGeom prst="rect">
            <a:avLst/>
          </a:prstGeom>
          <a:noFill/>
        </p:spPr>
      </p:pic>
      <p:pic>
        <p:nvPicPr>
          <p:cNvPr id="23556" name="Picture 4" descr="File:Veronica chamaedrys Ehrenprei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4293096"/>
            <a:ext cx="2633213" cy="2232248"/>
          </a:xfrm>
          <a:prstGeom prst="rect">
            <a:avLst/>
          </a:prstGeom>
          <a:noFill/>
        </p:spPr>
      </p:pic>
      <p:pic>
        <p:nvPicPr>
          <p:cNvPr id="50" name="Picture 9" descr="File:Primula veris 170405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4293096"/>
            <a:ext cx="2664296" cy="2232249"/>
          </a:xfrm>
          <a:prstGeom prst="rect">
            <a:avLst/>
          </a:prstGeom>
          <a:noFill/>
        </p:spPr>
      </p:pic>
      <p:sp>
        <p:nvSpPr>
          <p:cNvPr id="51" name="Obdélník 50"/>
          <p:cNvSpPr/>
          <p:nvPr/>
        </p:nvSpPr>
        <p:spPr>
          <a:xfrm>
            <a:off x="3491880" y="6021288"/>
            <a:ext cx="2271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Rozrazil rezekvítek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6588224" y="2924944"/>
            <a:ext cx="182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  <a:latin typeface="Comic Sans MS" pitchFamily="66" charset="0"/>
              </a:rPr>
              <a:t>Prvosenka jarní</a:t>
            </a:r>
            <a:endParaRPr lang="cs-CZ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899592" y="2924944"/>
            <a:ext cx="194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  <a:latin typeface="Comic Sans MS" pitchFamily="66" charset="0"/>
              </a:rPr>
              <a:t>Tulipán zahradní</a:t>
            </a:r>
            <a:endParaRPr lang="cs-CZ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39552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3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75856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4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84168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2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389</Words>
  <Application>Microsoft Office PowerPoint</Application>
  <PresentationFormat>Předvádění na obrazovce (4:3)</PresentationFormat>
  <Paragraphs>116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Snímek 2</vt:lpstr>
      <vt:lpstr>  KVĚT 1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Kořen</dc:title>
  <dc:creator>PC2</dc:creator>
  <cp:lastModifiedBy>Administrator</cp:lastModifiedBy>
  <cp:revision>99</cp:revision>
  <dcterms:created xsi:type="dcterms:W3CDTF">2013-08-01T15:33:38Z</dcterms:created>
  <dcterms:modified xsi:type="dcterms:W3CDTF">2014-04-19T21:21:07Z</dcterms:modified>
</cp:coreProperties>
</file>