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270" r:id="rId3"/>
    <p:sldId id="256" r:id="rId4"/>
    <p:sldId id="257" r:id="rId5"/>
    <p:sldId id="268" r:id="rId6"/>
    <p:sldId id="272" r:id="rId7"/>
    <p:sldId id="279" r:id="rId8"/>
    <p:sldId id="280" r:id="rId9"/>
    <p:sldId id="282" r:id="rId10"/>
    <p:sldId id="281" r:id="rId11"/>
    <p:sldId id="278" r:id="rId12"/>
    <p:sldId id="266" r:id="rId13"/>
    <p:sldId id="258" r:id="rId14"/>
    <p:sldId id="284" r:id="rId15"/>
    <p:sldId id="273" r:id="rId16"/>
    <p:sldId id="277" r:id="rId17"/>
    <p:sldId id="261" r:id="rId18"/>
    <p:sldId id="259" r:id="rId19"/>
    <p:sldId id="262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3F4E9-E5CB-44A3-9D6B-3C416487BED5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784E-F7C7-4877-B0AC-519D04BA8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71FE-8C68-4CDA-9394-24A8C2DDF4E3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ommons.wikimedia.org/wiki/File:Ulistnienie.sv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ommons.wikimedia.org/wiki/File:Leaf_anatomy_cs.sv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b/b5/Aloe_Vera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3/39/Field_with_onions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0/00/Hargeville_-_Champ_de_pois_prot%C3%A9agineux4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e/e4/Berberis_vulgaris_Zweig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8/80/Purple_African_Violet_Top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0/0d/Aesculus2lis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c/c9/Alnus_glutinosa_tervalepp%C3%A4_lehti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upload.wikimedia.org/wikipedia/commons/4/4a/Leaf_morphology_digitate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Žilnatina</a:t>
            </a:r>
            <a:endParaRPr lang="cs-CZ" sz="4000" b="1" dirty="0">
              <a:latin typeface="Comic Sans MS" pitchFamily="66" charset="0"/>
            </a:endParaRPr>
          </a:p>
        </p:txBody>
      </p:sp>
      <p:pic>
        <p:nvPicPr>
          <p:cNvPr id="10242" name="Picture 2" descr="http://www.ta3k.sk/bio/images/stranky/rast_organy/list/zilna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200800" cy="3816424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39552" y="1268760"/>
            <a:ext cx="266429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1) rovnoběžná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572000" y="1268760"/>
            <a:ext cx="273630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3) zpeřená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331640" y="5805264"/>
            <a:ext cx="273630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2) souběžná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076056" y="5805264"/>
            <a:ext cx="345638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4) dlanitě zpeřená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24328" y="1556792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Postavení listů na stonku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33794" name="Picture 2" descr="http://upload.wikimedia.org/wikipedia/commons/thumb/3/34/Ulistnienie.svg/400px-Ulistnienie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5"/>
            <a:ext cx="8095014" cy="3096345"/>
          </a:xfrm>
          <a:prstGeom prst="rect">
            <a:avLst/>
          </a:prstGeom>
          <a:noFill/>
        </p:spPr>
      </p:pic>
      <p:sp>
        <p:nvSpPr>
          <p:cNvPr id="16" name="Zaoblený obdélník 15"/>
          <p:cNvSpPr/>
          <p:nvPr/>
        </p:nvSpPr>
        <p:spPr>
          <a:xfrm>
            <a:off x="683568" y="4797152"/>
            <a:ext cx="266429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a) střídavé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1403648" y="5733256"/>
            <a:ext cx="273630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b) vstřícné - </a:t>
            </a:r>
            <a:r>
              <a:rPr lang="cs-CZ" sz="2800" dirty="0" err="1" smtClean="0">
                <a:latin typeface="Comic Sans MS" pitchFamily="66" charset="0"/>
              </a:rPr>
              <a:t>křižnostojné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796136" y="4797152"/>
            <a:ext cx="273630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d) přeslenité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004048" y="5733256"/>
            <a:ext cx="280831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c)  vstřícné - neotočené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355976" y="4365104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AppData\Local\Microsoft\Windows\Temporary Internet Files\Content.IE5\ARVL3ZMD\MP9004490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80928"/>
            <a:ext cx="4608512" cy="3456384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827584" y="764704"/>
            <a:ext cx="7416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Hlavní funkce listu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655272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899"/>
              </a:spcBef>
              <a:buFont typeface="Arial" pitchFamily="34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 Dýchání</a:t>
            </a:r>
          </a:p>
          <a:p>
            <a:pPr lvl="0">
              <a:spcBef>
                <a:spcPts val="899"/>
              </a:spcBef>
              <a:buFont typeface="Arial" pitchFamily="34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 Odpařování vody</a:t>
            </a:r>
          </a:p>
          <a:p>
            <a:pPr lvl="0">
              <a:spcBef>
                <a:spcPts val="899"/>
              </a:spcBef>
              <a:buFont typeface="Arial" pitchFamily="34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 Fotosyntéza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764704"/>
            <a:ext cx="7416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Další funkce listu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1"/>
            <a:ext cx="77768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Funkce zásobní </a:t>
            </a:r>
          </a:p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Funkce přichycovací</a:t>
            </a:r>
          </a:p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Funkce obranná</a:t>
            </a:r>
          </a:p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Nepohlavní rozmnožování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764704"/>
            <a:ext cx="7416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Vnitřní stavba listu</a:t>
            </a:r>
            <a:endParaRPr lang="cs-CZ" sz="4000" b="1" dirty="0">
              <a:latin typeface="Comic Sans MS" pitchFamily="66" charset="0"/>
            </a:endParaRPr>
          </a:p>
        </p:txBody>
      </p:sp>
      <p:pic>
        <p:nvPicPr>
          <p:cNvPr id="7170" name="Picture 2" descr="http://upload.wikimedia.org/wikipedia/commons/thumb/9/96/Leaf_anatomy_cs.svg/600px-Leaf_anatomy_c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7985865" cy="381642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139952" y="1844824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Aloe Ve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7384"/>
            <a:ext cx="91789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Funkce zásobní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39552" y="2708920"/>
            <a:ext cx="3528392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dužnaté listy sukulentních rostlin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1560" y="188640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Field with on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Funkce zásobní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292080" y="4725144"/>
            <a:ext cx="3528392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suknice cibule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116632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12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Hargeville - Champ de pois protéagineux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Funkce přichycovací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563888" y="1484784"/>
            <a:ext cx="504056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úponky hrachu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188640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13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Berberis vulgaris Zwe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ovéPole 1"/>
          <p:cNvSpPr txBox="1"/>
          <p:nvPr/>
        </p:nvSpPr>
        <p:spPr>
          <a:xfrm>
            <a:off x="611560" y="548680"/>
            <a:ext cx="78488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 Funkce obranná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1556792"/>
            <a:ext cx="352839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trny dřišťálu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88640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14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Purple African Violet T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ovéPole 1"/>
          <p:cNvSpPr txBox="1"/>
          <p:nvPr/>
        </p:nvSpPr>
        <p:spPr>
          <a:xfrm>
            <a:off x="611560" y="476672"/>
            <a:ext cx="79208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  Nepohlavní rozmnožování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3779912" y="5373216"/>
            <a:ext cx="504056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listové řízky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116632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15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 rostlin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List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VY_32_INOVACE_28.10.ZAT.PR.7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02. 04. 2014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élník 9"/>
          <p:cNvSpPr>
            <a:spLocks noChangeArrowheads="1"/>
          </p:cNvSpPr>
          <p:nvPr/>
        </p:nvSpPr>
        <p:spPr bwMode="auto">
          <a:xfrm>
            <a:off x="323528" y="1844824"/>
            <a:ext cx="8569325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</a:t>
            </a:r>
            <a:r>
              <a:rPr lang="cs-CZ" sz="1600" i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79-81.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</a:rPr>
              <a:t>Použité zdroje:</a:t>
            </a:r>
          </a:p>
          <a:p>
            <a:pPr>
              <a:lnSpc>
                <a:spcPct val="80000"/>
              </a:lnSpc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6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[OBR.1]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Alinja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cit.2014-04-01].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WWW:&lt;http://commons.wikimedia.org/wiki/File:Alnus_glutinosa_tervalepp%C3%A4_lehti.jpg&gt;.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6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[cit.2014-04-01].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:&lt;http://commons.wikimedia.org/wiki/File:Aesculus2list.jpg?uselang=cs&gt;.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</a:rPr>
              <a:t>Strana 7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Messer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Woland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[cit.2014-04-01].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WWW:&lt;http://commons.wikimedia.org/wiki/File:Kszta%C5%82ty_li%C5%9Bci_2b.svg&gt;.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363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165576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20688"/>
            <a:ext cx="5976937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9"/>
          <p:cNvSpPr>
            <a:spLocks noChangeArrowheads="1"/>
          </p:cNvSpPr>
          <p:nvPr/>
        </p:nvSpPr>
        <p:spPr bwMode="auto">
          <a:xfrm>
            <a:off x="323528" y="659380"/>
            <a:ext cx="8569325" cy="63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8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[OBR.4]: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Maksim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[cit.2014-04-01].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http://commons.wikimedia.org/wiki/File:Leaf_morphology_digitate.png&gt;.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Maksim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[cit.2014-04-01].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WWW:&lt;http://commons.wikimedia.org/wiki/File:Leaf_morphology_odd_pinnate.png&gt;.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Maksim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[cit.2014-04-01].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WWW:&lt;http://commons.wikimedia.org/wiki/File:Leaf_morphology_opposate.png?uselang=cs&gt;.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[cit.2014-04-01]. Dostupný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http://web2.mendelu.cz/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af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_211_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multitext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/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obecna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_botanika/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obrazky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/organologie/okraje_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cepeli.gif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10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[cit.2014-04-01].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na WWW:&lt;http://www.ta3k.sk/bio/index.php?option=com_content&amp;view=article&amp;id=96:list&amp;catid=40:rastlinneorgany&amp;Itemid=69&gt;.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</a:rPr>
              <a:t>Strana 11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OBR.9]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Nova. [cit.2014-04-01].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WWW:&lt;http://commons.wikimedia.org/wiki/File:Ulistnienie.svg&gt;.</a:t>
            </a: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9"/>
          <p:cNvSpPr>
            <a:spLocks noChangeArrowheads="1"/>
          </p:cNvSpPr>
          <p:nvPr/>
        </p:nvSpPr>
        <p:spPr bwMode="auto">
          <a:xfrm>
            <a:off x="251520" y="260648"/>
            <a:ext cx="8569325" cy="63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14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[OBR.10]: Michal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Maňas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[cit.2014-04-01].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http://commons.wikimedia.org/wiki/File:Leaf_anatomy_cs.svg&gt;.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15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Erin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Silversmith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[cit.2014-04-01]. Dostupný pod Svobodnou licencí GNU pro dokumenty na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WWW:&lt;http://commons.wikimedia.org/wiki/File:Aloe_Vera.jpg&gt;.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16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Rainer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Haessner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[cit.2014-04-01]. Dostupný pod Svobodnou licencí GNU pro dokumenty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WWW:&lt;http://commons.wikimedia.org/wiki/File:Field_with_onions.jpg&gt;.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17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[OBR.13]: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Spedona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[cit.2014-04-01]. Dostupný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http://commons.wikimedia.org/wiki/File:Hargeville_-_Champ_de_pois_prot%C3%A9agineux4.JPG&gt;.</a:t>
            </a: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18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OBR.14]: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de: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Benutzer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Griensteidl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[cit.2014-04-01].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na WWW:&lt;http://commons.wikimedia.org/wiki/File:Berberis_vulgaris_Zweig.jpg&gt;.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</a:rPr>
              <a:t>Strana 19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OBR.15]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[cit.2014-04-01].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WWW:&lt;http://commons.wikimedia.org/wiki/File:Purple_African_Violet_Top.JPG&gt;.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Nečíslovaný obrazový materiál je použit z galerie obrázků a klipartů Microsoft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Office.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632848" cy="14700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cs-CZ" sz="72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cs-CZ" sz="7200" b="1" dirty="0" smtClean="0">
                <a:solidFill>
                  <a:schemeClr val="tx1"/>
                </a:solidFill>
                <a:latin typeface="Comic Sans MS" pitchFamily="66" charset="0"/>
              </a:rPr>
              <a:t>List 1</a:t>
            </a:r>
            <a:endParaRPr lang="cs-CZ" sz="7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0" name="Picture 6" descr="C:\Users\Administrator\AppData\Local\Microsoft\Windows\Temporary Internet Files\Content.IE5\VKH57C60\MC9004418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1124744"/>
            <a:ext cx="3965425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764704"/>
            <a:ext cx="7416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Charakteristika listu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1988840"/>
            <a:ext cx="783061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99"/>
              </a:spcBef>
              <a:buFont typeface="Arial" pitchFamily="34" charset="0"/>
              <a:buChar char="•"/>
            </a:pPr>
            <a:r>
              <a:rPr lang="cs-CZ" sz="3600" dirty="0" smtClean="0">
                <a:latin typeface="Comic Sans MS" pitchFamily="66" charset="0"/>
              </a:rPr>
              <a:t> Nadzemní orgán rostliny</a:t>
            </a:r>
          </a:p>
          <a:p>
            <a:pPr lvl="0">
              <a:spcBef>
                <a:spcPts val="899"/>
              </a:spcBef>
              <a:buFont typeface="Arial" pitchFamily="34" charset="0"/>
              <a:buChar char="•"/>
            </a:pPr>
            <a:r>
              <a:rPr lang="cs-CZ" sz="3600" dirty="0" smtClean="0">
                <a:latin typeface="Comic Sans MS" pitchFamily="66" charset="0"/>
              </a:rPr>
              <a:t> Má ukončený růst</a:t>
            </a:r>
          </a:p>
          <a:p>
            <a:pPr lvl="0">
              <a:spcBef>
                <a:spcPts val="899"/>
              </a:spcBef>
              <a:buFont typeface="Arial" pitchFamily="34" charset="0"/>
              <a:buChar char="•"/>
            </a:pPr>
            <a:r>
              <a:rPr lang="cs-CZ" sz="3600" dirty="0" smtClean="0">
                <a:latin typeface="Comic Sans MS" pitchFamily="66" charset="0"/>
              </a:rPr>
              <a:t> Obsahuje chlorofyl</a:t>
            </a:r>
            <a:endParaRPr lang="cs-CZ" sz="3600" i="1" dirty="0" smtClean="0">
              <a:latin typeface="Comic Sans MS" pitchFamily="66" charset="0"/>
            </a:endParaRPr>
          </a:p>
        </p:txBody>
      </p:sp>
      <p:pic>
        <p:nvPicPr>
          <p:cNvPr id="2052" name="Picture 4" descr="C:\Users\PC2\AppData\Local\Microsoft\Windows\Temporary Internet Files\Content.IE5\HVDBA60L\MC9004418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068960"/>
            <a:ext cx="3240360" cy="3240360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2304256" cy="2012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Stavba listu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20" name="Zaoblený obdélník 19"/>
          <p:cNvSpPr/>
          <p:nvPr/>
        </p:nvSpPr>
        <p:spPr>
          <a:xfrm>
            <a:off x="6156176" y="2276872"/>
            <a:ext cx="230425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čepel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539552" y="2204864"/>
            <a:ext cx="23762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řapík</a:t>
            </a:r>
            <a:endParaRPr lang="cs-CZ" sz="3200" dirty="0">
              <a:latin typeface="Comic Sans MS" pitchFamily="66" charset="0"/>
            </a:endParaRPr>
          </a:p>
        </p:txBody>
      </p:sp>
      <p:cxnSp>
        <p:nvCxnSpPr>
          <p:cNvPr id="14" name="Přímá spojovací šipka 13"/>
          <p:cNvCxnSpPr>
            <a:stCxn id="2" idx="2"/>
            <a:endCxn id="21" idx="0"/>
          </p:cNvCxnSpPr>
          <p:nvPr/>
        </p:nvCxnSpPr>
        <p:spPr>
          <a:xfrm flipH="1">
            <a:off x="1727684" y="1256566"/>
            <a:ext cx="2808312" cy="948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2" idx="2"/>
            <a:endCxn id="20" idx="0"/>
          </p:cNvCxnSpPr>
          <p:nvPr/>
        </p:nvCxnSpPr>
        <p:spPr>
          <a:xfrm>
            <a:off x="4535996" y="1256566"/>
            <a:ext cx="2772308" cy="102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endCxn id="29" idx="0"/>
          </p:cNvCxnSpPr>
          <p:nvPr/>
        </p:nvCxnSpPr>
        <p:spPr>
          <a:xfrm>
            <a:off x="4572000" y="1268760"/>
            <a:ext cx="3600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aoblený obdélník 28"/>
          <p:cNvSpPr/>
          <p:nvPr/>
        </p:nvSpPr>
        <p:spPr>
          <a:xfrm>
            <a:off x="3419872" y="2276872"/>
            <a:ext cx="23762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žilnatina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2055" name="Picture 7" descr="C:\Users\Administrator\AppData\Local\Microsoft\Windows\Temporary Internet Files\Content.IE5\L5POHN5L\MC9003357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06191">
            <a:off x="3131148" y="2052970"/>
            <a:ext cx="2959725" cy="5167883"/>
          </a:xfrm>
          <a:prstGeom prst="rect">
            <a:avLst/>
          </a:prstGeom>
          <a:noFill/>
        </p:spPr>
      </p:pic>
      <p:cxnSp>
        <p:nvCxnSpPr>
          <p:cNvPr id="37" name="Přímá spojovací šipka 36"/>
          <p:cNvCxnSpPr/>
          <p:nvPr/>
        </p:nvCxnSpPr>
        <p:spPr>
          <a:xfrm flipH="1">
            <a:off x="5868144" y="3068960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>
            <a:off x="4644008" y="3068960"/>
            <a:ext cx="14401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>
            <a:off x="1691680" y="299695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Stavba listu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20" name="Zaoblený obdélník 19"/>
          <p:cNvSpPr/>
          <p:nvPr/>
        </p:nvSpPr>
        <p:spPr>
          <a:xfrm>
            <a:off x="4860032" y="2276872"/>
            <a:ext cx="352839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složený list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539552" y="2204864"/>
            <a:ext cx="338437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jednoduchý list</a:t>
            </a:r>
            <a:endParaRPr lang="cs-CZ" sz="3200" dirty="0">
              <a:latin typeface="Comic Sans MS" pitchFamily="66" charset="0"/>
            </a:endParaRPr>
          </a:p>
        </p:txBody>
      </p:sp>
      <p:cxnSp>
        <p:nvCxnSpPr>
          <p:cNvPr id="14" name="Přímá spojovací šipka 13"/>
          <p:cNvCxnSpPr>
            <a:stCxn id="2" idx="2"/>
            <a:endCxn id="21" idx="0"/>
          </p:cNvCxnSpPr>
          <p:nvPr/>
        </p:nvCxnSpPr>
        <p:spPr>
          <a:xfrm flipH="1">
            <a:off x="2231740" y="1256566"/>
            <a:ext cx="2304256" cy="948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2" idx="2"/>
            <a:endCxn id="20" idx="0"/>
          </p:cNvCxnSpPr>
          <p:nvPr/>
        </p:nvCxnSpPr>
        <p:spPr>
          <a:xfrm>
            <a:off x="4535996" y="1256566"/>
            <a:ext cx="2088232" cy="102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21" idx="2"/>
          </p:cNvCxnSpPr>
          <p:nvPr/>
        </p:nvCxnSpPr>
        <p:spPr>
          <a:xfrm>
            <a:off x="2231740" y="29969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20" idx="2"/>
          </p:cNvCxnSpPr>
          <p:nvPr/>
        </p:nvCxnSpPr>
        <p:spPr>
          <a:xfrm>
            <a:off x="6624228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5" name="Picture 13" descr="File:Aesculus2l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552" y="3356992"/>
            <a:ext cx="4159481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7" name="Picture 15" descr="File:Alnus glutinosa tervaleppä leht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84984"/>
            <a:ext cx="3168352" cy="317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ovéPole 11"/>
          <p:cNvSpPr txBox="1"/>
          <p:nvPr/>
        </p:nvSpPr>
        <p:spPr>
          <a:xfrm>
            <a:off x="683568" y="2996952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499992" y="3068960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Tvary jednoduchých listů</a:t>
            </a:r>
            <a:endParaRPr lang="cs-CZ" sz="4000" b="1" dirty="0">
              <a:latin typeface="Comic Sans MS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294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251520" y="5229200"/>
            <a:ext cx="864096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omic Sans MS" pitchFamily="66" charset="0"/>
              </a:rPr>
              <a:t>a) šídlovitý, b) čárkovitý, c) podlouhle kopinatý, d) kopinatý, e) zašpičatěle kopinatý, f) vejčitý, g) podlouhle vejčitý, eliptický, h) kopisťovitý, i) lžícovitý, j) vejčitý, vroubkovaný, k) okrouhlý, l) ledvinitý, m) klínovitý, n) srdčitý, zubatý, o) </a:t>
            </a:r>
            <a:r>
              <a:rPr lang="cs-CZ" dirty="0" err="1" smtClean="0">
                <a:latin typeface="Comic Sans MS" pitchFamily="66" charset="0"/>
              </a:rPr>
              <a:t>kosníkovitý</a:t>
            </a:r>
            <a:r>
              <a:rPr lang="cs-CZ" dirty="0" smtClean="0">
                <a:latin typeface="Comic Sans MS" pitchFamily="66" charset="0"/>
              </a:rPr>
              <a:t>, p) peřenodílný,  s) střelovitý, t) trojboký, nepravidelně zubatý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4797152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Složené listy</a:t>
            </a:r>
            <a:endParaRPr lang="cs-CZ" sz="4000" b="1" dirty="0">
              <a:latin typeface="Comic Sans MS" pitchFamily="66" charset="0"/>
            </a:endParaRPr>
          </a:p>
        </p:txBody>
      </p:sp>
      <p:pic>
        <p:nvPicPr>
          <p:cNvPr id="13314" name="Picture 2" descr="Leaf morphology odd pinn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55616" y="1925304"/>
            <a:ext cx="3312369" cy="2143297"/>
          </a:xfrm>
          <a:prstGeom prst="rect">
            <a:avLst/>
          </a:prstGeom>
          <a:noFill/>
        </p:spPr>
      </p:pic>
      <p:pic>
        <p:nvPicPr>
          <p:cNvPr id="13316" name="Picture 4" descr="Leaf morphology oppos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28628" y="2236068"/>
            <a:ext cx="3168352" cy="1953817"/>
          </a:xfrm>
          <a:prstGeom prst="rect">
            <a:avLst/>
          </a:prstGeom>
          <a:noFill/>
        </p:spPr>
      </p:pic>
      <p:pic>
        <p:nvPicPr>
          <p:cNvPr id="13318" name="Picture 6" descr="File:Leaf morphology digitat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0260" y="2018132"/>
            <a:ext cx="3514967" cy="216024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11560" y="537321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dlanitě mnohočetný     sudozpeřený      lichozpeřený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79712" y="486916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A)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355976" y="486916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B)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88224" y="4797152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C)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87624" y="1412776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95936" y="1412776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228184" y="1484784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Okraje listů</a:t>
            </a:r>
            <a:endParaRPr lang="cs-CZ" sz="40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902" r="3793" b="14000"/>
          <a:stretch>
            <a:fillRect/>
          </a:stretch>
        </p:blipFill>
        <p:spPr bwMode="auto">
          <a:xfrm>
            <a:off x="395536" y="1299567"/>
            <a:ext cx="85010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51520" y="5013176"/>
            <a:ext cx="220765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prstClr val="black"/>
                </a:solidFill>
                <a:latin typeface="Comic Sans MS" pitchFamily="66" charset="0"/>
              </a:rPr>
              <a:t>celokrajný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979712" y="5733256"/>
            <a:ext cx="158569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prstClr val="black"/>
                </a:solidFill>
                <a:latin typeface="Comic Sans MS" pitchFamily="66" charset="0"/>
              </a:rPr>
              <a:t>pilovitý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823574" y="5013176"/>
            <a:ext cx="15119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  <a:latin typeface="Comic Sans MS" pitchFamily="66" charset="0"/>
              </a:rPr>
              <a:t>zubatý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948264" y="5085184"/>
            <a:ext cx="192873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black"/>
                </a:solidFill>
                <a:latin typeface="Comic Sans MS" pitchFamily="66" charset="0"/>
              </a:rPr>
              <a:t>laločnatý</a:t>
            </a:r>
            <a:endParaRPr lang="cs-CZ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932040" y="5733256"/>
            <a:ext cx="256352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prstClr val="black"/>
                </a:solidFill>
                <a:latin typeface="Comic Sans MS" pitchFamily="66" charset="0"/>
              </a:rPr>
              <a:t>vroubkovaný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139952" y="1196752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685</Words>
  <Application>Microsoft Office PowerPoint</Application>
  <PresentationFormat>Předvádění na obrazovce (4:3)</PresentationFormat>
  <Paragraphs>164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Snímek 2</vt:lpstr>
      <vt:lpstr> List 1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Kořen</dc:title>
  <dc:creator>PC2</dc:creator>
  <cp:lastModifiedBy>Administrator</cp:lastModifiedBy>
  <cp:revision>101</cp:revision>
  <dcterms:created xsi:type="dcterms:W3CDTF">2013-08-01T15:33:38Z</dcterms:created>
  <dcterms:modified xsi:type="dcterms:W3CDTF">2014-04-19T21:21:48Z</dcterms:modified>
</cp:coreProperties>
</file>