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291" r:id="rId2"/>
    <p:sldId id="292" r:id="rId3"/>
    <p:sldId id="256" r:id="rId4"/>
    <p:sldId id="257" r:id="rId5"/>
    <p:sldId id="295" r:id="rId6"/>
    <p:sldId id="296" r:id="rId7"/>
    <p:sldId id="306" r:id="rId8"/>
    <p:sldId id="304" r:id="rId9"/>
    <p:sldId id="305" r:id="rId10"/>
    <p:sldId id="307" r:id="rId11"/>
    <p:sldId id="308" r:id="rId12"/>
    <p:sldId id="312" r:id="rId13"/>
    <p:sldId id="309" r:id="rId14"/>
    <p:sldId id="310" r:id="rId15"/>
    <p:sldId id="311" r:id="rId16"/>
    <p:sldId id="290" r:id="rId17"/>
    <p:sldId id="301" r:id="rId18"/>
    <p:sldId id="313" r:id="rId19"/>
    <p:sldId id="302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E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94660"/>
  </p:normalViewPr>
  <p:slideViewPr>
    <p:cSldViewPr>
      <p:cViewPr>
        <p:scale>
          <a:sx n="50" d="100"/>
          <a:sy n="50" d="100"/>
        </p:scale>
        <p:origin x="-119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381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E85DD-4A34-4882-821C-01309EB468AF}" type="datetimeFigureOut">
              <a:rPr lang="cs-CZ" smtClean="0"/>
              <a:pPr/>
              <a:t>7.1.2014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37A65-8BDC-492D-A7E0-8E6819C965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569C-E0CC-4629-A37C-57C476DEB3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38B34-FC28-45CB-A635-65D8732C4F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1DA4-14FF-4F26-973C-A4FE8559E9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58F4-8385-4E15-B4F4-B2B5BD2894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5C4A-3649-47EA-AD6B-5CB9F77C6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CA92-AC37-46B5-9E43-0359DFA275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B750-BB78-4EB4-BD9B-ACDEA3F3D1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F5EE-D7C9-4B24-85FE-22895CFECE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E5C7-D673-465E-A391-49D204949B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5378-DC53-4FC9-88B7-A0684D4A94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E310-1D25-498E-97E5-FD3898B44D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EBA723-1B60-42C4-A949-589FF5F3E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c/c0/Adelaarsvaren_plant_Pteridium_aquilinum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0/00/Starr_030807-0142_Adiantum_raddianum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a/a9/Platycerium_alcicorne_-_Berlin_Botanical_Garden_-_IMG_8687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b/b8/Nephrolepis_exaltata_indoor0705f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b/b9/Koeh-20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2/2b/Unknown_00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Illustration_Polystichum_lobatum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b/b4/Asplenium_scolopendrium_(5824082685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2/2b/Unknown_00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0/Dryopteris_filix_mas_n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u="sng" noProof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kundrum@centrum.cz; www.zs-mozartova.cz</a:t>
            </a:r>
            <a:r>
              <a:rPr lang="cs-CZ" sz="1400" i="1" u="sng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  <a:hlinkClick r:id="rId5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e/eb/Athyrium_filix-femin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148064" y="332656"/>
            <a:ext cx="3528392" cy="1200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Papratka samičí</a:t>
            </a:r>
            <a:endParaRPr lang="cs-CZ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26064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  <a:latin typeface="Comic Sans MS" pitchFamily="66" charset="0"/>
              </a:rPr>
              <a:t>obr. 8</a:t>
            </a:r>
            <a:endParaRPr lang="cs-CZ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932040" y="4581128"/>
            <a:ext cx="3549236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sz="2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cs-CZ" sz="2800" dirty="0" smtClean="0">
                <a:solidFill>
                  <a:srgbClr val="008000"/>
                </a:solidFill>
                <a:latin typeface="Comic Sans MS" pitchFamily="66" charset="0"/>
              </a:rPr>
              <a:t>- vícenásobně zpeřené listy</a:t>
            </a:r>
            <a:endParaRPr lang="cs-CZ" sz="2800" dirty="0" smtClean="0">
              <a:solidFill>
                <a:srgbClr val="008000"/>
              </a:solidFill>
            </a:endParaRPr>
          </a:p>
          <a:p>
            <a:pPr algn="ctr"/>
            <a:endParaRPr lang="cs-CZ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4581128"/>
            <a:ext cx="3549236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sz="2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cs-CZ" sz="2800" dirty="0" smtClean="0">
                <a:solidFill>
                  <a:prstClr val="black"/>
                </a:solidFill>
                <a:latin typeface="Comic Sans MS" pitchFamily="66" charset="0"/>
              </a:rPr>
              <a:t>- roste na vlhkých stinných místech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endParaRPr lang="cs-CZ" sz="2800" dirty="0" smtClean="0">
              <a:solidFill>
                <a:prstClr val="black"/>
              </a:solidFill>
            </a:endParaRPr>
          </a:p>
          <a:p>
            <a:pPr algn="ctr"/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oubor:Adelaarsvaren plant Pteridium aquilin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005"/>
            <a:ext cx="4858766" cy="647835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220072" y="260648"/>
            <a:ext cx="3672408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Hasivka orličí</a:t>
            </a:r>
            <a:endParaRPr lang="cs-CZ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332656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  <a:latin typeface="Comic Sans MS" pitchFamily="66" charset="0"/>
              </a:rPr>
              <a:t>obr. 9</a:t>
            </a:r>
            <a:endParaRPr lang="cs-CZ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292080" y="1844824"/>
            <a:ext cx="354923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sz="2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cs-CZ" sz="2800" dirty="0" smtClean="0">
                <a:solidFill>
                  <a:prstClr val="black"/>
                </a:solidFill>
                <a:latin typeface="Comic Sans MS" pitchFamily="66" charset="0"/>
              </a:rPr>
              <a:t>naše největší kapradina</a:t>
            </a:r>
            <a:endParaRPr lang="cs-CZ" sz="2800" dirty="0" smtClean="0">
              <a:solidFill>
                <a:prstClr val="black"/>
              </a:solidFill>
            </a:endParaRPr>
          </a:p>
          <a:p>
            <a:pPr algn="ctr"/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292080" y="4725144"/>
            <a:ext cx="3549236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cs-CZ" sz="2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cs-CZ" sz="2800" dirty="0" smtClean="0">
                <a:solidFill>
                  <a:prstClr val="black"/>
                </a:solidFill>
                <a:latin typeface="Comic Sans MS" pitchFamily="66" charset="0"/>
              </a:rPr>
              <a:t>roste na písčitých půdách v borových lesích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endParaRPr lang="cs-CZ" sz="2800" dirty="0" smtClean="0">
              <a:solidFill>
                <a:prstClr val="black"/>
              </a:solidFill>
            </a:endParaRPr>
          </a:p>
          <a:p>
            <a:pPr algn="ctr"/>
            <a:endParaRPr lang="cs-CZ" sz="2800" dirty="0">
              <a:latin typeface="Comic Sans MS" pitchFamily="66" charset="0"/>
            </a:endParaRPr>
          </a:p>
        </p:txBody>
      </p:sp>
      <p:sp>
        <p:nvSpPr>
          <p:cNvPr id="13" name="Šipka doprava se zářezem 12"/>
          <p:cNvSpPr/>
          <p:nvPr/>
        </p:nvSpPr>
        <p:spPr>
          <a:xfrm rot="5400000">
            <a:off x="6551707" y="3681541"/>
            <a:ext cx="1081145" cy="576064"/>
          </a:xfrm>
          <a:prstGeom prst="notch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6" name="Šipka doprava se zářezem 15"/>
          <p:cNvSpPr/>
          <p:nvPr/>
        </p:nvSpPr>
        <p:spPr>
          <a:xfrm rot="5400000">
            <a:off x="6768243" y="1088741"/>
            <a:ext cx="648073" cy="576064"/>
          </a:xfrm>
          <a:prstGeom prst="notch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C2\AppData\Local\Microsoft\Windows\Temporary Internet Files\Content.IE5\59Y2L20L\MP9004075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835696" y="2492896"/>
            <a:ext cx="5472608" cy="209288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6600" b="1" dirty="0" smtClean="0">
                <a:solidFill>
                  <a:schemeClr val="tx1"/>
                </a:solidFill>
                <a:latin typeface="Comic Sans MS" pitchFamily="66" charset="0"/>
              </a:rPr>
              <a:t>KAPRADINY </a:t>
            </a:r>
            <a:r>
              <a:rPr lang="cs-CZ" sz="3200" b="1" dirty="0" smtClean="0">
                <a:solidFill>
                  <a:schemeClr val="tx1"/>
                </a:solidFill>
                <a:latin typeface="Comic Sans MS" pitchFamily="66" charset="0"/>
              </a:rPr>
              <a:t>pěstované jako pokojové rostliny</a:t>
            </a:r>
            <a:endParaRPr lang="cs-CZ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Starr 030807-0142 Adiantum raddian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58873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148064" y="548680"/>
            <a:ext cx="3672408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Netík</a:t>
            </a:r>
            <a:endParaRPr lang="cs-CZ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332656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  <a:latin typeface="Comic Sans MS" pitchFamily="66" charset="0"/>
              </a:rPr>
              <a:t>obr. 10</a:t>
            </a:r>
            <a:endParaRPr lang="cs-CZ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Platycerium alcicorne - Berlin Botanical Garden - IMG 86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5148064" y="548680"/>
            <a:ext cx="3672408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Parožnatka</a:t>
            </a:r>
            <a:endParaRPr lang="cs-CZ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6165304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  <a:latin typeface="Comic Sans MS" pitchFamily="66" charset="0"/>
              </a:rPr>
              <a:t>obr. 11</a:t>
            </a:r>
            <a:endParaRPr lang="cs-CZ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Nephrolepis exaltata indoor0705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35493" cy="6408712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5148064" y="548680"/>
            <a:ext cx="3672408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dirty="0" err="1" smtClean="0">
                <a:solidFill>
                  <a:schemeClr val="tx1"/>
                </a:solidFill>
                <a:latin typeface="Comic Sans MS" pitchFamily="66" charset="0"/>
              </a:rPr>
              <a:t>Nefrolepis</a:t>
            </a:r>
            <a:endParaRPr lang="cs-CZ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332656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obr. 12</a:t>
            </a:r>
            <a:endParaRPr lang="cs-CZ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u="sng" noProof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kundrum@centrum.cz; www.zs-mozartova.cz</a:t>
            </a:r>
            <a:r>
              <a:rPr lang="cs-CZ" sz="1400" i="1" u="sng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2255966"/>
            <a:ext cx="832100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ČERNÍK, V. a kol. Přírodopis 2. Praha: SPN, 1999. ISBN 80-7235-069-2. s. 66-68. </a:t>
            </a:r>
          </a:p>
          <a:p>
            <a:pPr lvl="0" eaLnBrk="0" hangingPunct="0"/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5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Franz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Eugen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Köhler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[cit.2013-10-22]. Dostupný jako volné dílo na 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:&lt;http://cs.wikipedia.org/wiki/Soubor:Dryopteris_filix-mas_-_K%C3%B6hler%E2%80%93s_Medizinal-Pflanzen-202.jpg&gt;.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6, 8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Willow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[cit.2013-10-22].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WWW:&lt;http://commons.wikimedia.org/wiki/File:Unknown_004.jpg?uselang=cs&gt;.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-5417"/>
            <a:ext cx="856895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Wilhelm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Thomé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[cit.2013-10-22]. Dostupný jako volné dílo na WWW:&lt;http://commons.wikimedia.org/wiki/File:Illustration_Polystichum_lobatum0.jpg?uselang=cs&gt;.</a:t>
            </a:r>
          </a:p>
          <a:p>
            <a:pPr lvl="0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Kurt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Stueber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[cit.2013-10-22]. Dostupný 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lvl="0" eaLnBrk="0" hangingPunct="0"/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WWWhttp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://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commons.wikimedia.org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wiki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Dryopteris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filix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-mas0.jpg&gt;.</a:t>
            </a:r>
          </a:p>
          <a:p>
            <a:pPr lvl="0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[OBR.5]: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Radio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Tonreg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[cit.2013-10-22]. Dostupný 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pod licencí </a:t>
            </a:r>
            <a:r>
              <a:rPr lang="cs-CZ" sz="1600" i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lvl="0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http://commons.wikimedia.org/wiki/File:Asplenium_scolopendrium_(5824082685).jpg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eaLnBrk="0" hangingPunct="0"/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[OBR.6]: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Carl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Axel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Magnus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Lindman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[cit.2013-10-22]. Dostupný jako volné dílo na WWW:&lt;http://commons.wikimedia.org/wiki/File:Dryopteris_filix_mas_nf.jpg?uselang=cs&gt;.</a:t>
            </a:r>
          </a:p>
          <a:p>
            <a:pPr lvl="0" eaLnBrk="0" hangingPunct="0"/>
            <a:endParaRPr lang="cs-CZ" sz="1600" i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B.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gliva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[cit.2013-10-22]. Dostupný jako volné dílo na WWW:&lt; http://commons.wikimedia.org/wiki/File:Dropteris_filixmas_1.jpg?uselang=cs &gt;.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332656"/>
            <a:ext cx="84249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10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[OBR.8]: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Jesmond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Dene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[cit.2013-10-22].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lvl="0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WWW:&lt;http://cs.wikipedia.org/wiki/Soubor:Athyrium_filix-femina0.jpg&gt;.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11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kumimoji="0" lang="cs-CZ" sz="1600" b="0" i="1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[OBR.9]:[cit.2013-10-22].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lvl="0" eaLnBrk="0" hangingPunct="0"/>
            <a:r>
              <a:rPr kumimoji="0" lang="cs-CZ" sz="1600" b="0" i="1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:&lt;http://commons.wikimedia.org/wiki/File:Adelaarsvaren_plant_Pteridium_aquilinum.jpg&gt;.</a:t>
            </a:r>
          </a:p>
          <a:p>
            <a:pPr lvl="0" eaLnBrk="0" hangingPunct="0"/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13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[OBR.10]: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Forest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&amp;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Kim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Starr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[cit.2013-10-22].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WWW:&lt;http://commons.wikimedia.org/wiki/File:Starr_030807-0142_Adiantum_raddianum.jpg&gt;.</a:t>
            </a:r>
          </a:p>
          <a:p>
            <a:pPr lvl="0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14</a:t>
            </a:r>
          </a:p>
          <a:p>
            <a:pPr lvl="0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[OBR.11]: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Daderot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[cit.2013-10-22].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</a:t>
            </a:r>
          </a:p>
          <a:p>
            <a:pPr lvl="0" eaLnBrk="0" hangingPunct="0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WWW:&lt;http://commons.wikimedia.org/wiki/File:Platycerium_alcicorne_-_Berlin_Botanical_Garden_-_IMG_8687.JPG&gt;.</a:t>
            </a:r>
          </a:p>
          <a:p>
            <a:pPr lvl="0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eaLnBrk="0" hangingPunct="0"/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332656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15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eaLnBrk="0" hangingPunct="0"/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[OBR.12][cit.2013-10-22].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na 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:&lt;http://commons.wikimedia.org/wiki/File:Nephrolepis_exaltata_indoor0705f.jpg&gt;.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u="sng" noProof="1" smtClean="0">
                <a:solidFill>
                  <a:srgbClr val="0000FF"/>
                </a:solidFill>
                <a:latin typeface="Courier New" pitchFamily="49" charset="0"/>
                <a:ea typeface="+mj-ea"/>
                <a:cs typeface="Courier New" pitchFamily="49" charset="0"/>
              </a:rPr>
              <a:t>kundrum@centrum.cz</a:t>
            </a:r>
            <a:r>
              <a:rPr lang="cs-CZ" sz="1400" b="1" i="1" u="sng" noProof="1">
                <a:solidFill>
                  <a:srgbClr val="0000FF"/>
                </a:solidFill>
                <a:latin typeface="Courier New" pitchFamily="49" charset="0"/>
                <a:ea typeface="+mj-ea"/>
                <a:cs typeface="Courier New" pitchFamily="49" charset="0"/>
              </a:rPr>
              <a:t>; www.zs-mozartova.cz</a:t>
            </a:r>
            <a:r>
              <a:rPr lang="cs-CZ" sz="1400" i="1" u="sng" dirty="0">
                <a:solidFill>
                  <a:srgbClr val="0000FF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u="sng" noProof="1">
              <a:solidFill>
                <a:srgbClr val="0000FF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 rostlin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Kapradiny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VY_32_INOVACE_28.02.ZAT.PR.7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23.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10.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C2\AppData\Local\Microsoft\Windows\Temporary Internet Files\Content.IE5\59Y2L20L\MP9004075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022" cy="6858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835696" y="2492896"/>
            <a:ext cx="5472608" cy="110799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6600" b="1" dirty="0" smtClean="0">
                <a:solidFill>
                  <a:schemeClr val="tx1"/>
                </a:solidFill>
                <a:latin typeface="Comic Sans MS" pitchFamily="66" charset="0"/>
              </a:rPr>
              <a:t>KAPRADINY</a:t>
            </a:r>
            <a:endParaRPr lang="cs-CZ" sz="6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Obdélník 11"/>
          <p:cNvSpPr>
            <a:spLocks noChangeArrowheads="1"/>
          </p:cNvSpPr>
          <p:nvPr/>
        </p:nvSpPr>
        <p:spPr bwMode="auto">
          <a:xfrm>
            <a:off x="467544" y="1556792"/>
            <a:ext cx="8209160" cy="48013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Font typeface="Arial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výtrusné rostliny – rozmnožování výtrusy</a:t>
            </a:r>
          </a:p>
          <a:p>
            <a:pPr algn="ctr"/>
            <a:endParaRPr lang="cs-CZ" sz="3200" b="1" dirty="0" smtClean="0">
              <a:latin typeface="Comic Sans MS" pitchFamily="66" charset="0"/>
            </a:endParaRPr>
          </a:p>
          <a:p>
            <a:pPr algn="ctr">
              <a:buFont typeface="Arial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oddenek, kořeny</a:t>
            </a:r>
          </a:p>
          <a:p>
            <a:pPr algn="ctr"/>
            <a:endParaRPr lang="cs-CZ" sz="3200" b="1" dirty="0" smtClean="0">
              <a:latin typeface="Comic Sans MS" pitchFamily="66" charset="0"/>
            </a:endParaRPr>
          </a:p>
          <a:p>
            <a:pPr algn="ctr">
              <a:buFont typeface="Arial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přízemní růžice listů</a:t>
            </a:r>
          </a:p>
          <a:p>
            <a:pPr algn="ctr">
              <a:buFont typeface="Arial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spirálovitě stočené mladé listy</a:t>
            </a:r>
          </a:p>
          <a:p>
            <a:pPr algn="ctr"/>
            <a:endParaRPr lang="cs-CZ" sz="3200" b="1" dirty="0" smtClean="0">
              <a:latin typeface="Comic Sans MS" pitchFamily="66" charset="0"/>
            </a:endParaRPr>
          </a:p>
          <a:p>
            <a:pPr algn="ctr">
              <a:buFont typeface="Arial" charset="0"/>
              <a:buChar char="•"/>
            </a:pPr>
            <a:r>
              <a:rPr lang="cs-CZ" sz="3200" b="1" dirty="0" smtClean="0">
                <a:latin typeface="Comic Sans MS" pitchFamily="66" charset="0"/>
              </a:rPr>
              <a:t> výtrusnice na rubu listů</a:t>
            </a:r>
          </a:p>
          <a:p>
            <a:pPr algn="ctr">
              <a:buFont typeface="Arial" charset="0"/>
              <a:buChar char="•"/>
            </a:pP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67544" y="332656"/>
            <a:ext cx="8208912" cy="8309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4800" b="1" dirty="0">
                <a:solidFill>
                  <a:schemeClr val="tx1"/>
                </a:solidFill>
                <a:latin typeface="Comic Sans MS" pitchFamily="66" charset="0"/>
              </a:rPr>
              <a:t>Charakteristika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e:Koeh-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43719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148064" y="332656"/>
            <a:ext cx="3528392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Kapraď samec</a:t>
            </a:r>
            <a:endParaRPr lang="cs-CZ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148064" y="2204864"/>
            <a:ext cx="3549236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spirálovitě stočené mladé listy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148064" y="1196752"/>
            <a:ext cx="354923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listy</a:t>
            </a:r>
            <a:endParaRPr lang="cs-CZ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148064" y="3933056"/>
            <a:ext cx="3549236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oddenek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148064" y="5157192"/>
            <a:ext cx="354923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kořeny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39552" y="602128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obr. 1</a:t>
            </a:r>
            <a:endParaRPr lang="cs-CZ" b="1" dirty="0">
              <a:latin typeface="Comic Sans MS" pitchFamily="66" charset="0"/>
            </a:endParaRPr>
          </a:p>
        </p:txBody>
      </p:sp>
      <p:cxnSp>
        <p:nvCxnSpPr>
          <p:cNvPr id="12" name="Přímá spojovací šipka 11"/>
          <p:cNvCxnSpPr>
            <a:stCxn id="7" idx="1"/>
          </p:cNvCxnSpPr>
          <p:nvPr/>
        </p:nvCxnSpPr>
        <p:spPr>
          <a:xfrm flipH="1" flipV="1">
            <a:off x="3491880" y="1556792"/>
            <a:ext cx="1656184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 flipV="1">
            <a:off x="1115616" y="2636912"/>
            <a:ext cx="403244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13" idx="1"/>
          </p:cNvCxnSpPr>
          <p:nvPr/>
        </p:nvCxnSpPr>
        <p:spPr>
          <a:xfrm flipH="1">
            <a:off x="1835696" y="5805264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1187624" y="4581128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Unknown 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83568" y="4653136"/>
            <a:ext cx="3549236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fotosyntéza, dýchání, hospodaření s vodou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580112" y="5877272"/>
            <a:ext cx="973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Comic Sans MS" pitchFamily="66" charset="0"/>
              </a:rPr>
              <a:t>obr. 2</a:t>
            </a:r>
            <a:endParaRPr lang="cs-CZ" sz="2000" b="1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32040" y="692696"/>
            <a:ext cx="3528392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LISTY</a:t>
            </a:r>
            <a:endParaRPr lang="cs-CZ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860032" y="5085184"/>
            <a:ext cx="354923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nemají stonek, jen přízemní růžici listů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7544" y="332656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  <a:latin typeface="Comic Sans MS" pitchFamily="66" charset="0"/>
              </a:rPr>
              <a:t>obr. 2</a:t>
            </a:r>
            <a:endParaRPr lang="cs-CZ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4725144"/>
            <a:ext cx="3549236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mladé listy spirálovitě stočené – ochrana před poškozením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026" name="Picture 2" descr="http://upload.wikimedia.org/wikipedia/commons/9/94/Dryopteris_filix-ma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586"/>
            <a:ext cx="4812779" cy="6409155"/>
          </a:xfrm>
          <a:prstGeom prst="rect">
            <a:avLst/>
          </a:prstGeom>
          <a:noFill/>
        </p:spPr>
      </p:pic>
      <p:pic>
        <p:nvPicPr>
          <p:cNvPr id="1028" name="Picture 4" descr="File:Illustration Polystichum lobatum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3096344" cy="432048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9552" y="422108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obr. 3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56376" y="6165304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obr. 4</a:t>
            </a:r>
            <a:endParaRPr lang="cs-CZ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64088" y="1772816"/>
            <a:ext cx="347722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JEDNODUCHÉ LISTY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3076" name="Picture 4" descr="File:Asplenium scolopendrium (5824082685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968552" cy="3456384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364088" y="260648"/>
            <a:ext cx="347722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Jelení jazyk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6" name="Picture 2" descr="File:Unknown 0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12976"/>
            <a:ext cx="4752528" cy="3456384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323528" y="5301208"/>
            <a:ext cx="354923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SLOŽENÉ LISTY, </a:t>
            </a:r>
            <a:r>
              <a:rPr lang="cs-CZ" sz="2800" dirty="0" smtClean="0">
                <a:solidFill>
                  <a:srgbClr val="008000"/>
                </a:solidFill>
                <a:latin typeface="Comic Sans MS" pitchFamily="66" charset="0"/>
              </a:rPr>
              <a:t>jednoduše zpeřené</a:t>
            </a:r>
            <a:endParaRPr lang="cs-CZ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3528" y="3861048"/>
            <a:ext cx="354923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Kapraď samec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4283968" y="5805264"/>
            <a:ext cx="1296144" cy="5040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3347864" y="2132856"/>
            <a:ext cx="1584176" cy="57606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23528" y="332656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  <a:latin typeface="Comic Sans MS" pitchFamily="66" charset="0"/>
              </a:rPr>
              <a:t>obr. 5</a:t>
            </a:r>
            <a:endParaRPr lang="cs-CZ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812360" y="3284984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  <a:latin typeface="Comic Sans MS" pitchFamily="66" charset="0"/>
              </a:rPr>
              <a:t>obr. 2</a:t>
            </a:r>
            <a:endParaRPr lang="cs-CZ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f/f4/Dropteris_filixma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802747" cy="3600400"/>
          </a:xfrm>
          <a:prstGeom prst="rect">
            <a:avLst/>
          </a:prstGeom>
          <a:noFill/>
        </p:spPr>
      </p:pic>
      <p:pic>
        <p:nvPicPr>
          <p:cNvPr id="2052" name="Picture 4" descr="File:Dryopteris filix mas n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1"/>
            <a:ext cx="3816424" cy="5472608"/>
          </a:xfrm>
          <a:prstGeom prst="rect">
            <a:avLst/>
          </a:prstGeom>
          <a:noFill/>
        </p:spPr>
      </p:pic>
      <p:pic>
        <p:nvPicPr>
          <p:cNvPr id="4" name="Obrázek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589240"/>
            <a:ext cx="1872208" cy="92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 4"/>
          <p:cNvSpPr/>
          <p:nvPr/>
        </p:nvSpPr>
        <p:spPr>
          <a:xfrm>
            <a:off x="179512" y="5805264"/>
            <a:ext cx="3816424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ostěra = blána chránící výtrusnice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283968" y="5949280"/>
            <a:ext cx="1008112" cy="5040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3528" y="332656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obr. 6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211960" y="314096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obr. 7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067944" y="260648"/>
            <a:ext cx="4824536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na obvodu výtrusnice řada </a:t>
            </a:r>
            <a:r>
              <a:rPr lang="cs-CZ" sz="2800" dirty="0" err="1" smtClean="0">
                <a:solidFill>
                  <a:schemeClr val="tx1"/>
                </a:solidFill>
                <a:latin typeface="Comic Sans MS" pitchFamily="66" charset="0"/>
              </a:rPr>
              <a:t>ztlustlých</a:t>
            </a: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 buněk – PRSTENEC, který v době zralosti praskne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Šipka doprava se zářezem 10"/>
          <p:cNvSpPr/>
          <p:nvPr/>
        </p:nvSpPr>
        <p:spPr>
          <a:xfrm rot="7616989">
            <a:off x="3699177" y="1951499"/>
            <a:ext cx="914911" cy="576064"/>
          </a:xfrm>
          <a:prstGeom prst="notch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545</Words>
  <Application>Microsoft Office PowerPoint</Application>
  <PresentationFormat>Předvádění na obrazovce (4:3)</PresentationFormat>
  <Paragraphs>130</Paragraphs>
  <Slides>19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Měkkýši</dc:title>
  <dc:creator>Zatloukal</dc:creator>
  <cp:lastModifiedBy>PC2</cp:lastModifiedBy>
  <cp:revision>140</cp:revision>
  <dcterms:created xsi:type="dcterms:W3CDTF">2008-12-27T19:57:25Z</dcterms:created>
  <dcterms:modified xsi:type="dcterms:W3CDTF">2014-01-07T10:48:54Z</dcterms:modified>
</cp:coreProperties>
</file>