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6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09A65-62AD-40B9-8074-7F9C23DD9D4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9CA6A-B3C1-45C7-B813-B8D2455B8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5D9F54-6463-4EBB-B890-2D4E4F58A20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4C1E5A-0F8D-496D-86C5-4E14140FBFD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D5EF2-51F9-4FAA-BCFE-348139E4017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9959A-8CF8-4942-BFAA-840717A48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205038"/>
            <a:ext cx="6481762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Obdélník 5"/>
          <p:cNvSpPr>
            <a:spLocks noChangeArrowheads="1"/>
          </p:cNvSpPr>
          <p:nvPr/>
        </p:nvSpPr>
        <p:spPr bwMode="auto">
          <a:xfrm>
            <a:off x="0" y="4724400"/>
            <a:ext cx="9144000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000" b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>
                <a:latin typeface="Courier New" pitchFamily="49" charset="0"/>
                <a:cs typeface="Courier New" pitchFamily="49" charset="0"/>
              </a:rPr>
            </a:br>
            <a:endParaRPr lang="cs-CZ" sz="2000">
              <a:latin typeface="Calibri" pitchFamily="34" charset="0"/>
            </a:endParaRPr>
          </a:p>
        </p:txBody>
      </p:sp>
      <p:pic>
        <p:nvPicPr>
          <p:cNvPr id="2052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www.zs-mozartova.cz</a:t>
            </a: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4213" y="3871913"/>
            <a:ext cx="7883525" cy="64611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>
              <a:latin typeface="+mn-lt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388" y="188913"/>
            <a:ext cx="8569325" cy="5222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rgbClr val="002060"/>
                </a:solidFill>
              </a:rPr>
              <a:t>1. Doplň správné číslovky:</a:t>
            </a:r>
            <a:endParaRPr lang="cs-CZ" sz="2800" b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C:\Users\Petra\AppData\Local\Microsoft\Windows\Temporary Internet Files\Content.IE5\3QTI5IVO\MC90043705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88640"/>
            <a:ext cx="922412" cy="92241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908720"/>
            <a:ext cx="889248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____________ pohádek od Karla Čapka.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____________ ročních období.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Když se _______ perou, _______ se směje.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Karel ________ dal postavit stejnojmenný most i univerzitu.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_________ a _________ světová válka.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___________ oříšky pro Popelku.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___________ dětské krůčky.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Pohádka ____________ krkavců.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_________ měř a _________ řež.</a:t>
            </a:r>
          </a:p>
          <a:p>
            <a:pPr>
              <a:spcBef>
                <a:spcPts val="600"/>
              </a:spcBef>
            </a:pPr>
            <a:r>
              <a:rPr lang="cs-CZ" sz="2800" i="1" dirty="0" smtClean="0">
                <a:solidFill>
                  <a:srgbClr val="002060"/>
                </a:solidFill>
              </a:rPr>
              <a:t>Tvářil se, jako by neuměl do _________ napočítat.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90872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Devatero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7544" y="141277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Čtvero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187624" y="191683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dva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635896" y="184482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třetí 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71600" y="242088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IV.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292494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1.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292494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2.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342900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Tři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393305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První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763688" y="443711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Sedmero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486916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Dvakrát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843808" y="494116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jednou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355976" y="544522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pěti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388" y="188913"/>
            <a:ext cx="896461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rgbClr val="002060"/>
                </a:solidFill>
              </a:rPr>
              <a:t>2. Číslovky z předchozího cvičení rozděl podle jejich druhu: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9512" y="5589240"/>
            <a:ext cx="864096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000" b="1" i="1" dirty="0" smtClean="0">
                <a:solidFill>
                  <a:srgbClr val="002060"/>
                </a:solidFill>
              </a:rPr>
              <a:t>d</a:t>
            </a:r>
            <a:r>
              <a:rPr lang="cs-CZ" sz="3000" b="1" i="1" dirty="0" smtClean="0">
                <a:solidFill>
                  <a:srgbClr val="002060"/>
                </a:solidFill>
              </a:rPr>
              <a:t>evatero, čtvero, dva, třetí, IV. ,1., 2., tři, první, sedmero, dvakrát, jednou, do pěti</a:t>
            </a:r>
            <a:endParaRPr lang="cs-CZ" sz="3000" b="1" i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908720"/>
            <a:ext cx="208823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základní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411760" y="908720"/>
            <a:ext cx="208823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řadové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572000" y="908720"/>
            <a:ext cx="208823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druhové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732240" y="908720"/>
            <a:ext cx="208823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násobné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1700808"/>
            <a:ext cx="2088232" cy="34926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cs-CZ" u="sng" dirty="0" smtClean="0">
                <a:solidFill>
                  <a:srgbClr val="002060"/>
                </a:solidFill>
              </a:rPr>
              <a:t>________________________________________________________________________________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cs-CZ" u="sng" dirty="0" smtClean="0">
                <a:solidFill>
                  <a:srgbClr val="002060"/>
                </a:solidFill>
              </a:rPr>
              <a:t>________________</a:t>
            </a:r>
            <a:endParaRPr lang="cs-CZ" u="sng" dirty="0">
              <a:solidFill>
                <a:srgbClr val="00206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411760" y="1700808"/>
            <a:ext cx="2088232" cy="34926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cs-CZ" u="sng" dirty="0" smtClean="0">
                <a:solidFill>
                  <a:srgbClr val="002060"/>
                </a:solidFill>
              </a:rPr>
              <a:t>________________________________________________________________________________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cs-CZ" u="sng" dirty="0" smtClean="0">
                <a:solidFill>
                  <a:srgbClr val="002060"/>
                </a:solidFill>
              </a:rPr>
              <a:t>________________</a:t>
            </a:r>
            <a:endParaRPr lang="cs-CZ" u="sng" dirty="0">
              <a:solidFill>
                <a:srgbClr val="00206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572000" y="1700808"/>
            <a:ext cx="2088232" cy="34926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cs-CZ" u="sng" dirty="0" smtClean="0">
                <a:solidFill>
                  <a:srgbClr val="002060"/>
                </a:solidFill>
              </a:rPr>
              <a:t>________________________________________________________________________________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cs-CZ" u="sng" dirty="0" smtClean="0">
                <a:solidFill>
                  <a:srgbClr val="002060"/>
                </a:solidFill>
              </a:rPr>
              <a:t>________________</a:t>
            </a:r>
            <a:endParaRPr lang="cs-CZ" u="sng" dirty="0">
              <a:solidFill>
                <a:srgbClr val="00206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732240" y="1700808"/>
            <a:ext cx="2088232" cy="34926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cs-CZ" u="sng" dirty="0" smtClean="0">
                <a:solidFill>
                  <a:srgbClr val="002060"/>
                </a:solidFill>
              </a:rPr>
              <a:t>________________________________________________________________________________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cs-CZ" u="sng" dirty="0" smtClean="0">
                <a:solidFill>
                  <a:srgbClr val="002060"/>
                </a:solidFill>
              </a:rPr>
              <a:t>________________</a:t>
            </a:r>
            <a:endParaRPr lang="cs-CZ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388" y="188913"/>
            <a:ext cx="896461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rgbClr val="002060"/>
                </a:solidFill>
              </a:rPr>
              <a:t>2. Číslovky z předchozího cvičení rozděl podle jejich druhu: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908720"/>
            <a:ext cx="208823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základní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411760" y="908720"/>
            <a:ext cx="208823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řadové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572000" y="908720"/>
            <a:ext cx="208823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druhové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732240" y="908720"/>
            <a:ext cx="2088232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násobné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1700809"/>
            <a:ext cx="2088232" cy="38779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d</a:t>
            </a:r>
            <a:r>
              <a:rPr lang="cs-CZ" sz="3200" i="1" u="sng" dirty="0" smtClean="0">
                <a:solidFill>
                  <a:srgbClr val="FF0000"/>
                </a:solidFill>
              </a:rPr>
              <a:t>va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t</a:t>
            </a:r>
            <a:r>
              <a:rPr lang="cs-CZ" sz="3200" i="1" u="sng" dirty="0" smtClean="0">
                <a:solidFill>
                  <a:srgbClr val="FF0000"/>
                </a:solidFill>
              </a:rPr>
              <a:t>ři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d</a:t>
            </a:r>
            <a:r>
              <a:rPr lang="cs-CZ" sz="3200" i="1" u="sng" dirty="0" smtClean="0">
                <a:solidFill>
                  <a:srgbClr val="FF0000"/>
                </a:solidFill>
              </a:rPr>
              <a:t>o pěti</a:t>
            </a:r>
          </a:p>
          <a:p>
            <a:pPr algn="ctr">
              <a:lnSpc>
                <a:spcPct val="150000"/>
              </a:lnSpc>
            </a:pPr>
            <a:endParaRPr lang="cs-CZ" sz="3200" i="1" u="sng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endParaRPr lang="cs-CZ" i="1" u="sng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endParaRPr lang="cs-CZ" u="sng" dirty="0">
              <a:solidFill>
                <a:srgbClr val="00206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411760" y="1700808"/>
            <a:ext cx="2088232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t</a:t>
            </a:r>
            <a:r>
              <a:rPr lang="cs-CZ" sz="3200" i="1" u="sng" dirty="0" smtClean="0">
                <a:solidFill>
                  <a:srgbClr val="FF0000"/>
                </a:solidFill>
              </a:rPr>
              <a:t>řetí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IV.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1.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2. 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první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572000" y="1700808"/>
            <a:ext cx="2088232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devatero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č</a:t>
            </a:r>
            <a:r>
              <a:rPr lang="cs-CZ" sz="3200" i="1" u="sng" dirty="0" smtClean="0">
                <a:solidFill>
                  <a:srgbClr val="FF0000"/>
                </a:solidFill>
              </a:rPr>
              <a:t>tvero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s</a:t>
            </a:r>
            <a:r>
              <a:rPr lang="cs-CZ" sz="3200" i="1" u="sng" dirty="0" smtClean="0">
                <a:solidFill>
                  <a:srgbClr val="FF0000"/>
                </a:solidFill>
              </a:rPr>
              <a:t>edmero</a:t>
            </a:r>
          </a:p>
          <a:p>
            <a:pPr algn="ctr">
              <a:lnSpc>
                <a:spcPct val="150000"/>
              </a:lnSpc>
            </a:pPr>
            <a:endParaRPr lang="cs-CZ" sz="3200" i="1" u="sng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endParaRPr lang="cs-CZ" sz="3200" i="1" u="sng" dirty="0" smtClean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732240" y="1700808"/>
            <a:ext cx="2088232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d</a:t>
            </a:r>
            <a:r>
              <a:rPr lang="cs-CZ" sz="3200" i="1" u="sng" dirty="0" smtClean="0">
                <a:solidFill>
                  <a:srgbClr val="FF0000"/>
                </a:solidFill>
              </a:rPr>
              <a:t>vakrát</a:t>
            </a:r>
          </a:p>
          <a:p>
            <a:pPr algn="ctr">
              <a:lnSpc>
                <a:spcPct val="150000"/>
              </a:lnSpc>
            </a:pPr>
            <a:r>
              <a:rPr lang="cs-CZ" sz="3200" i="1" u="sng" dirty="0" smtClean="0">
                <a:solidFill>
                  <a:srgbClr val="FF0000"/>
                </a:solidFill>
              </a:rPr>
              <a:t>j</a:t>
            </a:r>
            <a:r>
              <a:rPr lang="cs-CZ" sz="3200" i="1" u="sng" dirty="0" smtClean="0">
                <a:solidFill>
                  <a:srgbClr val="FF0000"/>
                </a:solidFill>
              </a:rPr>
              <a:t>ednou</a:t>
            </a:r>
          </a:p>
          <a:p>
            <a:pPr algn="ctr">
              <a:lnSpc>
                <a:spcPct val="150000"/>
              </a:lnSpc>
            </a:pPr>
            <a:endParaRPr lang="cs-CZ" sz="3200" i="1" u="sng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endParaRPr lang="cs-CZ" sz="3200" i="1" u="sng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endParaRPr lang="cs-CZ" sz="3200" i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Petra\AppData\Local\Microsoft\Windows\Temporary Internet Files\Content.IE5\3QTI5IVO\MC90043480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29428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kundrum@centrum.cz; 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11268" name="Obdélník 5"/>
          <p:cNvSpPr>
            <a:spLocks noChangeArrowheads="1"/>
          </p:cNvSpPr>
          <p:nvPr/>
        </p:nvSpPr>
        <p:spPr bwMode="auto">
          <a:xfrm>
            <a:off x="468313" y="2349500"/>
            <a:ext cx="8135937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KRAUSOVÁ, Z., TERŠOVÁ, R. Český jazyk 6 učebnice pro základní školy a víceletá gymnázia. Plzeň : Nakladatelství </a:t>
            </a:r>
            <a:r>
              <a:rPr lang="cs-CZ" i="1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Fraus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2003. ISBN 80-7238-206-3. s.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50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-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52.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1269" name="Obdélník 5"/>
          <p:cNvSpPr>
            <a:spLocks noChangeArrowheads="1"/>
          </p:cNvSpPr>
          <p:nvPr/>
        </p:nvSpPr>
        <p:spPr bwMode="auto">
          <a:xfrm>
            <a:off x="395288" y="5157788"/>
            <a:ext cx="8207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Nečíslovaný obrazový materiál je použit z galerie obrázků         a klipartů Microsoft Office.</a:t>
            </a:r>
            <a:endParaRPr lang="cs-CZ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8313" y="2492375"/>
          <a:ext cx="8208962" cy="3240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64"/>
                <a:gridCol w="5575898"/>
              </a:tblGrid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Petra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Doskočilová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Český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Číslovky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VY_32_INOVACE_25.15.DOS.CJ.6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14.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075"/>
          </a:xfrm>
          <a:solidFill>
            <a:srgbClr val="FFFF0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8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pic>
        <p:nvPicPr>
          <p:cNvPr id="1026" name="Picture 2" descr="C:\Users\Petra\AppData\Local\Microsoft\Windows\Temporary Internet Files\Content.IE5\3QTI5IVO\MP90039009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3068" y="0"/>
            <a:ext cx="3090931" cy="2204864"/>
          </a:xfrm>
          <a:prstGeom prst="rect">
            <a:avLst/>
          </a:prstGeom>
          <a:noFill/>
        </p:spPr>
      </p:pic>
      <p:pic>
        <p:nvPicPr>
          <p:cNvPr id="1029" name="Picture 5" descr="C:\Users\Petra\AppData\Local\Microsoft\Windows\Temporary Internet Files\Content.IE5\VM2397WT\MP90040743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167295" cy="2110705"/>
          </a:xfrm>
          <a:prstGeom prst="rect">
            <a:avLst/>
          </a:prstGeom>
          <a:noFill/>
        </p:spPr>
      </p:pic>
      <p:pic>
        <p:nvPicPr>
          <p:cNvPr id="1032" name="Picture 8" descr="C:\Users\Petra\AppData\Local\Microsoft\Windows\Temporary Internet Files\Content.IE5\W0V3IPGU\MM900178298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76672"/>
            <a:ext cx="1341487" cy="1341487"/>
          </a:xfrm>
          <a:prstGeom prst="rect">
            <a:avLst/>
          </a:prstGeom>
          <a:noFill/>
        </p:spPr>
      </p:pic>
      <p:pic>
        <p:nvPicPr>
          <p:cNvPr id="1036" name="Picture 12" descr="C:\Users\Petra\AppData\Local\Microsoft\Windows\Temporary Internet Files\Content.IE5\W0V3IPGU\MP90022753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43984"/>
            <a:ext cx="3657600" cy="2414016"/>
          </a:xfrm>
          <a:prstGeom prst="rect">
            <a:avLst/>
          </a:prstGeom>
          <a:noFill/>
        </p:spPr>
      </p:pic>
      <p:pic>
        <p:nvPicPr>
          <p:cNvPr id="1039" name="Picture 15" descr="C:\Users\Petra\AppData\Local\Microsoft\Windows\Temporary Internet Files\Content.IE5\VM2397WT\MC90038929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4581128"/>
            <a:ext cx="2312518" cy="1818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288" y="188913"/>
            <a:ext cx="828040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Číslovky</a:t>
            </a:r>
            <a:endParaRPr lang="cs-CZ" sz="3200" b="1" spc="300" dirty="0">
              <a:solidFill>
                <a:srgbClr val="002060"/>
              </a:solidFill>
            </a:endParaRPr>
          </a:p>
        </p:txBody>
      </p:sp>
      <p:sp>
        <p:nvSpPr>
          <p:cNvPr id="3" name="TextovéPole 3"/>
          <p:cNvSpPr txBox="1">
            <a:spLocks noChangeArrowheads="1"/>
          </p:cNvSpPr>
          <p:nvPr/>
        </p:nvSpPr>
        <p:spPr bwMode="auto">
          <a:xfrm>
            <a:off x="395288" y="1052513"/>
            <a:ext cx="8280400" cy="45858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cs-CZ" sz="3200" dirty="0">
                <a:solidFill>
                  <a:srgbClr val="002060"/>
                </a:solidFill>
              </a:rPr>
              <a:t>Latinsky: </a:t>
            </a:r>
            <a:r>
              <a:rPr lang="cs-CZ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numeralia</a:t>
            </a:r>
            <a:endParaRPr lang="cs-CZ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  <a:buFontTx/>
              <a:buChar char="-"/>
              <a:defRPr/>
            </a:pPr>
            <a:r>
              <a:rPr lang="cs-CZ" sz="3200" dirty="0">
                <a:solidFill>
                  <a:srgbClr val="002060"/>
                </a:solidFill>
              </a:rPr>
              <a:t> </a:t>
            </a:r>
            <a:r>
              <a:rPr lang="cs-CZ" sz="3200" b="1" dirty="0">
                <a:solidFill>
                  <a:srgbClr val="002060"/>
                </a:solidFill>
              </a:rPr>
              <a:t>slova ohebná </a:t>
            </a:r>
            <a:r>
              <a:rPr lang="cs-CZ" sz="3200" dirty="0">
                <a:solidFill>
                  <a:srgbClr val="002060"/>
                </a:solidFill>
              </a:rPr>
              <a:t>– </a:t>
            </a:r>
            <a:r>
              <a:rPr lang="cs-CZ" sz="3200" b="1" dirty="0">
                <a:solidFill>
                  <a:srgbClr val="002060"/>
                </a:solidFill>
              </a:rPr>
              <a:t>skloňují se</a:t>
            </a:r>
          </a:p>
          <a:p>
            <a:pPr>
              <a:lnSpc>
                <a:spcPct val="200000"/>
              </a:lnSpc>
              <a:defRPr/>
            </a:pPr>
            <a:r>
              <a:rPr lang="cs-CZ" sz="3200" dirty="0">
                <a:solidFill>
                  <a:srgbClr val="002060"/>
                </a:solidFill>
              </a:rPr>
              <a:t>- </a:t>
            </a:r>
            <a:r>
              <a:rPr lang="cs-CZ" sz="3200" b="1" dirty="0" smtClean="0">
                <a:solidFill>
                  <a:srgbClr val="002060"/>
                </a:solidFill>
              </a:rPr>
              <a:t>nesou číselný význam</a:t>
            </a:r>
            <a:r>
              <a:rPr lang="cs-CZ" sz="3200" dirty="0" smtClean="0">
                <a:solidFill>
                  <a:srgbClr val="002060"/>
                </a:solidFill>
              </a:rPr>
              <a:t>, </a:t>
            </a:r>
            <a:r>
              <a:rPr lang="cs-CZ" sz="3200" b="1" dirty="0" smtClean="0">
                <a:solidFill>
                  <a:srgbClr val="002060"/>
                </a:solidFill>
              </a:rPr>
              <a:t>označují počet – množství, pořadí, násobenost</a:t>
            </a:r>
            <a:endParaRPr lang="cs-CZ" sz="3200" b="1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  <a:defRPr/>
            </a:pPr>
            <a:r>
              <a:rPr lang="cs-CZ" dirty="0"/>
              <a:t> </a:t>
            </a:r>
          </a:p>
        </p:txBody>
      </p:sp>
      <p:pic>
        <p:nvPicPr>
          <p:cNvPr id="2051" name="Picture 3" descr="C:\Users\Petra\AppData\Local\Microsoft\Windows\Temporary Internet Files\Content.IE5\3QTI5IVO\MM900178297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517232"/>
            <a:ext cx="1125463" cy="1125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288" y="188913"/>
            <a:ext cx="8280400" cy="584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Číslovky</a:t>
            </a:r>
            <a:endParaRPr lang="cs-CZ" sz="3200" b="1" spc="300" dirty="0">
              <a:solidFill>
                <a:srgbClr val="002060"/>
              </a:solidFill>
            </a:endParaRPr>
          </a:p>
        </p:txBody>
      </p:sp>
      <p:sp>
        <p:nvSpPr>
          <p:cNvPr id="4" name="Mrak 3"/>
          <p:cNvSpPr/>
          <p:nvPr/>
        </p:nvSpPr>
        <p:spPr>
          <a:xfrm>
            <a:off x="539552" y="1340768"/>
            <a:ext cx="3024336" cy="208823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 určité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rak 4"/>
          <p:cNvSpPr/>
          <p:nvPr/>
        </p:nvSpPr>
        <p:spPr>
          <a:xfrm>
            <a:off x="539552" y="3861048"/>
            <a:ext cx="3024336" cy="208823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 neurčité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C:\Users\Petra\AppData\Local\Microsoft\Windows\Temporary Internet Files\Content.IE5\VM2397WT\MM900178298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589240"/>
            <a:ext cx="981447" cy="981447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779912" y="1556792"/>
            <a:ext cx="4896544" cy="1554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dirty="0" smtClean="0">
                <a:solidFill>
                  <a:srgbClr val="002060"/>
                </a:solidFill>
              </a:rPr>
              <a:t>Vyjadřují </a:t>
            </a:r>
            <a:r>
              <a:rPr lang="cs-CZ" sz="3000" b="1" dirty="0" smtClean="0">
                <a:solidFill>
                  <a:srgbClr val="002060"/>
                </a:solidFill>
              </a:rPr>
              <a:t>určitý, přesný počet </a:t>
            </a:r>
            <a:r>
              <a:rPr lang="cs-CZ" sz="3000" dirty="0" smtClean="0">
                <a:solidFill>
                  <a:srgbClr val="002060"/>
                </a:solidFill>
              </a:rPr>
              <a:t>nebo </a:t>
            </a:r>
            <a:r>
              <a:rPr lang="cs-CZ" sz="3000" b="1" dirty="0" smtClean="0">
                <a:solidFill>
                  <a:srgbClr val="002060"/>
                </a:solidFill>
              </a:rPr>
              <a:t>pořadí</a:t>
            </a:r>
            <a:r>
              <a:rPr lang="cs-CZ" sz="3000" dirty="0" smtClean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cs-CZ" sz="3000" b="1" dirty="0" smtClean="0">
                <a:solidFill>
                  <a:srgbClr val="002060"/>
                </a:solidFill>
              </a:rPr>
              <a:t>Lze</a:t>
            </a:r>
            <a:r>
              <a:rPr lang="cs-CZ" sz="3000" dirty="0" smtClean="0">
                <a:solidFill>
                  <a:srgbClr val="002060"/>
                </a:solidFill>
              </a:rPr>
              <a:t> je </a:t>
            </a:r>
            <a:r>
              <a:rPr lang="cs-CZ" sz="3000" b="1" dirty="0" smtClean="0">
                <a:solidFill>
                  <a:srgbClr val="002060"/>
                </a:solidFill>
              </a:rPr>
              <a:t>vyjádřit číslicemi</a:t>
            </a:r>
            <a:r>
              <a:rPr lang="cs-CZ" sz="3000" dirty="0" smtClean="0">
                <a:solidFill>
                  <a:srgbClr val="002060"/>
                </a:solidFill>
              </a:rPr>
              <a:t>.</a:t>
            </a:r>
            <a:endParaRPr lang="cs-CZ" sz="3000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79912" y="4149080"/>
            <a:ext cx="4896544" cy="15542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 smtClean="0">
                <a:solidFill>
                  <a:srgbClr val="FF0000"/>
                </a:solidFill>
              </a:rPr>
              <a:t>Ne</a:t>
            </a:r>
            <a:r>
              <a:rPr lang="cs-CZ" sz="3000" b="1" dirty="0" smtClean="0">
                <a:solidFill>
                  <a:srgbClr val="002060"/>
                </a:solidFill>
              </a:rPr>
              <a:t>vyjadřují určitý, přesný počet </a:t>
            </a:r>
            <a:r>
              <a:rPr lang="cs-CZ" sz="3000" dirty="0" smtClean="0">
                <a:solidFill>
                  <a:srgbClr val="002060"/>
                </a:solidFill>
              </a:rPr>
              <a:t>nebo</a:t>
            </a:r>
            <a:r>
              <a:rPr lang="cs-CZ" sz="3000" b="1" dirty="0" smtClean="0">
                <a:solidFill>
                  <a:srgbClr val="002060"/>
                </a:solidFill>
              </a:rPr>
              <a:t> pořadí</a:t>
            </a:r>
            <a:r>
              <a:rPr lang="cs-CZ" sz="3000" dirty="0" smtClean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cs-CZ" sz="3000" b="1" dirty="0" smtClean="0">
                <a:solidFill>
                  <a:srgbClr val="FF0000"/>
                </a:solidFill>
              </a:rPr>
              <a:t>Ne</a:t>
            </a:r>
            <a:r>
              <a:rPr lang="cs-CZ" sz="3000" b="1" dirty="0" smtClean="0">
                <a:solidFill>
                  <a:srgbClr val="002060"/>
                </a:solidFill>
              </a:rPr>
              <a:t>lze </a:t>
            </a:r>
            <a:r>
              <a:rPr lang="cs-CZ" sz="3000" dirty="0" smtClean="0">
                <a:solidFill>
                  <a:srgbClr val="002060"/>
                </a:solidFill>
              </a:rPr>
              <a:t>je</a:t>
            </a:r>
            <a:r>
              <a:rPr lang="cs-CZ" sz="3000" b="1" dirty="0" smtClean="0">
                <a:solidFill>
                  <a:srgbClr val="002060"/>
                </a:solidFill>
              </a:rPr>
              <a:t> vyjádřit číslicemi</a:t>
            </a:r>
            <a:r>
              <a:rPr lang="cs-CZ" sz="3000" dirty="0" smtClean="0">
                <a:solidFill>
                  <a:srgbClr val="002060"/>
                </a:solidFill>
              </a:rPr>
              <a:t>.</a:t>
            </a:r>
            <a:endParaRPr lang="cs-CZ" sz="3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288" y="188913"/>
            <a:ext cx="82804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Druhy číslovek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1.  Číslovky </a:t>
            </a:r>
            <a:r>
              <a:rPr lang="cs-CZ" sz="32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</a:t>
            </a:r>
            <a:endParaRPr lang="cs-CZ" sz="32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3" descr="C:\Users\Petra\AppData\Local\Microsoft\Windows\Temporary Internet Files\Content.IE5\3QTI5IVO\MM90017829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733256"/>
            <a:ext cx="909439" cy="909439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95536" y="1484784"/>
            <a:ext cx="8280920" cy="12311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3000" dirty="0" smtClean="0">
                <a:solidFill>
                  <a:srgbClr val="002060"/>
                </a:solidFill>
              </a:rPr>
              <a:t>vyjadřují 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</a:t>
            </a:r>
          </a:p>
          <a:p>
            <a:pPr>
              <a:buFontTx/>
              <a:buChar char="-"/>
            </a:pPr>
            <a:r>
              <a:rPr lang="cs-CZ" sz="3000" dirty="0" smtClean="0">
                <a:solidFill>
                  <a:srgbClr val="002060"/>
                </a:solidFill>
              </a:rPr>
              <a:t> ptáme se otázkou </a:t>
            </a:r>
            <a:r>
              <a:rPr lang="cs-CZ" sz="4400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KOLIK?</a:t>
            </a:r>
            <a:endParaRPr lang="cs-CZ" sz="4400" b="1" spc="3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Mrak 6"/>
          <p:cNvSpPr/>
          <p:nvPr/>
        </p:nvSpPr>
        <p:spPr>
          <a:xfrm>
            <a:off x="179512" y="3284984"/>
            <a:ext cx="3744416" cy="3096344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jeden, 2014, 38, padesát čtyřiadvacet, 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3/4 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Mrak 7"/>
          <p:cNvSpPr/>
          <p:nvPr/>
        </p:nvSpPr>
        <p:spPr>
          <a:xfrm>
            <a:off x="4572000" y="3140968"/>
            <a:ext cx="3744416" cy="3096344"/>
          </a:xfrm>
          <a:prstGeom prst="cloud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mnoho, 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tolik,  málo, několik, 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Mrak 8"/>
          <p:cNvSpPr/>
          <p:nvPr/>
        </p:nvSpPr>
        <p:spPr>
          <a:xfrm>
            <a:off x="179512" y="3284984"/>
            <a:ext cx="3816424" cy="3096344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 </a:t>
            </a:r>
            <a:r>
              <a:rPr lang="cs-C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určité</a:t>
            </a:r>
            <a:endParaRPr lang="cs-CZ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Mrak 9"/>
          <p:cNvSpPr/>
          <p:nvPr/>
        </p:nvSpPr>
        <p:spPr>
          <a:xfrm>
            <a:off x="4499992" y="3140968"/>
            <a:ext cx="3816424" cy="3096344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</a:t>
            </a:r>
            <a:r>
              <a:rPr lang="cs-C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neurčité</a:t>
            </a:r>
            <a:endParaRPr lang="cs-CZ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288" y="188913"/>
            <a:ext cx="82804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Druhy číslovek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2.  Číslovky </a:t>
            </a:r>
            <a:r>
              <a:rPr lang="cs-CZ" sz="32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řadové</a:t>
            </a:r>
            <a:endParaRPr lang="cs-CZ" sz="32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Users\Petra\AppData\Local\Microsoft\Windows\Temporary Internet Files\Content.IE5\DSBJ7JL6\MM90017830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589240"/>
            <a:ext cx="981447" cy="981447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95536" y="1484784"/>
            <a:ext cx="8280920" cy="19082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3000" dirty="0" smtClean="0">
                <a:solidFill>
                  <a:srgbClr val="002060"/>
                </a:solidFill>
              </a:rPr>
              <a:t> označují 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pořadí</a:t>
            </a:r>
          </a:p>
          <a:p>
            <a:pPr>
              <a:buFontTx/>
              <a:buChar char="-"/>
            </a:pPr>
            <a:r>
              <a:rPr lang="cs-CZ" sz="3000" dirty="0" smtClean="0">
                <a:solidFill>
                  <a:srgbClr val="002060"/>
                </a:solidFill>
              </a:rPr>
              <a:t> ptáme se otázkou </a:t>
            </a:r>
            <a:r>
              <a:rPr lang="cs-CZ" sz="4400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KOLIKÁTÝ?</a:t>
            </a:r>
          </a:p>
          <a:p>
            <a:r>
              <a:rPr lang="cs-CZ" sz="4400" dirty="0" smtClean="0">
                <a:solidFill>
                  <a:srgbClr val="002060"/>
                </a:solidFill>
              </a:rPr>
              <a:t>- </a:t>
            </a:r>
            <a:r>
              <a:rPr lang="cs-CZ" sz="3000" dirty="0" smtClean="0">
                <a:solidFill>
                  <a:srgbClr val="002060"/>
                </a:solidFill>
              </a:rPr>
              <a:t>pokud jsou </a:t>
            </a:r>
            <a:r>
              <a:rPr lang="cs-CZ" sz="3000" b="1" dirty="0" smtClean="0">
                <a:solidFill>
                  <a:srgbClr val="002060"/>
                </a:solidFill>
              </a:rPr>
              <a:t>vyjádřeny číslicí</a:t>
            </a:r>
            <a:r>
              <a:rPr lang="cs-CZ" sz="3000" dirty="0" smtClean="0">
                <a:solidFill>
                  <a:srgbClr val="002060"/>
                </a:solidFill>
              </a:rPr>
              <a:t>, píšeme za nimi 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tečku</a:t>
            </a:r>
            <a:endParaRPr lang="cs-CZ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Mrak 6"/>
          <p:cNvSpPr/>
          <p:nvPr/>
        </p:nvSpPr>
        <p:spPr>
          <a:xfrm>
            <a:off x="0" y="3429000"/>
            <a:ext cx="4499992" cy="3429000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první, stý,  </a:t>
            </a:r>
          </a:p>
          <a:p>
            <a:pPr algn="ctr"/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strana ALE strana 58, 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tisící dvoustý,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padesátá </a:t>
            </a:r>
          </a:p>
        </p:txBody>
      </p:sp>
      <p:sp>
        <p:nvSpPr>
          <p:cNvPr id="8" name="Mrak 7"/>
          <p:cNvSpPr/>
          <p:nvPr/>
        </p:nvSpPr>
        <p:spPr>
          <a:xfrm>
            <a:off x="4788024" y="3356992"/>
            <a:ext cx="3888432" cy="3096344"/>
          </a:xfrm>
          <a:prstGeom prst="cloud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tolikátá, několikátý, 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rak 4"/>
          <p:cNvSpPr/>
          <p:nvPr/>
        </p:nvSpPr>
        <p:spPr>
          <a:xfrm>
            <a:off x="0" y="3356992"/>
            <a:ext cx="4788024" cy="350100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 </a:t>
            </a:r>
            <a:r>
              <a:rPr lang="cs-C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určité</a:t>
            </a:r>
            <a:endParaRPr lang="cs-CZ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rak 5"/>
          <p:cNvSpPr/>
          <p:nvPr/>
        </p:nvSpPr>
        <p:spPr>
          <a:xfrm>
            <a:off x="4788024" y="3356992"/>
            <a:ext cx="3960440" cy="316835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</a:t>
            </a:r>
            <a:r>
              <a:rPr lang="cs-C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neurčité</a:t>
            </a:r>
            <a:endParaRPr lang="cs-CZ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288" y="188913"/>
            <a:ext cx="82804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Druhy číslovek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3.  Číslovky </a:t>
            </a:r>
            <a:r>
              <a:rPr lang="cs-CZ" sz="32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druhové</a:t>
            </a:r>
            <a:endParaRPr lang="cs-CZ" sz="32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Users\Petra\AppData\Local\Microsoft\Windows\Temporary Internet Files\Content.IE5\3QTI5IVO\MM90017830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5517232"/>
            <a:ext cx="1125463" cy="1125463"/>
          </a:xfrm>
          <a:prstGeom prst="rect">
            <a:avLst/>
          </a:prstGeom>
          <a:noFill/>
        </p:spPr>
      </p:pic>
      <p:sp>
        <p:nvSpPr>
          <p:cNvPr id="4" name="Mrak 3"/>
          <p:cNvSpPr/>
          <p:nvPr/>
        </p:nvSpPr>
        <p:spPr>
          <a:xfrm>
            <a:off x="251520" y="3284984"/>
            <a:ext cx="4248472" cy="3384376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dvojí - dvoje, trojí – troje,  čtverý – čtvery – čtvero, devatero 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rak 4"/>
          <p:cNvSpPr/>
          <p:nvPr/>
        </p:nvSpPr>
        <p:spPr>
          <a:xfrm>
            <a:off x="4788024" y="3429000"/>
            <a:ext cx="3888432" cy="3168352"/>
          </a:xfrm>
          <a:prstGeom prst="cloud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několikerý,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několikery, 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několikero 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412776"/>
            <a:ext cx="8712968" cy="1631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3000" dirty="0" smtClean="0">
                <a:solidFill>
                  <a:srgbClr val="002060"/>
                </a:solidFill>
              </a:rPr>
              <a:t> označují 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počet, množství druhů</a:t>
            </a:r>
          </a:p>
          <a:p>
            <a:r>
              <a:rPr lang="cs-CZ" sz="3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cs-CZ" sz="3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patery</a:t>
            </a:r>
            <a:r>
              <a:rPr lang="cs-CZ" sz="3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smtClean="0">
                <a:solidFill>
                  <a:srgbClr val="002060"/>
                </a:solidFill>
              </a:rPr>
              <a:t>ponožky = pět různých druhů ponožek</a:t>
            </a:r>
          </a:p>
          <a:p>
            <a:pPr>
              <a:buFontTx/>
              <a:buChar char="-"/>
            </a:pPr>
            <a:r>
              <a:rPr lang="cs-CZ" sz="3000" dirty="0" smtClean="0">
                <a:solidFill>
                  <a:srgbClr val="002060"/>
                </a:solidFill>
              </a:rPr>
              <a:t> ptáme se otázkou </a:t>
            </a:r>
            <a:r>
              <a:rPr lang="cs-CZ" sz="4000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KOLIKERÝ? KOLIKERY?</a:t>
            </a:r>
            <a:endParaRPr lang="cs-CZ" sz="4400" b="1" spc="3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Mrak 6"/>
          <p:cNvSpPr/>
          <p:nvPr/>
        </p:nvSpPr>
        <p:spPr>
          <a:xfrm>
            <a:off x="0" y="3140968"/>
            <a:ext cx="4788024" cy="350100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 </a:t>
            </a:r>
            <a:r>
              <a:rPr lang="cs-C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určité</a:t>
            </a:r>
            <a:endParaRPr lang="cs-CZ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Mrak 7"/>
          <p:cNvSpPr/>
          <p:nvPr/>
        </p:nvSpPr>
        <p:spPr>
          <a:xfrm>
            <a:off x="4788024" y="3429000"/>
            <a:ext cx="3960440" cy="316835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</a:t>
            </a:r>
            <a:r>
              <a:rPr lang="cs-C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neurčité</a:t>
            </a:r>
            <a:endParaRPr lang="cs-CZ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288" y="188913"/>
            <a:ext cx="82804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Druhy číslovek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spc="300" dirty="0" smtClean="0">
                <a:solidFill>
                  <a:srgbClr val="002060"/>
                </a:solidFill>
              </a:rPr>
              <a:t>4.  Číslovky </a:t>
            </a:r>
            <a:r>
              <a:rPr lang="cs-CZ" sz="32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násobné</a:t>
            </a:r>
            <a:endParaRPr lang="cs-CZ" sz="32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Users\Petra\AppData\Local\Microsoft\Windows\Temporary Internet Files\Content.IE5\DSBJ7JL6\MC9003893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404664"/>
            <a:ext cx="936104" cy="745198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51520" y="1412776"/>
            <a:ext cx="8712968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3000" dirty="0" smtClean="0">
                <a:solidFill>
                  <a:srgbClr val="002060"/>
                </a:solidFill>
              </a:rPr>
              <a:t> vyjadřují, 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kolikrát </a:t>
            </a:r>
            <a:r>
              <a:rPr lang="cs-CZ" sz="3000" dirty="0" smtClean="0">
                <a:solidFill>
                  <a:srgbClr val="002060"/>
                </a:solidFill>
              </a:rPr>
              <a:t>se nějaká věc 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vyskytuje</a:t>
            </a:r>
            <a:r>
              <a:rPr lang="cs-CZ" sz="3000" dirty="0" smtClean="0">
                <a:solidFill>
                  <a:srgbClr val="002060"/>
                </a:solidFill>
              </a:rPr>
              <a:t>, 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kolikrát</a:t>
            </a:r>
            <a:r>
              <a:rPr lang="cs-CZ" sz="3000" dirty="0" smtClean="0">
                <a:solidFill>
                  <a:srgbClr val="002060"/>
                </a:solidFill>
              </a:rPr>
              <a:t> se něco 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znásobilo</a:t>
            </a:r>
            <a:endParaRPr lang="cs-CZ" sz="3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cs-CZ" sz="3000" dirty="0" smtClean="0">
                <a:solidFill>
                  <a:srgbClr val="002060"/>
                </a:solidFill>
              </a:rPr>
              <a:t> ptáme se otázkou </a:t>
            </a:r>
            <a:r>
              <a:rPr lang="cs-CZ" sz="4000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KOLIKRÁT? 				              KOLIKANÁSOBNÝ?</a:t>
            </a:r>
            <a:endParaRPr lang="cs-CZ" sz="3000" b="1" spc="3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rak 4"/>
          <p:cNvSpPr/>
          <p:nvPr/>
        </p:nvSpPr>
        <p:spPr>
          <a:xfrm>
            <a:off x="4644008" y="3573016"/>
            <a:ext cx="4320480" cy="3284984"/>
          </a:xfrm>
          <a:prstGeom prst="cloud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několikrát,</a:t>
            </a:r>
          </a:p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několikanásobný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rak 3"/>
          <p:cNvSpPr/>
          <p:nvPr/>
        </p:nvSpPr>
        <p:spPr>
          <a:xfrm>
            <a:off x="179512" y="3573016"/>
            <a:ext cx="4392488" cy="3284984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čtyřnásobný, dvakrát, jednou, stokrát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Mrak 6"/>
          <p:cNvSpPr/>
          <p:nvPr/>
        </p:nvSpPr>
        <p:spPr>
          <a:xfrm>
            <a:off x="0" y="3356992"/>
            <a:ext cx="4788024" cy="350100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 </a:t>
            </a:r>
            <a:r>
              <a:rPr lang="cs-C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určité</a:t>
            </a:r>
            <a:endParaRPr lang="cs-CZ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Mrak 7"/>
          <p:cNvSpPr/>
          <p:nvPr/>
        </p:nvSpPr>
        <p:spPr>
          <a:xfrm>
            <a:off x="4607496" y="3573016"/>
            <a:ext cx="4536504" cy="3284984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Číslovky</a:t>
            </a:r>
            <a:r>
              <a:rPr lang="cs-C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neurčité</a:t>
            </a:r>
            <a:endParaRPr lang="cs-CZ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531</Words>
  <Application>Microsoft Office PowerPoint</Application>
  <PresentationFormat>Předvádění na obrazovce (4:3)</PresentationFormat>
  <Paragraphs>151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Snímek 2</vt:lpstr>
      <vt:lpstr>Číslovky 1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Petra</dc:creator>
  <cp:lastModifiedBy>Petra</cp:lastModifiedBy>
  <cp:revision>30</cp:revision>
  <dcterms:created xsi:type="dcterms:W3CDTF">2014-03-24T21:30:04Z</dcterms:created>
  <dcterms:modified xsi:type="dcterms:W3CDTF">2014-03-25T17:25:56Z</dcterms:modified>
</cp:coreProperties>
</file>