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>
        <p:scale>
          <a:sx n="80" d="100"/>
          <a:sy n="80" d="100"/>
        </p:scale>
        <p:origin x="-222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18590-A4A4-410D-B250-2BBFF16DE674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08D43-A7FB-41F2-A1D6-F04636924A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B993AA-647F-45C5-8852-3A27714ED44F}" type="slidenum">
              <a:rPr lang="cs-CZ" smtClean="0">
                <a:latin typeface="Calibri" pitchFamily="34" charset="0"/>
              </a:rPr>
              <a:pPr/>
              <a:t>1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10383A-E072-461C-9160-D3922D1DE6F1}" type="slidenum">
              <a:rPr lang="cs-CZ" smtClean="0">
                <a:latin typeface="Calibri" pitchFamily="34" charset="0"/>
              </a:rPr>
              <a:pPr/>
              <a:t>2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C7BFC-0542-4F9C-9F0C-0AC9929BF3AB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88209-3E94-4F70-9FBA-A93685704E6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205038"/>
            <a:ext cx="6481762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Obdélník 5"/>
          <p:cNvSpPr>
            <a:spLocks noChangeArrowheads="1"/>
          </p:cNvSpPr>
          <p:nvPr/>
        </p:nvSpPr>
        <p:spPr bwMode="auto">
          <a:xfrm>
            <a:off x="0" y="4724400"/>
            <a:ext cx="9144000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000" b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>
                <a:latin typeface="Courier New" pitchFamily="49" charset="0"/>
                <a:cs typeface="Courier New" pitchFamily="49" charset="0"/>
              </a:rPr>
            </a:br>
            <a:endParaRPr lang="cs-CZ" sz="2000">
              <a:latin typeface="Calibri" pitchFamily="34" charset="0"/>
            </a:endParaRPr>
          </a:p>
        </p:txBody>
      </p:sp>
      <p:pic>
        <p:nvPicPr>
          <p:cNvPr id="2052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www.zs-mozartova.cz</a:t>
            </a: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4213" y="3871913"/>
            <a:ext cx="7883525" cy="64611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>
              <a:latin typeface="+mn-lt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1196752"/>
            <a:ext cx="82089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2800" i="1" dirty="0" smtClean="0">
                <a:solidFill>
                  <a:srgbClr val="002060"/>
                </a:solidFill>
              </a:rPr>
              <a:t>1. Petr je v matematice opravdu výborný, proto si je při písemkách z nás všech asi _____________. </a:t>
            </a:r>
          </a:p>
          <a:p>
            <a:pPr algn="just">
              <a:lnSpc>
                <a:spcPct val="150000"/>
              </a:lnSpc>
            </a:pPr>
            <a:r>
              <a:rPr lang="cs-CZ" sz="2800" i="1" dirty="0" smtClean="0">
                <a:solidFill>
                  <a:srgbClr val="002060"/>
                </a:solidFill>
              </a:rPr>
              <a:t>2. Nějak se to všechno zamotalo a rozhovor byl čím dál víc ____________a já se svou povahou jsem byl z výsledku ještě ____________než na začátku.</a:t>
            </a:r>
          </a:p>
          <a:p>
            <a:pPr algn="just">
              <a:lnSpc>
                <a:spcPct val="150000"/>
              </a:lnSpc>
            </a:pPr>
            <a:r>
              <a:rPr lang="cs-CZ" sz="2800" i="1" dirty="0" smtClean="0">
                <a:solidFill>
                  <a:srgbClr val="002060"/>
                </a:solidFill>
              </a:rPr>
              <a:t>3. _____________princezna se usmála a pokynula rukou.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1520" y="188640"/>
            <a:ext cx="864096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Stupňování přídavných jmen – skupina</a:t>
            </a:r>
            <a:r>
              <a:rPr lang="cs-CZ" sz="3200" b="1" dirty="0" smtClean="0">
                <a:solidFill>
                  <a:srgbClr val="0070C0"/>
                </a:solidFill>
              </a:rPr>
              <a:t> </a:t>
            </a: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–j/-</a:t>
            </a:r>
            <a:r>
              <a:rPr lang="cs-CZ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jj</a:t>
            </a:r>
            <a:endParaRPr lang="cs-CZ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573325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nejjistější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99792" y="573325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nejistější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860032" y="573325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nejjasnější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876256" y="573325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nejasnější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68085E-6 L 0.37795 -0.545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50509E-6 L -0.67708 -0.363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9" y="-1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50509E-6 L 4.44444E-6 -0.2687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50509E-6 L -0.40938 -0.1850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kundrum@centrum.cz; 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20484" name="Obdélník 5"/>
          <p:cNvSpPr>
            <a:spLocks noChangeArrowheads="1"/>
          </p:cNvSpPr>
          <p:nvPr/>
        </p:nvSpPr>
        <p:spPr bwMode="auto">
          <a:xfrm>
            <a:off x="468313" y="2349500"/>
            <a:ext cx="8135937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KRAUSOVÁ, Z., TERŠOVÁ, R. Český jazyk 6 učebnice pro základní školy a víceletá gymnázia. Plzeň : Nakladatelství </a:t>
            </a:r>
            <a:r>
              <a:rPr lang="cs-CZ" i="1" dirty="0" err="1">
                <a:latin typeface="Courier New" pitchFamily="49" charset="0"/>
                <a:ea typeface="Calibri" pitchFamily="34" charset="0"/>
                <a:cs typeface="Courier New" pitchFamily="49" charset="0"/>
              </a:rPr>
              <a:t>Fraus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2003. ISBN 80-7238-206-3. s.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34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-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35.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algn="just" eaLnBrk="0" hangingPunct="0"/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20485" name="Obdélník 5"/>
          <p:cNvSpPr>
            <a:spLocks noChangeArrowheads="1"/>
          </p:cNvSpPr>
          <p:nvPr/>
        </p:nvSpPr>
        <p:spPr bwMode="auto">
          <a:xfrm>
            <a:off x="395288" y="5157788"/>
            <a:ext cx="8207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cs-CZ" i="1">
                <a:latin typeface="Courier New" pitchFamily="49" charset="0"/>
                <a:ea typeface="Calibri" pitchFamily="34" charset="0"/>
                <a:cs typeface="Courier New" pitchFamily="49" charset="0"/>
              </a:rPr>
              <a:t>Nečíslovaný obrazový materiál je použit z galerie obrázků         a klipartů Microsoft Office.</a:t>
            </a:r>
            <a:endParaRPr lang="cs-CZ" i="1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8313" y="2492375"/>
          <a:ext cx="8208962" cy="3240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64"/>
                <a:gridCol w="5575898"/>
              </a:tblGrid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Petra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Doskočilová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Český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jazyk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Stupňování přídavných jmen 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VY_32_INOVACE_25.10.DOS.CJ.6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cs-CZ" sz="1600" i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 11.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075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cs-CZ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Stupňování přídavných jmen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spc="300" dirty="0" smtClean="0">
                <a:solidFill>
                  <a:srgbClr val="002060"/>
                </a:solidFill>
              </a:rPr>
              <a:t>Stupňování přídavných jmen</a:t>
            </a:r>
            <a:endParaRPr lang="cs-CZ" sz="3200" b="1" spc="300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836712"/>
            <a:ext cx="2304256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1. stupeň 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2060848"/>
            <a:ext cx="2304256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2. stupeň 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4149080"/>
            <a:ext cx="2304256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3. stupeň 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1412776"/>
            <a:ext cx="8280920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- vyjadřuje základní míru vlastnosti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2636912"/>
            <a:ext cx="8280920" cy="138499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800" dirty="0" smtClean="0">
                <a:solidFill>
                  <a:srgbClr val="002060"/>
                </a:solidFill>
              </a:rPr>
              <a:t>tvoří se z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stupně 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                                  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příponami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cs-CZ" sz="2800" b="1" spc="3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ejší</a:t>
            </a:r>
            <a:r>
              <a:rPr lang="cs-CZ" sz="28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-</a:t>
            </a:r>
            <a:r>
              <a:rPr lang="cs-CZ" sz="2800" b="1" spc="3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ější</a:t>
            </a:r>
            <a:r>
              <a:rPr lang="cs-CZ" sz="28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-</a:t>
            </a:r>
            <a:r>
              <a:rPr lang="cs-CZ" sz="2800" b="1" spc="3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ší</a:t>
            </a:r>
            <a:endParaRPr lang="cs-CZ" sz="2800" b="1" spc="3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dirty="0" smtClean="0">
                <a:solidFill>
                  <a:srgbClr val="002060"/>
                </a:solidFill>
              </a:rPr>
              <a:t>			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koncovkou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4725144"/>
            <a:ext cx="8280920" cy="95410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800" dirty="0" smtClean="0">
                <a:solidFill>
                  <a:srgbClr val="002060"/>
                </a:solidFill>
              </a:rPr>
              <a:t>tvoří se z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stupně</a:t>
            </a:r>
          </a:p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předponou </a:t>
            </a:r>
            <a:r>
              <a:rPr lang="cs-CZ" sz="2800" b="1" spc="3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</a:t>
            </a:r>
            <a:r>
              <a:rPr lang="cs-CZ" sz="28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cs-CZ" sz="2800" b="1" spc="3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5733256"/>
            <a:ext cx="8280920" cy="95410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800" dirty="0" smtClean="0">
                <a:solidFill>
                  <a:srgbClr val="002060"/>
                </a:solidFill>
              </a:rPr>
              <a:t> větší nebo menší míru můžeme vyjadřovat i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příslovci</a:t>
            </a:r>
          </a:p>
          <a:p>
            <a:r>
              <a:rPr lang="cs-CZ" sz="2800" b="1" dirty="0" smtClean="0">
                <a:solidFill>
                  <a:srgbClr val="FF0000"/>
                </a:solidFill>
              </a:rPr>
              <a:t>hodně</a:t>
            </a:r>
            <a:r>
              <a:rPr lang="cs-CZ" sz="2800" dirty="0" smtClean="0">
                <a:solidFill>
                  <a:srgbClr val="002060"/>
                </a:solidFill>
              </a:rPr>
              <a:t> křehký, </a:t>
            </a:r>
            <a:r>
              <a:rPr lang="cs-CZ" sz="2800" b="1" dirty="0" smtClean="0">
                <a:solidFill>
                  <a:srgbClr val="FF0000"/>
                </a:solidFill>
              </a:rPr>
              <a:t>málo</a:t>
            </a:r>
            <a:r>
              <a:rPr lang="cs-CZ" sz="2800" dirty="0" smtClean="0">
                <a:solidFill>
                  <a:srgbClr val="002060"/>
                </a:solidFill>
              </a:rPr>
              <a:t> slavný, </a:t>
            </a:r>
            <a:r>
              <a:rPr lang="cs-CZ" sz="2800" b="1" dirty="0" smtClean="0">
                <a:solidFill>
                  <a:srgbClr val="FF0000"/>
                </a:solidFill>
              </a:rPr>
              <a:t>velmi</a:t>
            </a:r>
            <a:r>
              <a:rPr lang="cs-CZ" sz="2800" dirty="0" smtClean="0">
                <a:solidFill>
                  <a:srgbClr val="002060"/>
                </a:solidFill>
              </a:rPr>
              <a:t> lehký</a:t>
            </a:r>
            <a:endParaRPr lang="cs-CZ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Stupňování přídavných jmen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980728"/>
            <a:ext cx="2304256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</a:rPr>
              <a:t>1. stupeň 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987824" y="980728"/>
            <a:ext cx="2664296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</a:rPr>
              <a:t>2. stupeň 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940152" y="980728"/>
            <a:ext cx="273630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2060"/>
                </a:solidFill>
              </a:rPr>
              <a:t>3. stupeň 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1556792"/>
            <a:ext cx="2304256" cy="22775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modrý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levný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hladký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 křehký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987824" y="1556792"/>
            <a:ext cx="2664296" cy="22775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modř</a:t>
            </a:r>
            <a:r>
              <a:rPr lang="cs-CZ" sz="2800" b="1" dirty="0" smtClean="0">
                <a:solidFill>
                  <a:srgbClr val="FF0000"/>
                </a:solidFill>
              </a:rPr>
              <a:t>ejší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levn</a:t>
            </a:r>
            <a:r>
              <a:rPr lang="cs-CZ" sz="2800" b="1" dirty="0" smtClean="0">
                <a:solidFill>
                  <a:srgbClr val="FF0000"/>
                </a:solidFill>
              </a:rPr>
              <a:t>ější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hlad</a:t>
            </a:r>
            <a:r>
              <a:rPr lang="cs-CZ" sz="2800" b="1" dirty="0" smtClean="0">
                <a:solidFill>
                  <a:srgbClr val="FF0000"/>
                </a:solidFill>
              </a:rPr>
              <a:t>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křehč</a:t>
            </a:r>
            <a:r>
              <a:rPr lang="cs-CZ" sz="2800" b="1" dirty="0" smtClean="0">
                <a:solidFill>
                  <a:srgbClr val="FF0000"/>
                </a:solidFill>
              </a:rPr>
              <a:t>í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940152" y="1556792"/>
            <a:ext cx="2736304" cy="22775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FF0000"/>
                </a:solidFill>
              </a:rPr>
              <a:t>nej</a:t>
            </a:r>
            <a:r>
              <a:rPr lang="cs-CZ" sz="2800" b="1" dirty="0" smtClean="0">
                <a:solidFill>
                  <a:srgbClr val="002060"/>
                </a:solidFill>
              </a:rPr>
              <a:t>modřejší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FF0000"/>
                </a:solidFill>
              </a:rPr>
              <a:t>nej</a:t>
            </a:r>
            <a:r>
              <a:rPr lang="cs-CZ" sz="2800" b="1" dirty="0" smtClean="0">
                <a:solidFill>
                  <a:srgbClr val="002060"/>
                </a:solidFill>
              </a:rPr>
              <a:t>levnější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FF0000"/>
                </a:solidFill>
              </a:rPr>
              <a:t>nej</a:t>
            </a:r>
            <a:r>
              <a:rPr lang="cs-CZ" sz="2800" b="1" dirty="0" smtClean="0">
                <a:solidFill>
                  <a:srgbClr val="002060"/>
                </a:solidFill>
              </a:rPr>
              <a:t>hladší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FF0000"/>
                </a:solidFill>
              </a:rPr>
              <a:t>nej</a:t>
            </a:r>
            <a:r>
              <a:rPr lang="cs-CZ" sz="2800" b="1" dirty="0" smtClean="0">
                <a:solidFill>
                  <a:srgbClr val="002060"/>
                </a:solidFill>
              </a:rPr>
              <a:t>křehčí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3861048"/>
            <a:ext cx="2304256" cy="22775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snadný</a:t>
            </a:r>
          </a:p>
          <a:p>
            <a:pPr algn="ctr">
              <a:spcAft>
                <a:spcPts val="1200"/>
              </a:spcAft>
            </a:pPr>
            <a:endParaRPr lang="cs-CZ" sz="2800" b="1" dirty="0" smtClean="0">
              <a:solidFill>
                <a:srgbClr val="002060"/>
              </a:solidFill>
            </a:endParaRP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zadní</a:t>
            </a:r>
          </a:p>
          <a:p>
            <a:pPr algn="ctr">
              <a:spcAft>
                <a:spcPts val="1200"/>
              </a:spcAft>
            </a:pPr>
            <a:endParaRPr lang="cs-CZ" sz="2800" b="1" dirty="0" smtClean="0">
              <a:solidFill>
                <a:srgbClr val="00206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987824" y="3861048"/>
            <a:ext cx="2664296" cy="22775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snaz</a:t>
            </a:r>
            <a:r>
              <a:rPr lang="cs-CZ" sz="2800" b="1" dirty="0" smtClean="0">
                <a:solidFill>
                  <a:srgbClr val="FF0000"/>
                </a:solidFill>
              </a:rPr>
              <a:t>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snadn</a:t>
            </a:r>
            <a:r>
              <a:rPr lang="cs-CZ" sz="2800" b="1" dirty="0" smtClean="0">
                <a:solidFill>
                  <a:srgbClr val="FF0000"/>
                </a:solidFill>
              </a:rPr>
              <a:t>ější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002060"/>
                </a:solidFill>
              </a:rPr>
              <a:t>zaz</a:t>
            </a:r>
            <a:r>
              <a:rPr lang="cs-CZ" sz="2800" b="1" dirty="0" smtClean="0">
                <a:solidFill>
                  <a:srgbClr val="FF0000"/>
                </a:solidFill>
              </a:rPr>
              <a:t>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err="1" smtClean="0">
                <a:solidFill>
                  <a:srgbClr val="002060"/>
                </a:solidFill>
              </a:rPr>
              <a:t>zadn</a:t>
            </a:r>
            <a:r>
              <a:rPr lang="cs-CZ" sz="2800" b="1" dirty="0" err="1" smtClean="0">
                <a:solidFill>
                  <a:srgbClr val="FF0000"/>
                </a:solidFill>
              </a:rPr>
              <a:t>ější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940152" y="3861048"/>
            <a:ext cx="2736304" cy="22775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FF0000"/>
                </a:solidFill>
              </a:rPr>
              <a:t>nej</a:t>
            </a:r>
            <a:r>
              <a:rPr lang="cs-CZ" sz="2800" b="1" dirty="0" smtClean="0">
                <a:solidFill>
                  <a:srgbClr val="002060"/>
                </a:solidFill>
              </a:rPr>
              <a:t>snazší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FF0000"/>
                </a:solidFill>
              </a:rPr>
              <a:t>nej</a:t>
            </a:r>
            <a:r>
              <a:rPr lang="cs-CZ" sz="2800" b="1" dirty="0" smtClean="0">
                <a:solidFill>
                  <a:srgbClr val="002060"/>
                </a:solidFill>
              </a:rPr>
              <a:t>snadnější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smtClean="0">
                <a:solidFill>
                  <a:srgbClr val="FF0000"/>
                </a:solidFill>
              </a:rPr>
              <a:t>nej</a:t>
            </a:r>
            <a:r>
              <a:rPr lang="cs-CZ" sz="2800" b="1" dirty="0" smtClean="0">
                <a:solidFill>
                  <a:srgbClr val="002060"/>
                </a:solidFill>
              </a:rPr>
              <a:t>zazší</a:t>
            </a:r>
          </a:p>
          <a:p>
            <a:pPr algn="ctr">
              <a:spcAft>
                <a:spcPts val="1200"/>
              </a:spcAft>
            </a:pPr>
            <a:r>
              <a:rPr lang="cs-CZ" sz="2800" b="1" dirty="0" err="1" smtClean="0">
                <a:solidFill>
                  <a:srgbClr val="FF0000"/>
                </a:solidFill>
              </a:rPr>
              <a:t>nej</a:t>
            </a:r>
            <a:r>
              <a:rPr lang="cs-CZ" sz="2800" b="1" dirty="0" err="1" smtClean="0">
                <a:solidFill>
                  <a:srgbClr val="002060"/>
                </a:solidFill>
              </a:rPr>
              <a:t>zadnější</a:t>
            </a:r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Stupňování přídavných jmen - odlišnosti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691680" y="1052736"/>
            <a:ext cx="698477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- některá přídavná jména tvoří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stupeň od jiného kořene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2132856"/>
            <a:ext cx="828092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dobrý –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lepší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nejlepší</a:t>
            </a:r>
          </a:p>
          <a:p>
            <a:pPr algn="ctr"/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zlý –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horší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nejhorší</a:t>
            </a:r>
            <a:endParaRPr lang="cs-CZ" sz="30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691680" y="3573016"/>
            <a:ext cx="7056784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- přídavná jména </a:t>
            </a:r>
            <a:r>
              <a:rPr lang="cs-CZ" sz="2800" b="1" dirty="0" smtClean="0">
                <a:solidFill>
                  <a:srgbClr val="002060"/>
                </a:solidFill>
              </a:rPr>
              <a:t>zakončená</a:t>
            </a:r>
            <a:r>
              <a:rPr lang="cs-CZ" sz="2800" dirty="0" smtClean="0">
                <a:solidFill>
                  <a:srgbClr val="002060"/>
                </a:solidFill>
              </a:rPr>
              <a:t> na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ký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tvoří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stupeň přidáním koncovky 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–í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souhláska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mění </a:t>
            </a:r>
            <a:r>
              <a:rPr lang="cs-CZ" sz="2800" dirty="0" smtClean="0">
                <a:solidFill>
                  <a:srgbClr val="002060"/>
                </a:solidFill>
              </a:rPr>
              <a:t>v 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 </a:t>
            </a: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Petra\AppData\Local\Microsoft\Windows\Temporary Internet Files\Content.IE5\3QTI5IVO\MC9004344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1362075" cy="190817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467544" y="5157192"/>
            <a:ext cx="828092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leh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ký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leh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nejleh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</a:t>
            </a:r>
          </a:p>
          <a:p>
            <a:pPr algn="ctr"/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měk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ký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měk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nejměk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</a:t>
            </a:r>
            <a:endParaRPr lang="cs-CZ" sz="30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 descr="C:\Users\Petra\AppData\Local\Microsoft\Windows\Temporary Internet Files\Content.IE5\3QTI5IVO\MC9004344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501008"/>
            <a:ext cx="1362075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Stupňování přídavných jmen - odlišnosti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619672" y="836712"/>
            <a:ext cx="7056784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rgbClr val="002060"/>
                </a:solidFill>
              </a:rPr>
              <a:t>- při tvoření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stupně </a:t>
            </a:r>
            <a:r>
              <a:rPr lang="cs-CZ" sz="2800" dirty="0" smtClean="0">
                <a:solidFill>
                  <a:srgbClr val="002060"/>
                </a:solidFill>
              </a:rPr>
              <a:t>se někdy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tvaru stupně 1.  odsouvá přípona nebo koncovka </a:t>
            </a:r>
            <a:r>
              <a:rPr lang="cs-CZ" sz="2800" dirty="0" smtClean="0">
                <a:solidFill>
                  <a:srgbClr val="002060"/>
                </a:solidFill>
              </a:rPr>
              <a:t>a dochází k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hláskovým změnám </a:t>
            </a: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2348880"/>
            <a:ext cx="8280920" cy="30162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– š 	vy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3000" b="1" u="sng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oký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ší</a:t>
            </a:r>
          </a:p>
          <a:p>
            <a:pPr algn="ctr">
              <a:spcAft>
                <a:spcPts val="1200"/>
              </a:spcAft>
            </a:pP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– ž 	dra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cs-CZ" sz="3000" b="1" u="sng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ší</a:t>
            </a:r>
            <a:endParaRPr lang="cs-CZ" sz="3000" b="1" spc="3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Aft>
                <a:spcPts val="1200"/>
              </a:spcAft>
            </a:pP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 - z 	sna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cs-CZ" sz="3000" b="1" u="sng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ný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sna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ší</a:t>
            </a:r>
          </a:p>
          <a:p>
            <a:pPr algn="ctr">
              <a:spcAft>
                <a:spcPts val="1200"/>
              </a:spcAft>
            </a:pP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 – š 	plo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cs-CZ" sz="3000" b="1" u="sng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ší</a:t>
            </a:r>
          </a:p>
          <a:p>
            <a:pPr algn="ctr">
              <a:spcAft>
                <a:spcPts val="1200"/>
              </a:spcAft>
            </a:pP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– ž 	blí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sz="3000" b="1" u="sng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ký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bli</a:t>
            </a:r>
            <a:r>
              <a:rPr lang="cs-CZ" sz="30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</a:t>
            </a:r>
            <a:r>
              <a:rPr lang="cs-CZ" sz="3000" b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ší</a:t>
            </a:r>
            <a:endParaRPr lang="cs-CZ" sz="3000" b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Users\Petra\AppData\Local\Microsoft\Windows\Temporary Internet Files\Content.IE5\3QTI5IVO\MC9004344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1362075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88640"/>
            <a:ext cx="864096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Stupňování přídavných jmen – skupina</a:t>
            </a:r>
            <a:r>
              <a:rPr lang="cs-CZ" sz="3200" b="1" dirty="0" smtClean="0">
                <a:solidFill>
                  <a:srgbClr val="0070C0"/>
                </a:solidFill>
              </a:rPr>
              <a:t> </a:t>
            </a: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–mě/-mně</a:t>
            </a:r>
            <a:endParaRPr lang="cs-CZ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980728"/>
            <a:ext cx="864096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- při tvoření 2. a  3. stupně si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pomáháme tvarem 1. stupně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11960" y="1700808"/>
            <a:ext cx="4608512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002060"/>
                </a:solidFill>
              </a:rPr>
              <a:t>je</a:t>
            </a:r>
            <a:r>
              <a:rPr lang="cs-CZ" sz="3200" b="1" dirty="0" smtClean="0">
                <a:solidFill>
                  <a:srgbClr val="FF0000"/>
                </a:solidFill>
              </a:rPr>
              <a:t>mn</a:t>
            </a:r>
            <a:r>
              <a:rPr lang="cs-CZ" sz="3200" b="1" dirty="0" smtClean="0">
                <a:solidFill>
                  <a:srgbClr val="002060"/>
                </a:solidFill>
              </a:rPr>
              <a:t>ý – je</a:t>
            </a:r>
            <a:r>
              <a:rPr lang="cs-CZ" sz="3200" b="1" dirty="0" smtClean="0">
                <a:solidFill>
                  <a:srgbClr val="FF0000"/>
                </a:solidFill>
              </a:rPr>
              <a:t>mně</a:t>
            </a:r>
            <a:r>
              <a:rPr lang="cs-CZ" sz="3200" b="1" dirty="0" smtClean="0">
                <a:solidFill>
                  <a:srgbClr val="002060"/>
                </a:solidFill>
              </a:rPr>
              <a:t>jší</a:t>
            </a:r>
          </a:p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002060"/>
                </a:solidFill>
              </a:rPr>
              <a:t>te</a:t>
            </a:r>
            <a:r>
              <a:rPr lang="cs-CZ" sz="3200" b="1" dirty="0" smtClean="0">
                <a:solidFill>
                  <a:srgbClr val="FF0000"/>
                </a:solidFill>
              </a:rPr>
              <a:t>mn</a:t>
            </a:r>
            <a:r>
              <a:rPr lang="cs-CZ" sz="3200" b="1" dirty="0" smtClean="0">
                <a:solidFill>
                  <a:srgbClr val="002060"/>
                </a:solidFill>
              </a:rPr>
              <a:t>ý - te</a:t>
            </a:r>
            <a:r>
              <a:rPr lang="cs-CZ" sz="3200" b="1" dirty="0" smtClean="0">
                <a:solidFill>
                  <a:srgbClr val="FF0000"/>
                </a:solidFill>
              </a:rPr>
              <a:t>mně</a:t>
            </a:r>
            <a:r>
              <a:rPr lang="cs-CZ" sz="3200" b="1" dirty="0" smtClean="0">
                <a:solidFill>
                  <a:srgbClr val="002060"/>
                </a:solidFill>
              </a:rPr>
              <a:t>jší</a:t>
            </a:r>
          </a:p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002060"/>
                </a:solidFill>
              </a:rPr>
              <a:t>skro</a:t>
            </a:r>
            <a:r>
              <a:rPr lang="cs-CZ" sz="3200" b="1" dirty="0" smtClean="0">
                <a:solidFill>
                  <a:srgbClr val="FF0000"/>
                </a:solidFill>
              </a:rPr>
              <a:t>mn</a:t>
            </a:r>
            <a:r>
              <a:rPr lang="cs-CZ" sz="3200" b="1" dirty="0" smtClean="0">
                <a:solidFill>
                  <a:srgbClr val="002060"/>
                </a:solidFill>
              </a:rPr>
              <a:t>ý - skro</a:t>
            </a:r>
            <a:r>
              <a:rPr lang="cs-CZ" sz="3200" b="1" dirty="0" smtClean="0">
                <a:solidFill>
                  <a:srgbClr val="FF0000"/>
                </a:solidFill>
              </a:rPr>
              <a:t>mně</a:t>
            </a:r>
            <a:r>
              <a:rPr lang="cs-CZ" sz="3200" b="1" dirty="0" smtClean="0">
                <a:solidFill>
                  <a:srgbClr val="002060"/>
                </a:solidFill>
              </a:rPr>
              <a:t>jší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211960" y="4077072"/>
            <a:ext cx="4680520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002060"/>
                </a:solidFill>
              </a:rPr>
              <a:t>zná</a:t>
            </a:r>
            <a:r>
              <a:rPr lang="cs-CZ" sz="3200" b="1" dirty="0" smtClean="0">
                <a:solidFill>
                  <a:srgbClr val="FF0000"/>
                </a:solidFill>
              </a:rPr>
              <a:t>m</a:t>
            </a:r>
            <a:r>
              <a:rPr lang="cs-CZ" sz="3200" b="1" dirty="0" smtClean="0">
                <a:solidFill>
                  <a:srgbClr val="002060"/>
                </a:solidFill>
              </a:rPr>
              <a:t>ý – zná</a:t>
            </a:r>
            <a:r>
              <a:rPr lang="cs-CZ" sz="3200" b="1" dirty="0" smtClean="0">
                <a:solidFill>
                  <a:srgbClr val="FF0000"/>
                </a:solidFill>
              </a:rPr>
              <a:t>mě</a:t>
            </a:r>
            <a:r>
              <a:rPr lang="cs-CZ" sz="3200" b="1" dirty="0" smtClean="0">
                <a:solidFill>
                  <a:srgbClr val="002060"/>
                </a:solidFill>
              </a:rPr>
              <a:t>jší</a:t>
            </a:r>
          </a:p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002060"/>
                </a:solidFill>
              </a:rPr>
              <a:t>zřej</a:t>
            </a:r>
            <a:r>
              <a:rPr lang="cs-CZ" sz="3200" b="1" dirty="0" smtClean="0">
                <a:solidFill>
                  <a:srgbClr val="FF0000"/>
                </a:solidFill>
              </a:rPr>
              <a:t>m</a:t>
            </a:r>
            <a:r>
              <a:rPr lang="cs-CZ" sz="3200" b="1" dirty="0" smtClean="0">
                <a:solidFill>
                  <a:srgbClr val="002060"/>
                </a:solidFill>
              </a:rPr>
              <a:t>ý - zřej</a:t>
            </a:r>
            <a:r>
              <a:rPr lang="cs-CZ" sz="3200" b="1" dirty="0" smtClean="0">
                <a:solidFill>
                  <a:srgbClr val="FF0000"/>
                </a:solidFill>
              </a:rPr>
              <a:t>mě</a:t>
            </a:r>
            <a:r>
              <a:rPr lang="cs-CZ" sz="3200" b="1" dirty="0" smtClean="0">
                <a:solidFill>
                  <a:srgbClr val="002060"/>
                </a:solidFill>
              </a:rPr>
              <a:t>jší</a:t>
            </a:r>
          </a:p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002060"/>
                </a:solidFill>
              </a:rPr>
              <a:t>soukro</a:t>
            </a:r>
            <a:r>
              <a:rPr lang="cs-CZ" sz="3200" b="1" dirty="0" smtClean="0">
                <a:solidFill>
                  <a:srgbClr val="FF0000"/>
                </a:solidFill>
              </a:rPr>
              <a:t>m</a:t>
            </a:r>
            <a:r>
              <a:rPr lang="cs-CZ" sz="3200" b="1" dirty="0" smtClean="0">
                <a:solidFill>
                  <a:srgbClr val="002060"/>
                </a:solidFill>
              </a:rPr>
              <a:t>ý - soukro</a:t>
            </a:r>
            <a:r>
              <a:rPr lang="cs-CZ" sz="3200" b="1" dirty="0" smtClean="0">
                <a:solidFill>
                  <a:srgbClr val="FF0000"/>
                </a:solidFill>
              </a:rPr>
              <a:t>mě</a:t>
            </a:r>
            <a:r>
              <a:rPr lang="cs-CZ" sz="3200" b="1" dirty="0" smtClean="0">
                <a:solidFill>
                  <a:srgbClr val="002060"/>
                </a:solidFill>
              </a:rPr>
              <a:t>jší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187624" y="2420888"/>
            <a:ext cx="151216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mně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4869160"/>
            <a:ext cx="151216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mě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88640"/>
            <a:ext cx="864096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Stupňování přídavných jmen – skupina</a:t>
            </a:r>
            <a:r>
              <a:rPr lang="cs-CZ" sz="3200" b="1" dirty="0" smtClean="0">
                <a:solidFill>
                  <a:srgbClr val="0070C0"/>
                </a:solidFill>
              </a:rPr>
              <a:t> </a:t>
            </a: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–j/-</a:t>
            </a:r>
            <a:r>
              <a:rPr lang="cs-CZ" sz="3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jj</a:t>
            </a:r>
            <a:endParaRPr lang="cs-CZ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980728"/>
            <a:ext cx="8640960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- při tvoření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stupně </a:t>
            </a:r>
            <a:r>
              <a:rPr lang="cs-CZ" sz="2800" dirty="0" smtClean="0">
                <a:solidFill>
                  <a:srgbClr val="002060"/>
                </a:solidFill>
              </a:rPr>
              <a:t>začínajících na j- nesmíme zapomenout na </a:t>
            </a:r>
            <a:r>
              <a:rPr lang="cs-CZ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zdvojení souhlásek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jj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2800" dirty="0" smtClean="0">
                <a:solidFill>
                  <a:srgbClr val="002060"/>
                </a:solidFill>
              </a:rPr>
              <a:t>), </a:t>
            </a:r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jinak se změní význam slova.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87624" y="2636912"/>
            <a:ext cx="151216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jj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139952" y="2564904"/>
            <a:ext cx="4608512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002060"/>
                </a:solidFill>
              </a:rPr>
              <a:t>ne</a:t>
            </a:r>
            <a:r>
              <a:rPr lang="cs-CZ" sz="3200" b="1" dirty="0" smtClean="0">
                <a:solidFill>
                  <a:srgbClr val="FF0000"/>
                </a:solidFill>
              </a:rPr>
              <a:t>jj</a:t>
            </a:r>
            <a:r>
              <a:rPr lang="cs-CZ" sz="3200" b="1" dirty="0" smtClean="0">
                <a:solidFill>
                  <a:srgbClr val="002060"/>
                </a:solidFill>
              </a:rPr>
              <a:t>istější</a:t>
            </a:r>
          </a:p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002060"/>
                </a:solidFill>
              </a:rPr>
              <a:t>ne</a:t>
            </a:r>
            <a:r>
              <a:rPr lang="cs-CZ" sz="3200" b="1" dirty="0" smtClean="0">
                <a:solidFill>
                  <a:srgbClr val="FF0000"/>
                </a:solidFill>
              </a:rPr>
              <a:t>jj</a:t>
            </a:r>
            <a:r>
              <a:rPr lang="cs-CZ" sz="3200" b="1" dirty="0" smtClean="0">
                <a:solidFill>
                  <a:srgbClr val="002060"/>
                </a:solidFill>
              </a:rPr>
              <a:t>asnější</a:t>
            </a:r>
            <a:endParaRPr lang="cs-CZ" sz="3200" b="1" dirty="0" smtClean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87624" y="4365104"/>
            <a:ext cx="151216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endParaRPr lang="cs-C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139952" y="4365104"/>
            <a:ext cx="4608512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002060"/>
                </a:solidFill>
              </a:rPr>
              <a:t>n</a:t>
            </a:r>
            <a:r>
              <a:rPr lang="cs-CZ" sz="3200" b="1" dirty="0" smtClean="0">
                <a:solidFill>
                  <a:srgbClr val="002060"/>
                </a:solidFill>
              </a:rPr>
              <a:t>e</a:t>
            </a:r>
            <a:r>
              <a:rPr lang="cs-CZ" sz="3200" b="1" dirty="0" smtClean="0">
                <a:solidFill>
                  <a:srgbClr val="FF0000"/>
                </a:solidFill>
              </a:rPr>
              <a:t>j</a:t>
            </a:r>
            <a:r>
              <a:rPr lang="cs-CZ" sz="3200" b="1" dirty="0" smtClean="0">
                <a:solidFill>
                  <a:srgbClr val="002060"/>
                </a:solidFill>
              </a:rPr>
              <a:t>istější</a:t>
            </a:r>
          </a:p>
          <a:p>
            <a:pPr>
              <a:lnSpc>
                <a:spcPct val="150000"/>
              </a:lnSpc>
            </a:pPr>
            <a:r>
              <a:rPr lang="cs-CZ" sz="3200" b="1" dirty="0" smtClean="0">
                <a:solidFill>
                  <a:srgbClr val="002060"/>
                </a:solidFill>
              </a:rPr>
              <a:t>ne</a:t>
            </a:r>
            <a:r>
              <a:rPr lang="cs-CZ" sz="3200" b="1" dirty="0" smtClean="0">
                <a:solidFill>
                  <a:srgbClr val="FF0000"/>
                </a:solidFill>
              </a:rPr>
              <a:t>j</a:t>
            </a:r>
            <a:r>
              <a:rPr lang="cs-CZ" sz="3200" b="1" dirty="0" smtClean="0">
                <a:solidFill>
                  <a:srgbClr val="002060"/>
                </a:solidFill>
              </a:rPr>
              <a:t>asnější</a:t>
            </a:r>
            <a:endParaRPr lang="cs-CZ" sz="3200" b="1" dirty="0" smtClean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Petra\AppData\Local\Microsoft\Windows\Temporary Internet Files\Content.IE5\W0V3IPGU\MC90043475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068960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473</Words>
  <Application>Microsoft Office PowerPoint</Application>
  <PresentationFormat>Předvádění na obrazovce (4:3)</PresentationFormat>
  <Paragraphs>118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Snímek 2</vt:lpstr>
      <vt:lpstr>Stupňování přídavných jmen 1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Petra</dc:creator>
  <cp:lastModifiedBy>Petra</cp:lastModifiedBy>
  <cp:revision>28</cp:revision>
  <dcterms:created xsi:type="dcterms:W3CDTF">2014-02-25T21:15:39Z</dcterms:created>
  <dcterms:modified xsi:type="dcterms:W3CDTF">2014-02-26T18:02:06Z</dcterms:modified>
</cp:coreProperties>
</file>